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jpeg"/><Relationship Id="rId4" Type="http://schemas.openxmlformats.org/officeDocument/2006/relationships/image" Target="../media/image-6-4.png"/><Relationship Id="rId5" Type="http://schemas.openxmlformats.org/officeDocument/2006/relationships/image" Target="../media/image-6-5.jpeg"/><Relationship Id="rId6" Type="http://schemas.openxmlformats.org/officeDocument/2006/relationships/image" Target="../media/image-6-6.png"/><Relationship Id="rId7" Type="http://schemas.openxmlformats.org/officeDocument/2006/relationships/image" Target="../media/image-6-7.jpe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jpeg"/><Relationship Id="rId4" Type="http://schemas.openxmlformats.org/officeDocument/2006/relationships/image" Target="../media/image-7-4.jpeg"/><Relationship Id="rId5" Type="http://schemas.openxmlformats.org/officeDocument/2006/relationships/image" Target="../media/image-7-5.jpe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image" Target="../media/image-11-7.jpe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image" Target="../media/image-13-7.jpe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image" Target="../media/image-16-5.jpeg"/><Relationship Id="rId6" Type="http://schemas.openxmlformats.org/officeDocument/2006/relationships/image" Target="../media/image-16-6.png"/><Relationship Id="rId7" Type="http://schemas.openxmlformats.org/officeDocument/2006/relationships/image" Target="../media/image-16-7.jpe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image" Target="../media/image-18-5.jpeg"/><Relationship Id="rId6" Type="http://schemas.openxmlformats.org/officeDocument/2006/relationships/image" Target="../media/image-18-6.png"/><Relationship Id="rId7" Type="http://schemas.openxmlformats.org/officeDocument/2006/relationships/image" Target="../media/image-18-7.jpe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jpeg"/><Relationship Id="rId4" Type="http://schemas.openxmlformats.org/officeDocument/2006/relationships/image" Target="../media/image-19-4.jpe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256245" y="974360"/>
            <a:ext cx="2870616" cy="28856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00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Организм и среда: основное определение и ключевые темы
</a:t>
            </a:r>
            <a:endParaRPr lang="en-US" sz="3200" dirty="0"/>
          </a:p>
        </p:txBody>
      </p:sp>
      <p:sp>
        <p:nvSpPr>
          <p:cNvPr id="4" name="Text 1"/>
          <p:cNvSpPr txBox="1"/>
          <p:nvPr/>
        </p:nvSpPr>
        <p:spPr>
          <a:xfrm>
            <a:off x="362106" y="4516678"/>
            <a:ext cx="3827646" cy="30777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4936330" y="974360"/>
            <a:ext cx="2870616" cy="28856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Организмы — живые системы, взаимодействующие с разнообразной средой обитания.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77084" y="1691289"/>
            <a:ext cx="5173980" cy="29154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4541" y="2194559"/>
            <a:ext cx="2683479" cy="1882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атмосферы и озонового слоя создало условия для жизни на суше, а организмы изменяют среду, например, растения производят кислород, бактерии – участвуют в круговороте азота.
</a:t>
            </a:r>
            <a:endParaRPr lang="en-US" sz="1050" dirty="0"/>
          </a:p>
        </p:txBody>
      </p:sp>
      <p:sp>
        <p:nvSpPr>
          <p:cNvPr id="7" name="Text 1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Истоки и развитие связи организмов с окружающей средой
</a:t>
            </a:r>
            <a:endParaRPr lang="en-US" sz="2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38113" y="2075790"/>
            <a:ext cx="3077771" cy="8067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Клетка — фундаментальная единица жизни, обеспечивающая обмен веществ и энергию для организма.
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4788934" y="2075790"/>
            <a:ext cx="3077771" cy="8067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Ткани состоят из клеток с сходными функциями, формируя основу органов.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438113" y="3746375"/>
            <a:ext cx="3077771" cy="8067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выполняют специализированные задачи в организме, обеспечивая жизненные процессы.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788934" y="3746375"/>
            <a:ext cx="3077771" cy="8067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Системы органов координируют деятельность, поддерживая целостность и гомеостаз организма.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и функции организма
</a:t>
            </a:r>
            <a:endParaRPr lang="en-US" sz="2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8" name="Text 1"/>
          <p:cNvSpPr txBox="1"/>
          <p:nvPr/>
        </p:nvSpPr>
        <p:spPr>
          <a:xfrm>
            <a:off x="501500" y="2140092"/>
            <a:ext cx="2237391" cy="20346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Абиотические факторы — физико-химические условия, включая температуру, влажность, свет, состав почв и воды.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424922" y="2140092"/>
            <a:ext cx="2237391" cy="20346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Биотические факторы отражают взаимодействия между живыми организмами, такие как конкуренция, хищничество и симбиоз.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324641" y="2140092"/>
            <a:ext cx="2237391" cy="20346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Антропогенные факторы включают воздействие человека: загрязнение, изменение ландшафтов и интродукция видов.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факторов среды: абиотические, биотические, антропогенные
</a:t>
            </a:r>
            <a:endParaRPr lang="en-US" sz="2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867943" y="1056457"/>
            <a:ext cx="2122406" cy="9593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 ограничивает ареал многих видов, например, земноводных, влияя на их выживание и активность.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6589990" y="1056458"/>
            <a:ext cx="2122406" cy="9593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необходим растениям для фотосинтеза, определяя продуктивность экосистем.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867942" y="3165709"/>
            <a:ext cx="2122406" cy="9593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Влажность влияет на рост мхов и лишайников, ограничивая распределение видов.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589989" y="3165710"/>
            <a:ext cx="2122406" cy="9593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Химический состав почвы определяет плодородие и продуктивность сельскохозяйственных систем.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361950" y="814388"/>
            <a:ext cx="2562225" cy="35147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абиотических факторов среды
</a:t>
            </a:r>
            <a:endParaRPr lang="en-US" sz="2000" dirty="0"/>
          </a:p>
        </p:txBody>
      </p:sp>
      <p:sp>
        <p:nvSpPr>
          <p:cNvPr id="12" name="Text 5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7512" y="2536505"/>
            <a:ext cx="2602145" cy="199989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68662" y="2536505"/>
            <a:ext cx="2602145" cy="199989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19812" y="2536505"/>
            <a:ext cx="2602145" cy="1999891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12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биотических взаимодействий
</a:t>
            </a:r>
            <a:endParaRPr lang="en-US" sz="2000" dirty="0"/>
          </a:p>
        </p:txBody>
      </p:sp>
      <p:sp>
        <p:nvSpPr>
          <p:cNvPr id="13" name="Text 2"/>
          <p:cNvSpPr txBox="1"/>
          <p:nvPr/>
        </p:nvSpPr>
        <p:spPr>
          <a:xfrm>
            <a:off x="471214" y="1798674"/>
            <a:ext cx="2520840" cy="6921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7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Конкуренция между белкой и летягой
</a:t>
            </a:r>
            <a:pPr algn="l" indent="0" marL="0">
              <a:lnSpc>
                <a:spcPct val="100000"/>
              </a:lnSpc>
              <a:buNone/>
            </a:pPr>
            <a:r>
              <a:rPr lang="en-US" sz="377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Белки и летяги борются за пищу и укрытия в лесу, оба вида стараются занять лучшие места, что влияет на их численность и поведение в экосистеме.
</a:t>
            </a:r>
            <a:endParaRPr lang="en-US" sz="1057" dirty="0"/>
          </a:p>
        </p:txBody>
      </p:sp>
      <p:sp>
        <p:nvSpPr>
          <p:cNvPr id="14" name="Text 3"/>
          <p:cNvSpPr txBox="1"/>
          <p:nvPr/>
        </p:nvSpPr>
        <p:spPr>
          <a:xfrm>
            <a:off x="3315438" y="1798674"/>
            <a:ext cx="2520840" cy="6921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5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Хищничество совы и мыши
</a:t>
            </a:r>
            <a:pPr algn="l" indent="0" marL="0">
              <a:lnSpc>
                <a:spcPct val="100000"/>
              </a:lnSpc>
              <a:buNone/>
            </a:pPr>
            <a:r>
              <a:rPr lang="en-US" sz="438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Совы охотятся на мышей преимущественно ночью, контролируя популяцию грызунов и поддерживая баланс в пищевой цепи.
</a:t>
            </a:r>
            <a:endParaRPr lang="en-US" sz="1225" dirty="0"/>
          </a:p>
        </p:txBody>
      </p:sp>
      <p:sp>
        <p:nvSpPr>
          <p:cNvPr id="15" name="Text 4"/>
          <p:cNvSpPr txBox="1"/>
          <p:nvPr/>
        </p:nvSpPr>
        <p:spPr>
          <a:xfrm>
            <a:off x="6166433" y="1798674"/>
            <a:ext cx="2520840" cy="6921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Симбиоз пчёл и растений
</a:t>
            </a:r>
            <a:pPr algn="l" indent="0" marL="0">
              <a:lnSpc>
                <a:spcPct val="100000"/>
              </a:lnSpc>
              <a:buNone/>
            </a:pPr>
            <a:r>
              <a:rPr lang="en-US" sz="432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Пчёлы опыляют цветы, обеспечивая размножение растений, а сами получают нектар как источник энергии, что укрепляет взаимовыгодные связи.
</a:t>
            </a:r>
            <a:endParaRPr lang="en-US" sz="121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074" y="2457097"/>
            <a:ext cx="2095405" cy="21673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28308" y="2457097"/>
            <a:ext cx="2095405" cy="216736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92230" y="2457097"/>
            <a:ext cx="2095405" cy="216736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56152" y="2457097"/>
            <a:ext cx="2095405" cy="216736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10" name="Text 1"/>
          <p:cNvSpPr txBox="1"/>
          <p:nvPr/>
        </p:nvSpPr>
        <p:spPr>
          <a:xfrm>
            <a:off x="361950" y="1777513"/>
            <a:ext cx="1934633" cy="5568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97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Урбанизация и сокращение природных ареалов
</a:t>
            </a:r>
            <a:pPr algn="l" indent="0" marL="0">
              <a:lnSpc>
                <a:spcPct val="100000"/>
              </a:lnSpc>
              <a:buNone/>
            </a:pPr>
            <a:r>
              <a:rPr lang="en-US" sz="28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городов уменьшает площади естественных местообитаний, снижая биоразнообразие и приводя к конфликтам между человеком и природой.
</a:t>
            </a:r>
            <a:endParaRPr lang="en-US" sz="797" dirty="0"/>
          </a:p>
        </p:txBody>
      </p:sp>
      <p:sp>
        <p:nvSpPr>
          <p:cNvPr id="11" name="Text 2"/>
          <p:cNvSpPr txBox="1"/>
          <p:nvPr/>
        </p:nvSpPr>
        <p:spPr>
          <a:xfrm>
            <a:off x="6727688" y="1777513"/>
            <a:ext cx="1977129" cy="5568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7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Интродукция амброзии в России
</a:t>
            </a:r>
            <a:pPr algn="l" indent="0" marL="0">
              <a:lnSpc>
                <a:spcPct val="100000"/>
              </a:lnSpc>
              <a:buNone/>
            </a:pPr>
            <a:r>
              <a:rPr lang="en-US" sz="3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Чужеродное растение амброзия снижает сельскохозяйственные урожаи и меняет локальные экосистемы, создавая проблемы для здоровья человека.
</a:t>
            </a:r>
            <a:endParaRPr lang="en-US" sz="947" dirty="0"/>
          </a:p>
        </p:txBody>
      </p:sp>
      <p:sp>
        <p:nvSpPr>
          <p:cNvPr id="12" name="Text 3"/>
          <p:cNvSpPr txBox="1"/>
          <p:nvPr/>
        </p:nvSpPr>
        <p:spPr>
          <a:xfrm>
            <a:off x="4611220" y="1777513"/>
            <a:ext cx="1957519" cy="5568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3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Разрушение болот и уменьшение биоразнообразия
</a:t>
            </a:r>
            <a:pPr algn="l" indent="0" marL="0">
              <a:lnSpc>
                <a:spcPct val="100000"/>
              </a:lnSpc>
              <a:buNone/>
            </a:pPr>
            <a:r>
              <a:rPr lang="en-US" sz="3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Дренаж и застройка болот ведут к утрате уникальных биотопов и исчезновению многих редких видов растений и животных.
</a:t>
            </a:r>
            <a:endParaRPr lang="en-US" sz="930" dirty="0"/>
          </a:p>
        </p:txBody>
      </p:sp>
      <p:sp>
        <p:nvSpPr>
          <p:cNvPr id="13" name="Text 4"/>
          <p:cNvSpPr txBox="1"/>
          <p:nvPr/>
        </p:nvSpPr>
        <p:spPr>
          <a:xfrm>
            <a:off x="2494925" y="1777513"/>
            <a:ext cx="1937736" cy="5568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4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Кислотные дожди от выбросов ТЭЦ
</a:t>
            </a:r>
            <a:pPr algn="l" indent="0" marL="0">
              <a:lnSpc>
                <a:spcPct val="100000"/>
              </a:lnSpc>
              <a:buNone/>
            </a:pPr>
            <a:r>
              <a:rPr lang="en-US" sz="3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Диоксид серы, выделяемый теплоэлектростанциями, вызывает кислотные дожди, повреждая леса и водные экосистемы.
</a:t>
            </a:r>
            <a:endParaRPr lang="en-US" sz="894" dirty="0"/>
          </a:p>
        </p:txBody>
      </p:sp>
      <p:sp>
        <p:nvSpPr>
          <p:cNvPr id="14" name="Text 5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Антропогенные факторы среды и их последствия
</a:t>
            </a:r>
            <a:endParaRPr lang="en-US" sz="2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8720" y="2198483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Организмы адаптируются к условиям среды, изменяя свои признаки и поведение для выживания.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3339491" y="2198483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организмов на среду проявляется через пищевые сети и круговороты веществ, поддерживающие экосистему.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111266" y="2198483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в одном факторе могут вызвать цепные реакции, нарушая равновесие и устойчивость экосистем.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принцип взаимосвязи организма и среды
</a:t>
            </a:r>
            <a:endParaRPr lang="en-US" sz="2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114" y="1647489"/>
            <a:ext cx="3848986" cy="29200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48769" y="1647327"/>
            <a:ext cx="4069235" cy="17934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Оптимальные уровни факторов обеспечивают максимальную активность роста и размножения у разных организмов.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Жизнедеятельность снижается при выходе параметров за оптимальный диапазон, ухудшая выживаемость.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748770" y="3881852"/>
            <a:ext cx="4061855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ФГБУ «Экологический мониторинг России», 2023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факторов среды и жизнедеятельности организма
</a:t>
            </a:r>
            <a:endParaRPr lang="en-US" sz="2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6037" y="2263514"/>
            <a:ext cx="2182128" cy="21879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Организмы имеют минимальные и максимальные пределы воздействия факторов, внутри которых поддерживается комфортная жизнедеятельность.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6588747" y="2263514"/>
            <a:ext cx="2182128" cy="21879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Пример: растения выживают в температурном диапазоне от 0° до +40°C, рыбы — при кислороде от 3 до 12 мг/л.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480936" y="2263514"/>
            <a:ext cx="2182128" cy="21879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 зоны толерантности наступает физиологический стресс, снижая выживаемость и репродуктивные способности.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Экологический закон толерантности: границы жизнедеятельности
</a:t>
            </a:r>
            <a:endParaRPr lang="en-US" sz="2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7512" y="2536505"/>
            <a:ext cx="2602145" cy="199989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68662" y="2536505"/>
            <a:ext cx="2602145" cy="199989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19812" y="2536505"/>
            <a:ext cx="2602145" cy="1999891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12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Адаптация организмов: стратегии выживания в разных условиях
</a:t>
            </a:r>
            <a:endParaRPr lang="en-US" sz="2000" dirty="0"/>
          </a:p>
        </p:txBody>
      </p:sp>
      <p:sp>
        <p:nvSpPr>
          <p:cNvPr id="13" name="Text 2"/>
          <p:cNvSpPr txBox="1"/>
          <p:nvPr/>
        </p:nvSpPr>
        <p:spPr>
          <a:xfrm>
            <a:off x="471214" y="1798674"/>
            <a:ext cx="2520840" cy="6921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67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Верблюд и его уникальная система хранения воды
</a:t>
            </a:r>
            <a:pPr algn="l" indent="0" marL="0">
              <a:lnSpc>
                <a:spcPct val="100000"/>
              </a:lnSpc>
              <a:buNone/>
            </a:pPr>
            <a:r>
              <a:rPr lang="en-US" sz="31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Верблюды приспособились к пустынным условиям благодаря способности накапливать жир в горбах, который при расщеплении выделяет воду. Это позволяет им выдерживать длительное отсутствие влаги, обеспечивая эффективное использование ресурсов в экстремальной среде.
</a:t>
            </a:r>
            <a:endParaRPr lang="en-US" sz="867" dirty="0"/>
          </a:p>
        </p:txBody>
      </p:sp>
      <p:sp>
        <p:nvSpPr>
          <p:cNvPr id="14" name="Text 3"/>
          <p:cNvSpPr txBox="1"/>
          <p:nvPr/>
        </p:nvSpPr>
        <p:spPr>
          <a:xfrm>
            <a:off x="3315438" y="1798674"/>
            <a:ext cx="2520840" cy="6921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5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Зимняя адаптация северного оленя
</a:t>
            </a:r>
            <a:pPr algn="l" indent="0" marL="0">
              <a:lnSpc>
                <a:spcPct val="100000"/>
              </a:lnSpc>
              <a:buNone/>
            </a:pPr>
            <a:r>
              <a:rPr lang="en-US" sz="348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Северный олень покрыт густой шерстью, которая сохраняет тепло в суровых климатических условиях. Толстый подшерсток и длинные волосы создают изоляцию, защищая животное от морозов и ветров, что жизненно важно для выживания в северных регионах.
</a:t>
            </a:r>
            <a:endParaRPr lang="en-US" sz="975" dirty="0"/>
          </a:p>
        </p:txBody>
      </p:sp>
      <p:sp>
        <p:nvSpPr>
          <p:cNvPr id="15" name="Text 4"/>
          <p:cNvSpPr txBox="1"/>
          <p:nvPr/>
        </p:nvSpPr>
        <p:spPr>
          <a:xfrm>
            <a:off x="6166433" y="1798674"/>
            <a:ext cx="2520840" cy="6921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37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Поведенческие адаптации: миграции и спячка
</a:t>
            </a:r>
            <a:pPr algn="l" indent="0" marL="0">
              <a:lnSpc>
                <a:spcPct val="100000"/>
              </a:lnSpc>
              <a:buNone/>
            </a:pPr>
            <a:r>
              <a:rPr lang="en-US" sz="334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птицы мигрируют в тёплые края на зимовку, избегая холодов и дефицита пищи. Млекопитающие, такие как медведи, впадают в спячку, снижая метаболизм для экономии энергии в неблагоприятный сезон.
</a:t>
            </a:r>
            <a:endParaRPr lang="en-US" sz="937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604" y="2496706"/>
            <a:ext cx="2690306" cy="19756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82301" y="2496122"/>
            <a:ext cx="2702678" cy="19768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0170" y="2495989"/>
            <a:ext cx="2724871" cy="197712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00839" y="1734094"/>
            <a:ext cx="2568865" cy="6903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83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Мутуализм: взаимовыгодное сотрудничество
</a:t>
            </a:r>
            <a:pPr algn="l" indent="0" marL="0">
              <a:lnSpc>
                <a:spcPct val="100000"/>
              </a:lnSpc>
              <a:buNone/>
            </a:pPr>
            <a:r>
              <a:rPr lang="en-US" sz="31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Рыбы-клоуны живут среди щупалец актиний, получая защиту от хищников, а актинии получают очищение от паразитов. Такое взаимовыгодное взаимодействие повышает выживаемость обеих сторон и способствует экосистемной стабильности.
</a:t>
            </a:r>
            <a:endParaRPr lang="en-US" sz="883" dirty="0"/>
          </a:p>
        </p:txBody>
      </p:sp>
      <p:sp>
        <p:nvSpPr>
          <p:cNvPr id="9" name="Text 1"/>
          <p:cNvSpPr txBox="1"/>
          <p:nvPr/>
        </p:nvSpPr>
        <p:spPr>
          <a:xfrm>
            <a:off x="6127341" y="1734094"/>
            <a:ext cx="2611702" cy="6903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7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Комменсализм: польза одной стороны без вреда другой
</a:t>
            </a:r>
            <a:pPr algn="l" indent="0" marL="0">
              <a:lnSpc>
                <a:spcPct val="100000"/>
              </a:lnSpc>
              <a:buNone/>
            </a:pPr>
            <a:r>
              <a:rPr lang="en-US" sz="3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Рыба-лоцман прикрепляется к акуле, передвигаясь и питаясь остатками пищи хищника. Для акулы это не вредно, а для рыбы — дополнительный ресурс и средство передвижения.
</a:t>
            </a:r>
            <a:endParaRPr lang="en-US" sz="987" dirty="0"/>
          </a:p>
        </p:txBody>
      </p:sp>
      <p:sp>
        <p:nvSpPr>
          <p:cNvPr id="10" name="Text 2"/>
          <p:cNvSpPr txBox="1"/>
          <p:nvPr/>
        </p:nvSpPr>
        <p:spPr>
          <a:xfrm>
            <a:off x="3256724" y="1734094"/>
            <a:ext cx="2611702" cy="6903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7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Паразитизм: выживание за счёт другого организма
</a:t>
            </a:r>
            <a:pPr algn="l" indent="0" marL="0">
              <a:lnSpc>
                <a:spcPct val="100000"/>
              </a:lnSpc>
              <a:buNone/>
            </a:pPr>
            <a:r>
              <a:rPr lang="en-US" sz="3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Ленточный червь обитает в кишечнике млекопитающих, питаясь их содержимым и ослабляя хозяина. Несмотря на вред, паразитизм регулирует численность организмов и влияет на динамику популяций.
</a:t>
            </a:r>
            <a:endParaRPr lang="en-US" sz="987" dirty="0"/>
          </a:p>
        </p:txBody>
      </p:sp>
      <p:sp>
        <p:nvSpPr>
          <p:cNvPr id="11" name="Text 3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взаимоотношений между организмами и их значение
</a:t>
            </a:r>
            <a:endParaRPr lang="en-US" sz="2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7512" y="2536505"/>
            <a:ext cx="2602145" cy="199989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68662" y="2536505"/>
            <a:ext cx="2602145" cy="199989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19812" y="2536505"/>
            <a:ext cx="2602145" cy="1999891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12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Процессы сукцессии: восстановление и развитие экосистем
</a:t>
            </a:r>
            <a:endParaRPr lang="en-US" sz="2000" dirty="0"/>
          </a:p>
        </p:txBody>
      </p:sp>
      <p:sp>
        <p:nvSpPr>
          <p:cNvPr id="13" name="Text 2"/>
          <p:cNvSpPr txBox="1"/>
          <p:nvPr/>
        </p:nvSpPr>
        <p:spPr>
          <a:xfrm>
            <a:off x="471214" y="1798674"/>
            <a:ext cx="2520840" cy="6921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1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Первичная сукцессия на голых породах
</a:t>
            </a:r>
            <a:pPr algn="l" indent="0" marL="0">
              <a:lnSpc>
                <a:spcPct val="100000"/>
              </a:lnSpc>
              <a:buNone/>
            </a:pPr>
            <a:r>
              <a:rPr lang="en-US" sz="354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начальных этапах пустая поверхность осваивается лишайниками, которые создают условия для мхов и сосудистых растений. Это запускает процесс почвообразования и последующее развитие более сложных сообществ.
</a:t>
            </a:r>
            <a:endParaRPr lang="en-US" sz="991" dirty="0"/>
          </a:p>
        </p:txBody>
      </p:sp>
      <p:sp>
        <p:nvSpPr>
          <p:cNvPr id="14" name="Text 3"/>
          <p:cNvSpPr txBox="1"/>
          <p:nvPr/>
        </p:nvSpPr>
        <p:spPr>
          <a:xfrm>
            <a:off x="3315438" y="1798674"/>
            <a:ext cx="2520840" cy="6921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3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Вторичная сукцессия после пожара
</a:t>
            </a:r>
            <a:pPr algn="l" indent="0" marL="0">
              <a:lnSpc>
                <a:spcPct val="100000"/>
              </a:lnSpc>
              <a:buNone/>
            </a:pPr>
            <a:r>
              <a:rPr lang="en-US" sz="351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уничтожения леса пожаром начинается постепенное восстановление растительности: сначала появляются быстрорастущие растения-пионеры, затем сменяются деревьями, что приводит к формированию нового устойчивого биогеоценоза.
</a:t>
            </a:r>
            <a:endParaRPr lang="en-US" sz="983" dirty="0"/>
          </a:p>
        </p:txBody>
      </p:sp>
      <p:sp>
        <p:nvSpPr>
          <p:cNvPr id="15" name="Text 4"/>
          <p:cNvSpPr txBox="1"/>
          <p:nvPr/>
        </p:nvSpPr>
        <p:spPr>
          <a:xfrm>
            <a:off x="6166433" y="1798674"/>
            <a:ext cx="2520840" cy="6921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Установление стабильного биогеоценоза
</a:t>
            </a:r>
            <a:pPr algn="l" indent="0" marL="0">
              <a:lnSpc>
                <a:spcPct val="100000"/>
              </a:lnSpc>
              <a:buNone/>
            </a:pPr>
            <a:r>
              <a:rPr lang="en-US" sz="343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завершающих этапах сукцессии формируется экосистема с высокой биологической разнообразностью и устойчивыми отношениями между видами. Такая система может сохраняться веками при отсутствии внешних нарушений.
</a:t>
            </a:r>
            <a:endParaRPr lang="en-US" sz="96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2154" y="1751896"/>
            <a:ext cx="3848986" cy="271127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6962" y="1566447"/>
            <a:ext cx="3908988" cy="20415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основных типов среды обитания по ключевым признакам и примерам обитателей.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Различные среды обитания диктуют уникальные стратегии адаптации организмов, обеспечивая разнообразие биологических форм.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56962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 для 11 класса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среды обитания и их характеристики
</a:t>
            </a:r>
            <a:endParaRPr lang="en-US" sz="2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604" y="2496706"/>
            <a:ext cx="2690306" cy="19756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82301" y="2496122"/>
            <a:ext cx="2702678" cy="19768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0170" y="2495989"/>
            <a:ext cx="2724871" cy="197712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00839" y="1734094"/>
            <a:ext cx="2568865" cy="6903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15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Промышленное загрязнение и кислотные дожди
</a:t>
            </a:r>
            <a:pPr algn="l" indent="0" marL="0">
              <a:lnSpc>
                <a:spcPct val="100000"/>
              </a:lnSpc>
              <a:buNone/>
            </a:pPr>
            <a:r>
              <a:rPr lang="en-US" sz="32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Выбросы диоксида серы и тяжелых металлов приводят к формированию кислотных дождей, наносящих вред лесам и водным экосистемам. Это нарушает физиологические процессы у растений и животных, снижая их выживаемость.
</a:t>
            </a:r>
            <a:endParaRPr lang="en-US" sz="915" dirty="0"/>
          </a:p>
        </p:txBody>
      </p:sp>
      <p:sp>
        <p:nvSpPr>
          <p:cNvPr id="9" name="Text 1"/>
          <p:cNvSpPr txBox="1"/>
          <p:nvPr/>
        </p:nvSpPr>
        <p:spPr>
          <a:xfrm>
            <a:off x="6127341" y="1734094"/>
            <a:ext cx="2611702" cy="6903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7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Успешные проекты восстановления природы
</a:t>
            </a:r>
            <a:pPr algn="l" indent="0" marL="0">
              <a:lnSpc>
                <a:spcPct val="100000"/>
              </a:lnSpc>
              <a:buNone/>
            </a:pPr>
            <a:r>
              <a:rPr lang="en-US" sz="3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Возвращение зубров в белорусские леса и очистка реки Темзы в Лондоне демонстрируют способность человека проводить эффективные меры по восстановлению и защите экосистем.
</a:t>
            </a:r>
            <a:endParaRPr lang="en-US" sz="987" dirty="0"/>
          </a:p>
        </p:txBody>
      </p:sp>
      <p:sp>
        <p:nvSpPr>
          <p:cNvPr id="10" name="Text 2"/>
          <p:cNvSpPr txBox="1"/>
          <p:nvPr/>
        </p:nvSpPr>
        <p:spPr>
          <a:xfrm>
            <a:off x="3256724" y="1734094"/>
            <a:ext cx="2611702" cy="6903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8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Сокращение ареалов обитания
</a:t>
            </a:r>
            <a:pPr algn="l" indent="0" marL="0">
              <a:lnSpc>
                <a:spcPct val="100000"/>
              </a:lnSpc>
              <a:buNone/>
            </a:pPr>
            <a:r>
              <a:rPr lang="en-US" sz="3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Урбанизация и вырубка лесов уменьшают естественные территории животных, вызывая сокращение популяций и утрату видового разнообразия. Нарушение среды угрожает устойчивости экосистем.
</a:t>
            </a:r>
            <a:endParaRPr lang="en-US" sz="1028" dirty="0"/>
          </a:p>
        </p:txBody>
      </p:sp>
      <p:sp>
        <p:nvSpPr>
          <p:cNvPr id="11" name="Text 3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человека на природные экосистемы и живые организмы
</a:t>
            </a:r>
            <a:endParaRPr lang="en-US" sz="2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7512" y="2536505"/>
            <a:ext cx="2602145" cy="199989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68662" y="2536505"/>
            <a:ext cx="2602145" cy="199989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19812" y="2536505"/>
            <a:ext cx="2602145" cy="1999891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12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Стратегии сохранения биосферы и защиты живых организмов
</a:t>
            </a:r>
            <a:endParaRPr lang="en-US" sz="2000" dirty="0"/>
          </a:p>
        </p:txBody>
      </p:sp>
      <p:sp>
        <p:nvSpPr>
          <p:cNvPr id="13" name="Text 2"/>
          <p:cNvSpPr txBox="1"/>
          <p:nvPr/>
        </p:nvSpPr>
        <p:spPr>
          <a:xfrm>
            <a:off x="471214" y="1798674"/>
            <a:ext cx="2520840" cy="6921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заповедников и красные книги
</a:t>
            </a:r>
            <a:pPr algn="l" indent="0" marL="0">
              <a:lnSpc>
                <a:spcPct val="100000"/>
              </a:lnSpc>
              <a:buNone/>
            </a:pPr>
            <a:r>
              <a:rPr lang="en-US" sz="354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Организация заповедников, таких как Байкальский, и ведение Красной книги РФ способствуют сохранению редких и исчезающих видов, обеспечивая защиту их мест обитания от антропогенных воздействий.
</a:t>
            </a:r>
            <a:endParaRPr lang="en-US" sz="990" dirty="0"/>
          </a:p>
        </p:txBody>
      </p:sp>
      <p:sp>
        <p:nvSpPr>
          <p:cNvPr id="14" name="Text 3"/>
          <p:cNvSpPr txBox="1"/>
          <p:nvPr/>
        </p:nvSpPr>
        <p:spPr>
          <a:xfrm>
            <a:off x="3315438" y="1798674"/>
            <a:ext cx="2520840" cy="6921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4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Восстановление биотопов и лесов
</a:t>
            </a:r>
            <a:pPr algn="l" indent="0" marL="0">
              <a:lnSpc>
                <a:spcPct val="100000"/>
              </a:lnSpc>
              <a:buNone/>
            </a:pPr>
            <a:r>
              <a:rPr lang="en-US" sz="398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Программы лесовосстановления после пожаров и меры по рекультивации заболоченных территорий помогают вернуть утерянные экосистемы и поддержать биоразнообразие.
</a:t>
            </a:r>
            <a:endParaRPr lang="en-US" sz="1114" dirty="0"/>
          </a:p>
        </p:txBody>
      </p:sp>
      <p:sp>
        <p:nvSpPr>
          <p:cNvPr id="15" name="Text 4"/>
          <p:cNvSpPr txBox="1"/>
          <p:nvPr/>
        </p:nvSpPr>
        <p:spPr>
          <a:xfrm>
            <a:off x="6166433" y="1798674"/>
            <a:ext cx="2520840" cy="6921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1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Экологическое просвещение и устойчивое потребление
</a:t>
            </a:r>
            <a:pPr algn="l" indent="0" marL="0">
              <a:lnSpc>
                <a:spcPct val="100000"/>
              </a:lnSpc>
              <a:buNone/>
            </a:pPr>
            <a:r>
              <a:rPr lang="en-US" sz="347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Сортировка и переработка отходов, экономия ресурсов и образовательные программы для школьников и взрослых формируют ответственное отношение к природе и снижают антропогенную нагрузку.
</a:t>
            </a:r>
            <a:endParaRPr lang="en-US" sz="971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604" y="2496706"/>
            <a:ext cx="2690306" cy="19756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82301" y="2496122"/>
            <a:ext cx="2702678" cy="19768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0170" y="2495989"/>
            <a:ext cx="2724871" cy="197712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00839" y="1734094"/>
            <a:ext cx="2568865" cy="6903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7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Парниковый эффект и повышение температуры
</a:t>
            </a:r>
            <a:pPr algn="l" indent="0" marL="0">
              <a:lnSpc>
                <a:spcPct val="100000"/>
              </a:lnSpc>
              <a:buNone/>
            </a:pPr>
            <a:r>
              <a:rPr lang="en-US" sz="3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концентрации углекислого газа в атмосфере усиливает парниковый эффект, вызывающий глобальное потепление и изменение природных ареалов обитания многих видов.
</a:t>
            </a:r>
            <a:endParaRPr lang="en-US" sz="987" dirty="0"/>
          </a:p>
        </p:txBody>
      </p:sp>
      <p:sp>
        <p:nvSpPr>
          <p:cNvPr id="9" name="Text 1"/>
          <p:cNvSpPr txBox="1"/>
          <p:nvPr/>
        </p:nvSpPr>
        <p:spPr>
          <a:xfrm>
            <a:off x="6127341" y="1734094"/>
            <a:ext cx="2611702" cy="6903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7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экологической активности среди молодёжи
</a:t>
            </a:r>
            <a:pPr algn="l" indent="0" marL="0">
              <a:lnSpc>
                <a:spcPct val="100000"/>
              </a:lnSpc>
              <a:buNone/>
            </a:pPr>
            <a:r>
              <a:rPr lang="en-US" sz="3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Молодёжные движения, такие как Fridays for Future и «Чистые игры» в России, способствуют повышению общественного сознания и внедрению устойчивых экологических практик.
</a:t>
            </a:r>
            <a:endParaRPr lang="en-US" sz="987" dirty="0"/>
          </a:p>
        </p:txBody>
      </p:sp>
      <p:sp>
        <p:nvSpPr>
          <p:cNvPr id="10" name="Text 2"/>
          <p:cNvSpPr txBox="1"/>
          <p:nvPr/>
        </p:nvSpPr>
        <p:spPr>
          <a:xfrm>
            <a:off x="3256724" y="1734094"/>
            <a:ext cx="2611702" cy="6903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7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океанов пластиком
</a:t>
            </a:r>
            <a:pPr algn="l" indent="0" marL="0">
              <a:lnSpc>
                <a:spcPct val="100000"/>
              </a:lnSpc>
              <a:buNone/>
            </a:pPr>
            <a:r>
              <a:rPr lang="en-US" sz="4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Накопление пластиковых отходов в морях приводит к гибели морских животных, влияя на пищевые цепи и сокращая биоразнообразие морских экосистем.
</a:t>
            </a:r>
            <a:endParaRPr lang="en-US" sz="1207" dirty="0"/>
          </a:p>
        </p:txBody>
      </p:sp>
      <p:sp>
        <p:nvSpPr>
          <p:cNvPr id="11" name="Text 3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Глобальные экологические вызовы и их воздействие
</a:t>
            </a:r>
            <a:endParaRPr lang="en-US" sz="2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7512" y="2536505"/>
            <a:ext cx="2602145" cy="199989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68662" y="2536505"/>
            <a:ext cx="2602145" cy="199989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19812" y="2536505"/>
            <a:ext cx="2602145" cy="1999891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12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 устойчивости и угрозы экосистемам
</a:t>
            </a:r>
            <a:endParaRPr lang="en-US" sz="2000" dirty="0"/>
          </a:p>
        </p:txBody>
      </p:sp>
      <p:sp>
        <p:nvSpPr>
          <p:cNvPr id="13" name="Text 2"/>
          <p:cNvSpPr txBox="1"/>
          <p:nvPr/>
        </p:nvSpPr>
        <p:spPr>
          <a:xfrm>
            <a:off x="471214" y="1798674"/>
            <a:ext cx="2520840" cy="6921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Реликтовые леса с высоким биоразнообразием
</a:t>
            </a:r>
            <a:pPr algn="l" indent="0" marL="0">
              <a:lnSpc>
                <a:spcPct val="100000"/>
              </a:lnSpc>
              <a:buNone/>
            </a:pPr>
            <a:r>
              <a:rPr lang="en-US" sz="354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леса формируют сложные пищевые сети и обеспечивают множество экологических ниш, что способствует их стабильности и устойчивости к внешним изменениям.
</a:t>
            </a:r>
            <a:endParaRPr lang="en-US" sz="990" dirty="0"/>
          </a:p>
        </p:txBody>
      </p:sp>
      <p:sp>
        <p:nvSpPr>
          <p:cNvPr id="14" name="Text 3"/>
          <p:cNvSpPr txBox="1"/>
          <p:nvPr/>
        </p:nvSpPr>
        <p:spPr>
          <a:xfrm>
            <a:off x="3315438" y="1798674"/>
            <a:ext cx="2520840" cy="6921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8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коралловых рифов в экосистемах
</a:t>
            </a:r>
            <a:pPr algn="l" indent="0" marL="0">
              <a:lnSpc>
                <a:spcPct val="100000"/>
              </a:lnSpc>
              <a:buNone/>
            </a:pPr>
            <a:r>
              <a:rPr lang="en-US" sz="367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Коралловые рифы создают условия для симбиоза между видами и обмена веществ, что поддерживает баланс и здоровье морских биогеоценозов.
</a:t>
            </a:r>
            <a:endParaRPr lang="en-US" sz="1028" dirty="0"/>
          </a:p>
        </p:txBody>
      </p:sp>
      <p:sp>
        <p:nvSpPr>
          <p:cNvPr id="15" name="Text 4"/>
          <p:cNvSpPr txBox="1"/>
          <p:nvPr/>
        </p:nvSpPr>
        <p:spPr>
          <a:xfrm>
            <a:off x="6166433" y="1798674"/>
            <a:ext cx="2520840" cy="6921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нарушение экосистем
</a:t>
            </a:r>
            <a:pPr algn="l" indent="0" marL="0">
              <a:lnSpc>
                <a:spcPct val="100000"/>
              </a:lnSpc>
              <a:buNone/>
            </a:pPr>
            <a:r>
              <a:rPr lang="en-US" sz="432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Инвазивные виды, загрязнения и массовая вырубка приводят к деградации сообществ, утрате видов и снижению функциональной устойчивости природных систем.
</a:t>
            </a:r>
            <a:endParaRPr lang="en-US" sz="121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604" y="2496706"/>
            <a:ext cx="2690306" cy="19756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82301" y="2496122"/>
            <a:ext cx="2702678" cy="19768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0170" y="2495989"/>
            <a:ext cx="2724871" cy="197712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00839" y="1734094"/>
            <a:ext cx="2568865" cy="6903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5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Смещение ареалов птиц в Европе
</a:t>
            </a:r>
            <a:pPr algn="l" indent="0" marL="0">
              <a:lnSpc>
                <a:spcPct val="100000"/>
              </a:lnSpc>
              <a:buNone/>
            </a:pPr>
            <a:r>
              <a:rPr lang="en-US" sz="4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миграций показал, что из-за глобального потепления птицы сдвигают зоны гнездования на север, адаптируясь к изменяющимся климатическим условиям.
</a:t>
            </a:r>
            <a:endParaRPr lang="en-US" sz="1185" dirty="0"/>
          </a:p>
        </p:txBody>
      </p:sp>
      <p:sp>
        <p:nvSpPr>
          <p:cNvPr id="9" name="Text 1"/>
          <p:cNvSpPr txBox="1"/>
          <p:nvPr/>
        </p:nvSpPr>
        <p:spPr>
          <a:xfrm>
            <a:off x="6127341" y="1734094"/>
            <a:ext cx="2611702" cy="6903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7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Мониторинг популяций как основа прогнозов
</a:t>
            </a:r>
            <a:pPr algn="l" indent="0" marL="0">
              <a:lnSpc>
                <a:spcPct val="100000"/>
              </a:lnSpc>
              <a:buNone/>
            </a:pPr>
            <a:r>
              <a:rPr lang="en-US" sz="3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Длительное наблюдение за численностью видов позволяет учёным разрабатывать прогнозы и рекомендации для сохранения биоразнообразия в условиях перемен.
</a:t>
            </a:r>
            <a:endParaRPr lang="en-US" sz="987" dirty="0"/>
          </a:p>
        </p:txBody>
      </p:sp>
      <p:sp>
        <p:nvSpPr>
          <p:cNvPr id="10" name="Text 2"/>
          <p:cNvSpPr txBox="1"/>
          <p:nvPr/>
        </p:nvSpPr>
        <p:spPr>
          <a:xfrm>
            <a:off x="3256724" y="1734094"/>
            <a:ext cx="2611702" cy="6903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7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грибковых заболеваний на амфибий
</a:t>
            </a:r>
            <a:pPr algn="l" indent="0" marL="0">
              <a:lnSpc>
                <a:spcPct val="100000"/>
              </a:lnSpc>
              <a:buNone/>
            </a:pPr>
            <a:r>
              <a:rPr lang="en-US" sz="3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количества заболеваний усилен загрязнением и изменением кислотности вод, что ведёт к значительному сокращению популяций амфибий по всему миру.
</a:t>
            </a:r>
            <a:endParaRPr lang="en-US" sz="987" dirty="0"/>
          </a:p>
        </p:txBody>
      </p:sp>
      <p:sp>
        <p:nvSpPr>
          <p:cNvPr id="11" name="Text 3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влияния экологических факторов на организмы
</a:t>
            </a:r>
            <a:endParaRPr lang="en-US" sz="2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24434" y="1405968"/>
            <a:ext cx="4816995" cy="23315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Гармония организма и среды — залог устойчивого будущего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Сбалансированные отношения между организмами и окружающей средой поддерживают жизнь и биоразнообразие. Осознанные действия каждого человека и активное участие общества ключевы для сохранения планеты и предотвращения экологических катастроф.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2026-05-10T07:21:24Z</dcterms:created>
  <dcterms:modified xsi:type="dcterms:W3CDTF">2026-05-10T07:21:24Z</dcterms:modified>
</cp:coreProperties>
</file>