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image" Target="../media/image-4-9.jpeg"/><Relationship Id="rId10" Type="http://schemas.openxmlformats.org/officeDocument/2006/relationships/image" Target="../media/image-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jpe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jpeg"/><Relationship Id="rId12" Type="http://schemas.openxmlformats.org/officeDocument/2006/relationships/image" Target="../media/image-9-12.png"/><Relationship Id="rId13" Type="http://schemas.openxmlformats.org/officeDocument/2006/relationships/image" Target="../media/image-9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image" Target="../media/image-13-12.png"/><Relationship Id="rId13" Type="http://schemas.openxmlformats.org/officeDocument/2006/relationships/image" Target="../media/image-13-13.png"/><Relationship Id="rId14" Type="http://schemas.openxmlformats.org/officeDocument/2006/relationships/image" Target="../media/image-13-14.png"/><Relationship Id="rId15" Type="http://schemas.openxmlformats.org/officeDocument/2006/relationships/image" Target="../media/image-13-15.png"/><Relationship Id="rId16" Type="http://schemas.openxmlformats.org/officeDocument/2006/relationships/image" Target="../media/image-13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332" y="0"/>
            <a:ext cx="3521087" cy="514349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1245796"/>
            <a:ext cx="4778476" cy="107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3" b="1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Урбанистическая тема в литературе: город как герой, среда и символ
</a:t>
            </a:r>
            <a:endParaRPr lang="en-US" sz="2813" dirty="0"/>
          </a:p>
        </p:txBody>
      </p:sp>
      <p:sp>
        <p:nvSpPr>
          <p:cNvPr id="8" name="Text 1"/>
          <p:cNvSpPr txBox="1"/>
          <p:nvPr/>
        </p:nvSpPr>
        <p:spPr>
          <a:xfrm>
            <a:off x="373126" y="2509361"/>
            <a:ext cx="4778476" cy="992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4747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в литературе становится героем, который меняет судьбы и смысл эпохи.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87414" y="3998119"/>
            <a:ext cx="4184585" cy="1631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2757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5513" y="0"/>
            <a:ext cx="403845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6"/>
            <a:ext cx="4198874" cy="15025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город стал ключевой темой литературы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86953" y="2066544"/>
            <a:ext cx="4185046" cy="1976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городов, новые профессии, бедность и ускоренный ритм жизни сделали город особенно заметным в литературе XIX–XXI веков.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5484" y="1816495"/>
            <a:ext cx="658031" cy="58491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61781" y="1845741"/>
            <a:ext cx="658031" cy="52642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90333" y="1779938"/>
            <a:ext cx="493523" cy="6580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754376" y="1845741"/>
            <a:ext cx="658031" cy="52642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441801" y="1779938"/>
            <a:ext cx="575777" cy="658031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урбанистического образа в художественном тексте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373125" y="2576130"/>
            <a:ext cx="1542749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детали
</a:t>
            </a:r>
            <a:pPr algn="ctr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города складывается из узнаваемых элементов: улиц, дворов, мостов, окон, трамваев, вокзалов и фонарей. Именно они создают ощущение плотной, живой и конкретной среды.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2019422" y="2576130"/>
            <a:ext cx="1542749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Контрасты пространства
</a:t>
            </a:r>
            <a:pPr algn="ctr" indent="0" marL="0">
              <a:lnSpc>
                <a:spcPct val="100000"/>
              </a:lnSpc>
              <a:buNone/>
            </a:pPr>
            <a:r>
              <a:rPr lang="en-US" sz="10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поэтика строится на резких противопоставлениях: свет и тьма, центр и окраина, богатство и бедность, публичная жизнь и личное одиночество. Контраст усиливает смысл текста.
</a:t>
            </a:r>
            <a:endParaRPr lang="en-US" sz="1217" dirty="0"/>
          </a:p>
        </p:txBody>
      </p:sp>
      <p:sp>
        <p:nvSpPr>
          <p:cNvPr id="13" name="Text 4"/>
          <p:cNvSpPr txBox="1"/>
          <p:nvPr/>
        </p:nvSpPr>
        <p:spPr>
          <a:xfrm>
            <a:off x="3665720" y="2576130"/>
            <a:ext cx="1542749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места
</a:t>
            </a:r>
            <a:pPr algn="ctr" indent="0" marL="0">
              <a:lnSpc>
                <a:spcPct val="100000"/>
              </a:lnSpc>
              <a:buNone/>
            </a:pPr>
            <a:r>
              <a:rPr lang="en-US" sz="10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топонимы и названия улиц связывают художественный мир с реальным городским пространством. Благодаря этому город воспринимается не абстрактно, а исторически и культурно узнаваемо.
</a:t>
            </a:r>
            <a:endParaRPr lang="en-US" sz="1250" dirty="0"/>
          </a:p>
        </p:txBody>
      </p:sp>
      <p:sp>
        <p:nvSpPr>
          <p:cNvPr id="14" name="Text 5"/>
          <p:cNvSpPr txBox="1"/>
          <p:nvPr/>
        </p:nvSpPr>
        <p:spPr>
          <a:xfrm>
            <a:off x="5312017" y="2576130"/>
            <a:ext cx="1542749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и ритм
</a:t>
            </a:r>
            <a:pPr algn="ctr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 толпы, звон трамвая, гул улиц и шаги прохожих передают темп городской жизни. Звуковая образность помогает почувствовать движение, суету и напряжение большого города.
</a:t>
            </a:r>
            <a:endParaRPr lang="en-US" sz="1315" dirty="0"/>
          </a:p>
        </p:txBody>
      </p:sp>
      <p:sp>
        <p:nvSpPr>
          <p:cNvPr id="15" name="Text 6"/>
          <p:cNvSpPr txBox="1"/>
          <p:nvPr/>
        </p:nvSpPr>
        <p:spPr>
          <a:xfrm>
            <a:off x="6958315" y="2576130"/>
            <a:ext cx="1542749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Замкнутость и отчуждение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0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урбанистического образа часто характерны мотивы тесноты, суеты и внутренней изоляции. Город может быть переполненным людьми, но при этом оставлять героя один на один с собой.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9043"/>
            <a:ext cx="2093794" cy="195270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78248" y="1409043"/>
            <a:ext cx="2093794" cy="195270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72041" y="1409043"/>
            <a:ext cx="2093794" cy="195270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63254" y="1409043"/>
            <a:ext cx="2093794" cy="1952708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в литературе: город-мираж и город-испытание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4" name="Text 2"/>
          <p:cNvSpPr txBox="1"/>
          <p:nvPr/>
        </p:nvSpPr>
        <p:spPr>
          <a:xfrm>
            <a:off x="490692" y="3539305"/>
            <a:ext cx="1880486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Имперская красота и человеческая трагедия
</a:t>
            </a:r>
            <a:pPr algn="ctr" indent="0" marL="0">
              <a:lnSpc>
                <a:spcPct val="100000"/>
              </a:lnSpc>
              <a:buNone/>
            </a:pPr>
            <a:r>
              <a:rPr lang="en-US" sz="7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6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«Медном всаднике» Пушкина Петербург предстает как город великого замысла и личной катастрофы. Его величие подчёркивает беспомощность «маленького человека», оказавшегося перед стихией истории и власти.
</a:t>
            </a:r>
            <a:endParaRPr lang="en-US" sz="845" dirty="0"/>
          </a:p>
        </p:txBody>
      </p:sp>
      <p:sp>
        <p:nvSpPr>
          <p:cNvPr id="15" name="Text 3"/>
          <p:cNvSpPr txBox="1"/>
          <p:nvPr/>
        </p:nvSpPr>
        <p:spPr>
          <a:xfrm>
            <a:off x="2583653" y="3539305"/>
            <a:ext cx="1880486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Теснота, духота и нравственное напряжение
</a:t>
            </a:r>
            <a:pPr algn="ctr" indent="0" marL="0">
              <a:lnSpc>
                <a:spcPct val="100000"/>
              </a:lnSpc>
              <a:buNone/>
            </a:pPr>
            <a:r>
              <a:rPr lang="en-US" sz="7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6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Достоевского Петербург почти физически давит на героя: узкие комнаты, грязные дворы и тяжёлый воздух создают ощущение замкнутого круга. Город становится пространством внутреннего кризиса и мучительного выбора.
</a:t>
            </a:r>
            <a:endParaRPr lang="en-US" sz="834" dirty="0"/>
          </a:p>
        </p:txBody>
      </p:sp>
      <p:sp>
        <p:nvSpPr>
          <p:cNvPr id="16" name="Text 4"/>
          <p:cNvSpPr txBox="1"/>
          <p:nvPr/>
        </p:nvSpPr>
        <p:spPr>
          <a:xfrm>
            <a:off x="4677447" y="3539305"/>
            <a:ext cx="1880486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Призрачный город символов
</a:t>
            </a:r>
            <a:pPr algn="ctr" indent="0" marL="0">
              <a:lnSpc>
                <a:spcPct val="100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6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поэзии Блока Петербург теряет бытовую определённость и превращается в тревожный знак эпохи. Он мерцает, словно видение, и передаёт чувство нестабильности, ожидания перемен и близости исторического перелома.
</a:t>
            </a:r>
            <a:endParaRPr lang="en-US" sz="872" dirty="0"/>
          </a:p>
        </p:txBody>
      </p:sp>
      <p:sp>
        <p:nvSpPr>
          <p:cNvPr id="17" name="Text 5"/>
          <p:cNvSpPr txBox="1"/>
          <p:nvPr/>
        </p:nvSpPr>
        <p:spPr>
          <a:xfrm>
            <a:off x="6768658" y="3539305"/>
            <a:ext cx="1880486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между реальностью и мифом
</a:t>
            </a:r>
            <a:pPr algn="ctr" indent="0" marL="0">
              <a:lnSpc>
                <a:spcPct val="100000"/>
              </a:lnSpc>
              <a:buNone/>
            </a:pPr>
            <a:r>
              <a:rPr lang="en-US" sz="7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6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в литературе почти никогда не бывает только местом действия. Он соединяет историю, власть, бедность и тревогу, превращаясь в самостоятельный художественный образ, который влияет на судьбы героев.
</a:t>
            </a:r>
            <a:endParaRPr lang="en-US" sz="82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в литературе: пространство истории и человеческих судеб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18272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отличие от Петербурга, московский образ обычно выглядит более земным и бытовым. В произведениях Толстого и Булгакова город показывает не только улицы и дома, но и уклад повседневной жизни.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Московское пространство в литературе многослойно: оно соединяет центр и окраины, старину и обновление, духовные поиски и социальные различия. Благодаря этому Москва становится образом живой, меняющейся эпохи.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27501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часто воспринимается как город исторической памяти, национальной традиции и устойчивого жизненного уклада. В литературе она связывает частную судьбу человека с большой историей страны.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 социальная проблематика в реализме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97803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Реалистическая литература показывает город как место, где особенно заметны бедность, зависимость и несправедливость. Здесь личная судьба человека тесно связана с материальными условиями жизни.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784515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Диккенса, Некрасова, Достоевского и Горького городские низы изображаются через подвалы, чердаки, тесные комнаты, дворы и дешёвые трактиры. Эти детали делают социальную среду наглядной и убедительной.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97803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в реализме не скрывает, а обнажает противоречия общества. Он показывает, как неравенство влияет на язык, поведение, мечты и моральный выбор героев.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4784515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подход превращает город в активную силу сюжета. Он не просто окружает героя, а формирует его взгляд на мир и ограничивает или направляет его действия.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мотивы урбанистической темы в литературе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Мотивы города часто соединяются между собой, поэтому один и тот же текст может раскрывать сразу несколько смыслов.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литература связывает город с одиночеством, неравенством и давлением среды — именно эти мотивы оказываются наиболее сильными.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произведениям русской и зарубежной классики XIX–XX веков; учебная литература по теме урбанистического образа.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как пространство психологического давления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548719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Теснота улиц, шум, грязь, жара и однообразие кварталов создают в литературе ощущение тревоги и усталости. Городская среда начинает давить на героя ещё до его поступков.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339491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Достоевского город усиливает раздвоенность и внутренний надлом, а у Чехова подчёркивает скуку, изнурённость и повседневную безысходность. Пространство становится частью психологического состояния.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11266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модернистских текстах город часто превращается в знак разрыва человека с миром. Он не поддерживает героя, а обнажает его одиночество, растерянность и невозможность обрести устойчивость.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5537" y="1408718"/>
            <a:ext cx="2020500" cy="19534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68469" y="1408718"/>
            <a:ext cx="2020500" cy="195341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25325" y="1408718"/>
            <a:ext cx="2020500" cy="195341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2484925" y="1408718"/>
            <a:ext cx="2020500" cy="1953413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55037" y="411950"/>
            <a:ext cx="84339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города в поэзии Серебряного века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7" name="Text 2"/>
          <p:cNvSpPr txBox="1"/>
          <p:nvPr/>
        </p:nvSpPr>
        <p:spPr>
          <a:xfrm>
            <a:off x="586202" y="3455200"/>
            <a:ext cx="1696800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в свете и тени
</a:t>
            </a:r>
            <a:pPr algn="l" indent="0" marL="0">
              <a:lnSpc>
                <a:spcPct val="100000"/>
              </a:lnSpc>
              <a:buNone/>
            </a:pPr>
            <a:r>
              <a:rPr lang="en-US" sz="8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Поэты Серебряного века видят город двойственным: он может быть праздничным, сияющим и манящим, но одновременно тревожным и холодным. Внешний блеск улиц нередко скрывает внутреннюю пустоту и ощущение надвигающейся перемены.
</a:t>
            </a:r>
            <a:endParaRPr lang="en-US" sz="972" dirty="0"/>
          </a:p>
        </p:txBody>
      </p:sp>
      <p:sp>
        <p:nvSpPr>
          <p:cNvPr id="18" name="Text 3"/>
          <p:cNvSpPr txBox="1"/>
          <p:nvPr/>
        </p:nvSpPr>
        <p:spPr>
          <a:xfrm>
            <a:off x="6998482" y="3455200"/>
            <a:ext cx="1696800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как символ эпохи
</a:t>
            </a:r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лирике Серебряного века городской пейзаж выходит за рамки описания. Он становится знаком исторического напряжения, ожидания конца старого мира и появления новой, ещё неясной реальности.
</a:t>
            </a:r>
            <a:endParaRPr lang="en-US" sz="1076" dirty="0"/>
          </a:p>
        </p:txBody>
      </p:sp>
      <p:sp>
        <p:nvSpPr>
          <p:cNvPr id="19" name="Text 4"/>
          <p:cNvSpPr txBox="1"/>
          <p:nvPr/>
        </p:nvSpPr>
        <p:spPr>
          <a:xfrm>
            <a:off x="4862402" y="3455200"/>
            <a:ext cx="1696800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Одиночество среди улиц
</a:t>
            </a:r>
            <a:pPr algn="l" indent="0" marL="0">
              <a:lnSpc>
                <a:spcPct val="100000"/>
              </a:lnSpc>
              <a:buNone/>
            </a:pPr>
            <a:r>
              <a:rPr lang="en-US" sz="9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толпе лирический герой часто остаётся один. Город становится пространством внутреннего разрыва: вокруг движутся трамваи, горят вывески, идут люди, но человеку трудно найти опору и духовную близость.
</a:t>
            </a:r>
            <a:endParaRPr lang="en-US" sz="1064" dirty="0"/>
          </a:p>
        </p:txBody>
      </p:sp>
      <p:sp>
        <p:nvSpPr>
          <p:cNvPr id="20" name="Text 5"/>
          <p:cNvSpPr txBox="1"/>
          <p:nvPr/>
        </p:nvSpPr>
        <p:spPr>
          <a:xfrm>
            <a:off x="2734939" y="3455200"/>
            <a:ext cx="1696800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машин и толпы
</a:t>
            </a:r>
            <a:pPr algn="l" indent="0" marL="0">
              <a:lnSpc>
                <a:spcPct val="100000"/>
              </a:lnSpc>
              <a:buNone/>
            </a:pPr>
            <a:r>
              <a:rPr lang="en-US" sz="8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Маяковского, Северянина и Блока городской мир наполнен электрическим светом, рекламой, движением и шумом. Поэзия передаёт ускорение времени, когда человек чувствует себя частью механизированной, быстро меняющейся эпохи.
</a:t>
            </a:r>
            <a:endParaRPr lang="en-US" sz="97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создаётся урбанистический образ в литературе
</a:t>
            </a:r>
            <a:endParaRPr lang="en-US" sz="2546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построения городского образа в художественном тексте: от реальной среды к авторскому смыслу.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Модернизм и постмодернизм: город как лабиринт и текст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597803" y="205536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модернистской прозе и поэзии город распадается на фрагменты: улицы, огни, шумы и случайные встречи не складываются в цельную картину, а передают чувство внутренней потерянности человека.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784515" y="205536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Городское пространство становится лабиринтом, где герой движется без ясного маршрута, сталкивается с обрывками впечатлений и утрачивает привычные ориентиры, в том числе нравственные и бытовые.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97802" y="3620230"/>
            <a:ext cx="3761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постмодернизме город читается как система знаков: вывески, маршруты, цитаты, рекламные коды и культурные слои образуют многозначный текст, который нельзя понять однозначно.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784515" y="3620230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Разорванное повествование, смена точек зрения и игра с деталями усиливают ощущение информационного хаоса, а личность оказывается не центром мира, а одним из его временных элементов.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549" y="1648618"/>
            <a:ext cx="4225529" cy="201955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городского образа у разных авторов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213747" y="1438275"/>
            <a:ext cx="3044428" cy="24812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что один и тот же город в литературе может выполнять разные смысловые функции: от исторической памяти до психологического давления.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в литературе не имеет одного значения: он может быть историческим пространством, источником конфликта, миром обмана или символом эпохи.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и мировая литература XIX–XX веков; произведения: «Война и мир», «Преступление и наказание», «Невский проспект», петербургская лирика А. А. Блока, «Мастер и Маргарита».
</a:t>
            </a:r>
            <a:endParaRPr lang="en-US" sz="86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3684" y="1928990"/>
            <a:ext cx="456858" cy="40609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20777" y="1928990"/>
            <a:ext cx="456858" cy="40609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192283" y="1928990"/>
            <a:ext cx="456858" cy="406096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2120585" y="3694309"/>
            <a:ext cx="342644" cy="456858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4934983" y="3739995"/>
            <a:ext cx="456858" cy="365486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повседневность в прозе XX века
</a:t>
            </a:r>
            <a:endParaRPr lang="en-US" sz="3000" dirty="0"/>
          </a:p>
        </p:txBody>
      </p:sp>
      <p:sp>
        <p:nvSpPr>
          <p:cNvPr id="19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20" name="Text 2"/>
          <p:cNvSpPr txBox="1"/>
          <p:nvPr/>
        </p:nvSpPr>
        <p:spPr>
          <a:xfrm>
            <a:off x="1121051" y="1395020"/>
            <a:ext cx="1766373" cy="13862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Коммунальный быт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Коммунальная квартира в прозе XX века показывает, как тесное соседство стирает границы личного пространства. В таких условиях бытовой конфликт становится частью повседневной нормы.
</a:t>
            </a:r>
            <a:endParaRPr lang="en-US" sz="1340" dirty="0"/>
          </a:p>
        </p:txBody>
      </p:sp>
      <p:sp>
        <p:nvSpPr>
          <p:cNvPr id="21" name="Text 3"/>
          <p:cNvSpPr txBox="1"/>
          <p:nvPr/>
        </p:nvSpPr>
        <p:spPr>
          <a:xfrm>
            <a:off x="3968144" y="1395020"/>
            <a:ext cx="1766373" cy="13862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 очередь
</a:t>
            </a:r>
            <a:pPr algn="l" indent="0" marL="0">
              <a:lnSpc>
                <a:spcPct val="100000"/>
              </a:lnSpc>
              <a:buNone/>
            </a:pPr>
            <a:r>
              <a:rPr lang="en-US" sz="11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Транспорт, очереди и вокзалы передают ритм городской жизни, где человек постоянно ждёт, спешит и подстраивается под общий поток. Это создаёт ощущение нехватки времени и свободы.
</a:t>
            </a:r>
            <a:endParaRPr lang="en-US" sz="1336" dirty="0"/>
          </a:p>
        </p:txBody>
      </p:sp>
      <p:sp>
        <p:nvSpPr>
          <p:cNvPr id="22" name="Text 4"/>
          <p:cNvSpPr txBox="1"/>
          <p:nvPr/>
        </p:nvSpPr>
        <p:spPr>
          <a:xfrm>
            <a:off x="6839649" y="1395020"/>
            <a:ext cx="1766373" cy="13862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Заводские районы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кварталы подчёркивают обезличенность города и зависимость человека от труда, режима и шума. Среда здесь влияет на образ жизни не меньше, чем на настроение героя.
</a:t>
            </a:r>
            <a:endParaRPr lang="en-US" sz="1340" dirty="0"/>
          </a:p>
        </p:txBody>
      </p:sp>
      <p:sp>
        <p:nvSpPr>
          <p:cNvPr id="23" name="Text 5"/>
          <p:cNvSpPr txBox="1"/>
          <p:nvPr/>
        </p:nvSpPr>
        <p:spPr>
          <a:xfrm>
            <a:off x="2710844" y="3185720"/>
            <a:ext cx="1766373" cy="13862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кварталы
</a:t>
            </a:r>
            <a:pPr algn="l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жилые районы в литературе часто связаны с переменой уклада и утратой привычных ориентиров. За внешней рациональностью застройки скрываются одиночество и ослабление человеческих связей.
</a:t>
            </a:r>
            <a:endParaRPr lang="en-US" sz="1323" dirty="0"/>
          </a:p>
        </p:txBody>
      </p:sp>
      <p:sp>
        <p:nvSpPr>
          <p:cNvPr id="24" name="Text 6"/>
          <p:cNvSpPr txBox="1"/>
          <p:nvPr/>
        </p:nvSpPr>
        <p:spPr>
          <a:xfrm>
            <a:off x="5582349" y="3185720"/>
            <a:ext cx="1766373" cy="13862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общения
</a:t>
            </a:r>
            <a:pPr algn="l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повседневность XX века показывает, как ускорение жизни делает разговоры короче, а отношения — более хрупкими. На первый план выходят бытовая усталость и дефицит личной близости.
</a:t>
            </a:r>
            <a:endParaRPr lang="en-US" sz="132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Эмоциональные состояния, связанные с образом города в литературе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Городской образ почти всегда двоится: он может притягивать масштабом, но одновременно усиливает внутреннюю неустойчивость героя и чувство дистанции между людьми.
</a:t>
            </a:r>
            <a:pPr algn="l" indent="0" marL="0">
              <a:lnSpc>
                <a:spcPct val="100000"/>
              </a:lnSpc>
              <a:buNone/>
            </a:pPr>
            <a:r>
              <a:rPr lang="en-US" sz="10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2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Доминируют тревога, одиночество и отчуждение, тогда как восхищение и свобода сохраняют меньшую, но важную роль, подчёркивая двойственность города.
</a:t>
            </a:r>
            <a:endParaRPr lang="en-US" sz="1314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мотивов городской темы в литературе XIX–XXI веков; данные носят аналитический, а не статистический характер.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 тема маленького человека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48719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Городской мир у Пушкина, Гоголя и Достоевского часто противопоставлен беззащитному герою, который не способен защитить себя перед властью, чиновничьей системой или равнодушием толпы.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3339491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«маленького человека» особенно выразителен там, где пространство кажется огромным и безличным: улицы, канцелярии, квартиры и дворы усиливают ощущение слабости и одиночества.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11266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Чехова эта тема получает более сдержанное звучание: город не только давит, но и показывает, как повседневная рутина незаметно разрушает надежды, достоинство и внутреннюю цельность человека.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город в литературе: скорость, реклама, цифровая среда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318272" y="1800225"/>
            <a:ext cx="2507456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как поток информации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проза и поэзия отмечают транспортные потоки, экраны, навигацию, рекламу и камеры наблюдения. Город воспринимается как пространство непрерывного движения и постоянного визуального давления.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6109043" y="1800225"/>
            <a:ext cx="2507456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как среда утраты тишины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текстах XXI века особенно заметны дефицит тишины, экологические проблемы и ослабление живого общения. Литература показывает, как цифровая среда меняет привычный опыт близости и приватности.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городского образа в литературе по эпохам
</a:t>
            </a:r>
            <a:endParaRPr lang="en-US" sz="2449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менялась художественная функция города от фона событий к сложному культурному и информационному пространству.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1254" y="1796732"/>
            <a:ext cx="4314825" cy="17195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приёмы, создающие урбанистический эффект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213747" y="1833982"/>
            <a:ext cx="3301603" cy="16572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Приёмы городской поэтики помогают сделать пространство не только видимым, но и эмоционально ощутимым: читатель воспринимает ритм, контраст и атмосферу города.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Урбанистический эффект создаётся не одной деталью, а сочетанием точности, звуковой насыщенности и выразительных противопоставлений.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Литературоведческий анализ урбанистической поэтики в произведениях XIX–XX веков.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5484" y="1845741"/>
            <a:ext cx="658031" cy="5264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61781" y="1779938"/>
            <a:ext cx="658031" cy="6580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49206" y="1779938"/>
            <a:ext cx="575777" cy="6580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754376" y="1845741"/>
            <a:ext cx="658031" cy="52642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400674" y="1845741"/>
            <a:ext cx="658030" cy="526424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 городской образ в литературе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373125" y="2576130"/>
            <a:ext cx="1542749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общества
</a:t>
            </a:r>
            <a:pPr algn="ctr" indent="0" marL="0">
              <a:lnSpc>
                <a:spcPct val="100000"/>
              </a:lnSpc>
              <a:buNone/>
            </a:pPr>
            <a:r>
              <a:rPr lang="en-US" sz="11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город писатели показывают устройство социальной жизни: кто живёт в центре, кто на окраине, как распределяются власть, богатство и уязвимость.
</a:t>
            </a:r>
            <a:endParaRPr lang="en-US" sz="1356" dirty="0"/>
          </a:p>
        </p:txBody>
      </p:sp>
      <p:sp>
        <p:nvSpPr>
          <p:cNvPr id="12" name="Text 3"/>
          <p:cNvSpPr txBox="1"/>
          <p:nvPr/>
        </p:nvSpPr>
        <p:spPr>
          <a:xfrm>
            <a:off x="2019422" y="2576130"/>
            <a:ext cx="1542749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эпохи
</a:t>
            </a:r>
            <a:pPr algn="ctr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помогает увидеть исторические перемены быстрее, чем любая общая характеристика. По улицам, транспорту и быту легко считывается дух времени.
</a:t>
            </a:r>
            <a:endParaRPr lang="en-US" sz="1382" dirty="0"/>
          </a:p>
        </p:txBody>
      </p:sp>
      <p:sp>
        <p:nvSpPr>
          <p:cNvPr id="13" name="Text 4"/>
          <p:cNvSpPr txBox="1"/>
          <p:nvPr/>
        </p:nvSpPr>
        <p:spPr>
          <a:xfrm>
            <a:off x="3665720" y="2576130"/>
            <a:ext cx="1542749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мир героя
</a:t>
            </a:r>
            <a:pPr algn="ctr" indent="0" marL="0">
              <a:lnSpc>
                <a:spcPct val="100000"/>
              </a:lnSpc>
              <a:buNone/>
            </a:pPr>
            <a:r>
              <a:rPr lang="en-US" sz="10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среда выявляет страх, надежду, одиночество и выбор персонажа. Пространство становится способом понять психологию человека через его реакцию на среду.
</a:t>
            </a:r>
            <a:endParaRPr lang="en-US" sz="1276" dirty="0"/>
          </a:p>
        </p:txBody>
      </p:sp>
      <p:sp>
        <p:nvSpPr>
          <p:cNvPr id="14" name="Text 5"/>
          <p:cNvSpPr txBox="1"/>
          <p:nvPr/>
        </p:nvSpPr>
        <p:spPr>
          <a:xfrm>
            <a:off x="5312017" y="2576130"/>
            <a:ext cx="1542749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и ответственность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11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особенно заметны столкновение старого и нового, соблазны и моральные испытания. Герой вынужден принимать решения, которые определяют его судьбу.
</a:t>
            </a:r>
            <a:endParaRPr lang="en-US" sz="1303" dirty="0"/>
          </a:p>
        </p:txBody>
      </p:sp>
      <p:sp>
        <p:nvSpPr>
          <p:cNvPr id="15" name="Text 6"/>
          <p:cNvSpPr txBox="1"/>
          <p:nvPr/>
        </p:nvSpPr>
        <p:spPr>
          <a:xfrm>
            <a:off x="6958315" y="2576130"/>
            <a:ext cx="1542749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Актуальность сегодня
</a:t>
            </a:r>
            <a:pPr algn="ctr" indent="0" marL="0">
              <a:lnSpc>
                <a:spcPct val="100000"/>
              </a:lnSpc>
              <a:buNone/>
            </a:pPr>
            <a:r>
              <a:rPr lang="en-US" sz="10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Современному читателю легко узнать в литературном городе собственный опыт: спешку, информационный поток, плотные контакты и ощущение постоянной включённости в жизнь мегаполиса.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71575" y="1977628"/>
            <a:ext cx="4778476" cy="9925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в литературе: пространство смысла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171575" y="3177362"/>
            <a:ext cx="4778476" cy="692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в литературе соединяет историю, психологию и символику: он испытывает героя, хранит память эпохи и помогает увидеть, как меняется человек в большом мире.
</a:t>
            </a:r>
            <a:endParaRPr lang="en-US" sz="1389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2026-05-23T19:12:10Z</dcterms:created>
  <dcterms:modified xsi:type="dcterms:W3CDTF">2026-05-23T19:12:10Z</dcterms:modified>
</cp:coreProperties>
</file>