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jpeg"/><Relationship Id="rId10" Type="http://schemas.openxmlformats.org/officeDocument/2006/relationships/image" Target="../media/image-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jpe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9760" y="0"/>
            <a:ext cx="427453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104050"/>
            <a:ext cx="4485300" cy="93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показывает, кто действует и сколько участников есть в действии.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245425"/>
            <a:ext cx="52788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Лицо и число глагола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60000"/>
            <a:ext cx="33615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2" y="0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76750" y="360000"/>
            <a:ext cx="44073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лицо и число глагола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376850" y="2331350"/>
            <a:ext cx="4407300" cy="24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признаки помогают быстро узнавать форму глагола, правильно выбирать окончание и не ошибаться в речи и на письме. Особенно хорошо они видны в настоящем и будущем времени.
</a:t>
            </a:r>
            <a:endParaRPr lang="en-US" sz="1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1235" y="2977084"/>
            <a:ext cx="4215900" cy="1399811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13" name="Text 1"/>
          <p:cNvSpPr txBox="1"/>
          <p:nvPr/>
        </p:nvSpPr>
        <p:spPr>
          <a:xfrm>
            <a:off x="360000" y="360000"/>
            <a:ext cx="63336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лицо глагола
</a:t>
            </a:r>
            <a:endParaRPr lang="en-US" sz="2800" dirty="0"/>
          </a:p>
        </p:txBody>
      </p:sp>
      <p:sp>
        <p:nvSpPr>
          <p:cNvPr id="14" name="Text 2"/>
          <p:cNvSpPr txBox="1"/>
          <p:nvPr/>
        </p:nvSpPr>
        <p:spPr>
          <a:xfrm>
            <a:off x="998850" y="2039900"/>
            <a:ext cx="3368400" cy="6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лицо указывает на говорящего: я или мы. Когда человек рассказывает о себе или о группе, глагол помогает сразу понять, что действие связано именно с ним.
</a:t>
            </a:r>
            <a:endParaRPr lang="en-US" sz="1000" dirty="0"/>
          </a:p>
        </p:txBody>
      </p:sp>
      <p:sp>
        <p:nvSpPr>
          <p:cNvPr id="15" name="Text 3"/>
          <p:cNvSpPr txBox="1"/>
          <p:nvPr/>
        </p:nvSpPr>
        <p:spPr>
          <a:xfrm>
            <a:off x="998850" y="1736352"/>
            <a:ext cx="3368400" cy="2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1-е лицо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5281650" y="2039900"/>
            <a:ext cx="3368400" cy="6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Второе лицо относится к тому, к кому обращаются: ты или вы. Такие формы часто встречаются в вопросах, просьбах, советах и обращениях к собеседнику.
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5281650" y="1736352"/>
            <a:ext cx="3368400" cy="2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2-е лицо
</a:t>
            </a:r>
            <a:endParaRPr lang="en-US" sz="1400" dirty="0"/>
          </a:p>
        </p:txBody>
      </p:sp>
      <p:sp>
        <p:nvSpPr>
          <p:cNvPr id="18" name="Text 6"/>
          <p:cNvSpPr txBox="1"/>
          <p:nvPr/>
        </p:nvSpPr>
        <p:spPr>
          <a:xfrm>
            <a:off x="5281650" y="3522675"/>
            <a:ext cx="3368400" cy="6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Третье лицо обозначает того, о ком говорят: он, она, оно, они. В этой форме действие не связано с говорящим или слушающим, а относится к другому лицу или предмету.
</a:t>
            </a:r>
            <a:endParaRPr lang="en-US" sz="1000" dirty="0"/>
          </a:p>
        </p:txBody>
      </p:sp>
      <p:sp>
        <p:nvSpPr>
          <p:cNvPr id="19" name="Text 7"/>
          <p:cNvSpPr txBox="1"/>
          <p:nvPr/>
        </p:nvSpPr>
        <p:spPr>
          <a:xfrm>
            <a:off x="5281650" y="3219127"/>
            <a:ext cx="3368400" cy="2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3-е лицо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2594468"/>
            <a:ext cx="8424000" cy="218826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360000"/>
            <a:ext cx="84240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число глагола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1766876"/>
            <a:ext cx="4123200" cy="6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Единственное число показывает, что действие выполняет один человек, предмет или явление. В таких формах глагол согласуется с одним подлежащим: я читаю, ты читаешь, он читает.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60000" y="1444811"/>
            <a:ext cx="41232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Единственное число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4660800" y="1766876"/>
            <a:ext cx="4123200" cy="6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Множественное число показывает, что действие совершают несколько участников. Здесь глагол меняет форму и согласуется с подлежащим во множественном числе: мы читаем, вы читаете, они читают.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660800" y="1444811"/>
            <a:ext cx="41232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Множественное число
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411304"/>
            <a:ext cx="4348200" cy="143874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окончания глаголов в настоящем времени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личным окончаниям можно определить лицо и число глагола в настоящем времени.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и то же лицо может иметь разные окончания, потому что они зависят от спряжения глагола.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язык, личные окончания глаголов настоящего времени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3017400" cy="217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определить лицо и число по окончанию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174050" y="12049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 предложении находят глагол и подлежащее, чтобы понять, кто совершает действие и с каким словом нужно согласовать форму.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174050" y="7589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Найти основу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174050" y="26067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соотносят подлежащее с местоимением: я, ты, он, мы, вы или они. Так устанавливают лицо и число глагола.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4174050" y="21607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Определить лицо и число
</a:t>
            </a:r>
            <a:endParaRPr lang="en-US" sz="1500" dirty="0"/>
          </a:p>
        </p:txBody>
      </p:sp>
      <p:sp>
        <p:nvSpPr>
          <p:cNvPr id="13" name="Text 6"/>
          <p:cNvSpPr txBox="1"/>
          <p:nvPr/>
        </p:nvSpPr>
        <p:spPr>
          <a:xfrm>
            <a:off x="4174050" y="40085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смотрят на окончание и сверяют его с выбранной формой. Например, в предложении «Мы идём в школу» глагол стоит в 1-м лице множественного числа.
</a:t>
            </a:r>
            <a:endParaRPr lang="en-US" sz="1019" dirty="0"/>
          </a:p>
        </p:txBody>
      </p:sp>
      <p:sp>
        <p:nvSpPr>
          <p:cNvPr id="14" name="Text 7"/>
          <p:cNvSpPr txBox="1"/>
          <p:nvPr/>
        </p:nvSpPr>
        <p:spPr>
          <a:xfrm>
            <a:off x="4174050" y="35625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Проверить окончание
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555" y="1582600"/>
            <a:ext cx="8420889" cy="3200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определения лица и числа глагола
</a:t>
            </a:r>
            <a:endParaRPr lang="en-US" sz="262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993800"/>
            <a:ext cx="77376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помогает точно разобрать глагольную форму в предложении.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7912" y="3188538"/>
            <a:ext cx="428100" cy="428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90213" y="3212188"/>
            <a:ext cx="428400" cy="3808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06438" y="1728730"/>
            <a:ext cx="428400" cy="34272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573987" y="1728730"/>
            <a:ext cx="428400" cy="34272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13" name="Text 1"/>
          <p:cNvSpPr txBox="1"/>
          <p:nvPr/>
        </p:nvSpPr>
        <p:spPr>
          <a:xfrm>
            <a:off x="360000" y="360000"/>
            <a:ext cx="84165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Лицо и число в настоящем времени
</a:t>
            </a:r>
            <a:endParaRPr lang="en-US" sz="2800" dirty="0"/>
          </a:p>
        </p:txBody>
      </p:sp>
      <p:sp>
        <p:nvSpPr>
          <p:cNvPr id="14" name="Text 2"/>
          <p:cNvSpPr txBox="1"/>
          <p:nvPr/>
        </p:nvSpPr>
        <p:spPr>
          <a:xfrm>
            <a:off x="1157763" y="3650713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настоящем времени хорошо видно, как меняется окончание: читаю, читаешь, читает, читаем, читаете, читают. По этим формам удобно учиться определять лицо и число глагола.
</a:t>
            </a:r>
            <a:endParaRPr lang="en-US" sz="1000" dirty="0"/>
          </a:p>
        </p:txBody>
      </p:sp>
      <p:sp>
        <p:nvSpPr>
          <p:cNvPr id="15" name="Text 3"/>
          <p:cNvSpPr txBox="1"/>
          <p:nvPr/>
        </p:nvSpPr>
        <p:spPr>
          <a:xfrm>
            <a:off x="1670587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легко сравнивать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3990213" y="3650713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Настоящее время особенно наглядно показывает связь между окончанием и грамматическим признаком. Ученик видит, что одна основа слова может иметь разные формы в зависимости от лица.
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4503037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Подходит для наблюдения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5406438" y="2148215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предложении форма глагола обычно совпадает с подлежащим по числу и лицу. Это помогает быстро проверять, правильно ли построено предложение, и замечать ошибки.
</a:t>
            </a:r>
            <a:endParaRPr lang="en-US" sz="1000" dirty="0"/>
          </a:p>
        </p:txBody>
      </p:sp>
      <p:sp>
        <p:nvSpPr>
          <p:cNvPr id="19" name="Text 7"/>
          <p:cNvSpPr txBox="1"/>
          <p:nvPr/>
        </p:nvSpPr>
        <p:spPr>
          <a:xfrm>
            <a:off x="5919263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подлежащим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2573987" y="2148215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формы постоянно звучат в ответах на уроке, в коротких сообщениях и в обычном разговоре. Поэтому именно на них удобно тренировать наблюдательность и точность.
</a:t>
            </a:r>
            <a:endParaRPr lang="en-US" sz="1000" dirty="0"/>
          </a:p>
        </p:txBody>
      </p:sp>
      <p:sp>
        <p:nvSpPr>
          <p:cNvPr id="21" name="Text 9"/>
          <p:cNvSpPr txBox="1"/>
          <p:nvPr/>
        </p:nvSpPr>
        <p:spPr>
          <a:xfrm>
            <a:off x="3086813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встречаются в речи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09475" y="1498095"/>
            <a:ext cx="4215900" cy="139981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11" name="Text 1"/>
          <p:cNvSpPr txBox="1"/>
          <p:nvPr/>
        </p:nvSpPr>
        <p:spPr>
          <a:xfrm>
            <a:off x="360000" y="360000"/>
            <a:ext cx="64119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Лицо и число в будущем времени
</a:t>
            </a:r>
            <a:endParaRPr lang="en-US" sz="2800" dirty="0"/>
          </a:p>
        </p:txBody>
      </p:sp>
      <p:sp>
        <p:nvSpPr>
          <p:cNvPr id="12" name="Text 2"/>
          <p:cNvSpPr txBox="1"/>
          <p:nvPr/>
        </p:nvSpPr>
        <p:spPr>
          <a:xfrm>
            <a:off x="998850" y="2039900"/>
            <a:ext cx="3368400" cy="6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глаголов совершенного вида будущее время выражается одной формой: прочитаю, прочитаешь, прочитает, прочитаем, прочитаете, прочитают. Здесь лицо и число видны по личным окончаниям.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998850" y="1736352"/>
            <a:ext cx="3368400" cy="2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время совершенного вида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5281650" y="3532486"/>
            <a:ext cx="3368400" cy="6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глаголов несовершенного вида будущее время строится с помощью слова буду: буду читать, будешь читать, будет читать, будем читать, будете читать, будут читать. Личное значение несёт вспомогательный глагол.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5281650" y="3228938"/>
            <a:ext cx="3368400" cy="2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Сложное будущее несовершенного вида
</a:t>
            </a:r>
            <a:endParaRPr lang="en-US" sz="130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окончания связаны с лицом глагола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Окончания не просто меняются: они помогают быстро распознать форму глагола в предложении и проверить согласование с подлежащим.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таблице видно, что у каждого лица есть несколько типичных окончаний; выбор зависит от спряжения и числа.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язык: личные окончания глаголов настоящего времени
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1708" y="-28725"/>
            <a:ext cx="4151983" cy="5172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60000"/>
            <a:ext cx="45348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местоимения как подсказка к лицу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555150" y="1423409"/>
            <a:ext cx="3960000" cy="1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 и мы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555150" y="1626166"/>
            <a:ext cx="39600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местоимения первого лица указывают на говорящего: я и мы. Если действие связано с самим говорящим или с группой, к которой он относится, глагол принимает формы первого лица.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555150" y="4086759"/>
            <a:ext cx="3960000" cy="1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окончанием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555150" y="4289516"/>
            <a:ext cx="39600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местоимение и форма глагола совпадают по лицу, предложение звучит правильно и понятно. Поэтому полезно сразу сопоставлять местоимение с окончанием: думаю, думаешь, думает, думаем, думаете, думают.
</a:t>
            </a:r>
            <a:endParaRPr lang="en-US" sz="800" dirty="0"/>
          </a:p>
        </p:txBody>
      </p:sp>
      <p:sp>
        <p:nvSpPr>
          <p:cNvPr id="15" name="Text 6"/>
          <p:cNvSpPr txBox="1"/>
          <p:nvPr/>
        </p:nvSpPr>
        <p:spPr>
          <a:xfrm>
            <a:off x="555150" y="2311193"/>
            <a:ext cx="3960000" cy="1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Ты и вы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555150" y="2513949"/>
            <a:ext cx="39600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Местоимения второго лица называют того, к кому обращаются: ты и вы. По ним легко понять, что действие выполняет собеседник, поэтому глагол будет стоять в формах второго лица.
</a:t>
            </a:r>
            <a:endParaRPr lang="en-US" sz="800" dirty="0"/>
          </a:p>
        </p:txBody>
      </p:sp>
      <p:sp>
        <p:nvSpPr>
          <p:cNvPr id="17" name="Text 8"/>
          <p:cNvSpPr txBox="1"/>
          <p:nvPr/>
        </p:nvSpPr>
        <p:spPr>
          <a:xfrm>
            <a:off x="555150" y="3198976"/>
            <a:ext cx="3960000" cy="1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Он, она, оно, они
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555150" y="3401732"/>
            <a:ext cx="39600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Третье лицо обозначает того, о ком говорят, — он, она, оно, они. Такие местоимения помогают определить форму глагола, даже если в предложении нет имени существительного.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84240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Согласование глагола с подлежащим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1838775" y="2514164"/>
            <a:ext cx="25089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подлежащее обозначает одного предмета или одно лицо, глагол ставится в единственном числе: ученик отвечает, книга лежит, дерево растёт. Так форма слова точно соответствует смыслу предложения.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1838775" y="1930750"/>
            <a:ext cx="2508900" cy="47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Единственное число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4796325" y="2514164"/>
            <a:ext cx="25089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подлежащее называет несколько предметов или лиц, глагол употребляется во множественном числе: ученики отвечают, книги лежат, деревья растут. Такое согласование помогает избежать грамматических ошибок и делает речь точной.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796325" y="1930700"/>
            <a:ext cx="2508900" cy="47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Множественное число
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35800" y="2152104"/>
            <a:ext cx="4348200" cy="143874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Единственное и множественное число: сравнение форм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1477975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форм глагола показывает, как изменяется окончание в зависимости от числа и лица.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2683125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числа меняет форму глагола и помогает понять, один исполнитель действия или несколько. По окончанию также можно определить лицо формы.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4435800" y="4358700"/>
            <a:ext cx="43482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составлены по учебным формам личных глаголов русского языка.
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360000"/>
            <a:ext cx="84165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Трудные случаи и типичные ошибки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727025" y="1328150"/>
            <a:ext cx="44937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ошибка возникает, когда смешивают формы второго и третьего лица. Нельзя писать «ты идёт»: правильно «ты идёшь», потому что местоимение «ты» требует формы второго лица.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726650" y="1079575"/>
            <a:ext cx="4493700" cy="2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лиц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290300" y="4349700"/>
            <a:ext cx="44937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всего сначала найти местоимение или подлежащее, а затем подобрать окончание. Такой приём помогает быстро заметить несоответствие и исправить форму до записи ответа.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4289925" y="4101125"/>
            <a:ext cx="4493700" cy="2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 местоимению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102542" y="3342517"/>
            <a:ext cx="44937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появляются и в парах вроде «говорить — говорят» или «писать — пишут». Если окончание не совпадает с лицом и числом, форма глагола становится неправильной.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3102167" y="3093942"/>
            <a:ext cx="4493700" cy="2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Неверное окончание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1914783" y="2335333"/>
            <a:ext cx="44937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слух эти формы почти не различаются, но на письме они обозначают разные слова. Чтобы не ошибиться, нужно определить форму глагола и проверить, есть ли в ней лицо и число.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1914408" y="2086758"/>
            <a:ext cx="4493700" cy="2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Окончания —тся и -ться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11" name="Text 1"/>
          <p:cNvSpPr txBox="1"/>
          <p:nvPr/>
        </p:nvSpPr>
        <p:spPr>
          <a:xfrm>
            <a:off x="360000" y="360000"/>
            <a:ext cx="64119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Особые случаи: безличные глаголы
</a:t>
            </a:r>
            <a:endParaRPr lang="en-US" sz="2800" dirty="0"/>
          </a:p>
        </p:txBody>
      </p:sp>
      <p:sp>
        <p:nvSpPr>
          <p:cNvPr id="12" name="Text 2"/>
          <p:cNvSpPr txBox="1"/>
          <p:nvPr/>
        </p:nvSpPr>
        <p:spPr>
          <a:xfrm>
            <a:off x="998850" y="2039900"/>
            <a:ext cx="3368400" cy="6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Безличные глаголы называют состояние, явление природы или внутреннее ощущение без конкретного действующего лица. Поэтому в предложениях со словами светает, морозит, знобит действие не связывается с человеком.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998850" y="1736352"/>
            <a:ext cx="3368400" cy="2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они обозначают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5281650" y="2039900"/>
            <a:ext cx="3368400" cy="6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таких глаголов обычно нет форм первого и второго лица, потому что нельзя сказать: «я светаю» или «ты морозит». Они употребляются только в тех формах, которые соответствуют их значению.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5281650" y="1736352"/>
            <a:ext cx="3368400" cy="2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Каких форм нет
</a:t>
            </a:r>
            <a:endParaRPr lang="en-US" sz="1400" dirty="0"/>
          </a:p>
        </p:txBody>
      </p:sp>
      <p:sp>
        <p:nvSpPr>
          <p:cNvPr id="16" name="Text 6"/>
          <p:cNvSpPr txBox="1"/>
          <p:nvPr/>
        </p:nvSpPr>
        <p:spPr>
          <a:xfrm>
            <a:off x="5281650" y="3532486"/>
            <a:ext cx="3368400" cy="6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Безличные глаголы важно отличать от обычных личных форм. Если действие не выполняет определённый предмет или лицо, значит, перед нами особая группа слов, которую нужно разбирать отдельно.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5281650" y="3228938"/>
            <a:ext cx="3368400" cy="2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отличать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форм на примере глагола «читать»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формы образованы от одной основы, но различаются личными окончаниями и числом.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глагола есть шесть личных форм настоящего времени: по одной для каждого лица в единственном и множественном числе.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формы глагола «читать», русский язык, 6 класс.
</a:t>
            </a:r>
            <a:endParaRPr lang="en-US" sz="1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знать лицо и число глагола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644925" y="1737353"/>
            <a:ext cx="36153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Правильные окончания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44925" y="2067498"/>
            <a:ext cx="36153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лица и числа помогает верно писать личные окончания глаголов. Если определить форму заранее, легче избежать ошибок в словах, которые меняются по лицам.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946925" y="1737353"/>
            <a:ext cx="36153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Понятный разбор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946925" y="2067498"/>
            <a:ext cx="36153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разборе предложения эти признаки показывают, кто совершает действие и сколько участников в нём названо. Это делает анализ точнее и помогает объяснять структуру предложения.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644925" y="3524910"/>
            <a:ext cx="36153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орфограмм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644925" y="3855055"/>
            <a:ext cx="36153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Лицо и число особенно полезны при проверке орфограмм в личных формах. Сопоставляя форму с местоимением и подлежащим, можно быстро заметить неверное окончание.
</a:t>
            </a:r>
            <a:endParaRPr lang="en-US" sz="1000" dirty="0"/>
          </a:p>
        </p:txBody>
      </p:sp>
      <p:sp>
        <p:nvSpPr>
          <p:cNvPr id="16" name="Text 8"/>
          <p:cNvSpPr txBox="1"/>
          <p:nvPr/>
        </p:nvSpPr>
        <p:spPr>
          <a:xfrm>
            <a:off x="4946925" y="3524910"/>
            <a:ext cx="36153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речи
</a:t>
            </a:r>
            <a:endParaRPr lang="en-US" sz="1400" dirty="0"/>
          </a:p>
        </p:txBody>
      </p:sp>
      <p:sp>
        <p:nvSpPr>
          <p:cNvPr id="17" name="Text 9"/>
          <p:cNvSpPr txBox="1"/>
          <p:nvPr/>
        </p:nvSpPr>
        <p:spPr>
          <a:xfrm>
            <a:off x="4946925" y="3855055"/>
            <a:ext cx="36153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глагол согласован правильно, фраза звучит грамотно и естественно. Поэтому умение определять лицо и число важно и для письма, и для устного ответа на уроке.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555" y="1582600"/>
            <a:ext cx="8420889" cy="3200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проверка глагольной формы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993800"/>
            <a:ext cx="77376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определить лицо и число глагола по смыслу предложения и по окончанию.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008" y="1059725"/>
            <a:ext cx="3289284" cy="366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360000"/>
            <a:ext cx="84165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школьной речи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4290300" y="1588488"/>
            <a:ext cx="4493700" cy="6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классе мы часто говорим: я отвечаю, ты пишешь, он играет. Эти формы легко связать с реальными действиями ученика и быстро запомнить по привычной школьной ситуации.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289925" y="1236452"/>
            <a:ext cx="4493700" cy="2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Ответы на уроке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290300" y="2728088"/>
            <a:ext cx="4493700" cy="6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ребята выполняют задание вместе, подходят формы мы решаем, вы читаете, они рисуют. По ним сразу видно, кто действует один, а кто вместе с другими.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4289925" y="2376052"/>
            <a:ext cx="4493700" cy="2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в группе
</a:t>
            </a:r>
            <a:endParaRPr lang="en-US" sz="1300" dirty="0"/>
          </a:p>
        </p:txBody>
      </p:sp>
      <p:sp>
        <p:nvSpPr>
          <p:cNvPr id="13" name="Text 6"/>
          <p:cNvSpPr txBox="1"/>
          <p:nvPr/>
        </p:nvSpPr>
        <p:spPr>
          <a:xfrm>
            <a:off x="4290300" y="3867688"/>
            <a:ext cx="4493700" cy="6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замечать такие формы в обычной речи, тема становится понятнее без лишнего заучивания. Примеры из тетради, учебника или доски помогают увидеть грамматику в знакомом контексте.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4289925" y="3515652"/>
            <a:ext cx="4493700" cy="2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Полезная привычка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298100" y="2104050"/>
            <a:ext cx="6486000" cy="93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Лицо и число показывают, кто выполняет действие и сколько участников в нём есть. Эти признаки помогают правильно строить предложения, выбирать окончания и избегать грамматических ошибок в речи и на письме.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2298100" y="3245425"/>
            <a:ext cx="64860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Лицо и число глагола: коротко о главном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2026-05-28T05:31:57Z</dcterms:created>
  <dcterms:modified xsi:type="dcterms:W3CDTF">2026-05-28T05:31:57Z</dcterms:modified>
</cp:coreProperties>
</file>