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территория, население, хозяйство и интеграция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Компактный регион с высокой плотностью связей и влияния.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занимает выгодное положение на стыке морских путей, сухопутных коридоров и крупнейших рынков мира. Это сформировало густую транспортную сеть, высокую хозяйственную освоенность и тесные международные связи.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положение региона имеет ключевое значение?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Зарубежной Европы
</a:t>
            </a:r>
            <a:endParaRPr lang="en-US" sz="265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состоит из десятков независимых стран, различающихся по площади, населению, форме правления и темпам экономического развития. Такое разнообразие делает политическую карту особенно сложной и динамичной.
</a:t>
            </a:r>
            <a:endParaRPr lang="en-US" sz="1287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остаётся главным центром интеграции в регионе. Он объединяет значительную часть ведущих государств Европы и влияет на торговлю, нормы законодательства, миграционную политику и экономическую координацию.
</a:t>
            </a:r>
            <a:endParaRPr lang="en-US" sz="1287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Франция, Италия, Испания и Польша выделяются масштабами рынка, численностью населения и промышленным потенциалом. Именно они во многом задают направление развития всей Зарубежной Европы.
</a:t>
            </a:r>
            <a:endParaRPr lang="en-US" sz="1287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вне ЕС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Норвегия и Швейцария не всегда входят в общие наднациональные структуры, но сохраняют тесные экономические и транспортные связи с европейским пространством и мировыми рынками.
</a:t>
            </a:r>
            <a:endParaRPr lang="en-US" sz="1287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государств с различным уровнем благосостояния, политическими традициями и специализацией экономики усиливает контрасты внутри региона и одновременно стимулирует сотрудничество между ними.
</a:t>
            </a:r>
            <a:endParaRPr lang="en-US" sz="13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Зарубежной Европы по численности населения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во многом определяет ёмкость внутреннего рынка, трудовые ресурсы и политический вес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заметно выделяется по численности населения, а остальные крупнейшие страны формируют основную демографическую опору Зарубежной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Population total, 2023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рельеф: разнообразие на небольшой территории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след оледенения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региона широко распространены формы рельефа, созданные древним оледенением: моренные гряды, озёрные котловины и сглаженные поверхности. Они заметно влияют на современное природопользование и расселение.
</a:t>
            </a:r>
            <a:endParaRPr lang="en-US" sz="1466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юг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заняты крупными горными системами — Альпами, Пиренеями, Апеннинами и Балканами. Они служат барьерами, водоразделами и важными районами рекреации, туризма и гидроэнергетики.
</a:t>
            </a:r>
            <a:endParaRPr lang="en-US" sz="1605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преобладают равнины и низменности, удобные для земледелия, строительства городов и развития транспортных магистралей. Здесь особенно высока плотность населения и хозяйственная освоенность.
</a:t>
            </a:r>
            <a:endParaRPr lang="en-US" sz="155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Альп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 — не только символ природной контрастности региона, но и важнейший источник рек, горных пастбищ и туристических маршрутов. Их положение влияет на транспорт и связь между странами.
</a:t>
            </a:r>
            <a:endParaRPr lang="en-US" sz="1635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хозяйственная специализация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преобладает мягкий и влажный климат с небольшими сезонными колебаниями. Он благоприятен для земледелия, круглогодичной транспортной работы и высокой плотности населения.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влияние
</a:t>
            </a:r>
            <a:endParaRPr lang="en-US" sz="1344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Атлантики усиливается континентальность: возрастает амплитуда температур, а природные условия становятся более контрастными. Это отражается на структуре сельского хозяйства и расселении.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 к востоку
</a:t>
            </a:r>
            <a:endParaRPr lang="en-US" sz="128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сухое и тёплое лето сочетается с мягкой зимой. Здесь особенно развиты виноградарство, садоводство, выращивание оливок и цитрусовых, а также сезонный туризм.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пояс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северных и внутренних частях региона возрастает значение животноводства, рыболовства, энергетики и высокотехнологичных отраслей, которым нужны устойчивые инфраструктура и квалифицированные кадры.
</a:t>
            </a:r>
            <a:pPr algn="ctr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 внутренние районы
</a:t>
            </a:r>
            <a:endParaRPr lang="en-US" sz="12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738" y="1324100"/>
            <a:ext cx="473219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субрегионов Зарубежной Европы
</a:t>
            </a:r>
            <a:endParaRPr lang="en-US" sz="296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природные условия и хозяйственная специализация четырёх крупных частей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Север отличаются большей включённостью в мировую экономику, а Южная и Центрально-Восточная Европа — более заметной ролью сельского хозяйства и модернизации.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обобщение по физико- и экономико-географическим особенностям региона
</a:t>
            </a:r>
            <a:endParaRPr lang="en-US" sz="15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во многих странах региона живёт в городах.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уровень урбанизации показывает, насколько тесно в Зарубежной Европе связаны население, промышленность, транспорт и сфера 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World Bank; обобщённые данные по урбанизации европейских стран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агломерации региона
</a:t>
            </a:r>
            <a:endParaRPr lang="en-US" sz="27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тесно связан с развитием промышленности, транспорта, науки и административных функций, которые сосредоточены в крупнейших агломерациях.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урбанизация, тем сильнее роль крупных городов как центров управления, услуг и международных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2023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56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и языковое разнообразие
</a:t>
            </a:r>
            <a:endParaRPr lang="en-US" sz="2956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представлены германская, романская, славянская, кельтская, финно-угорская и другие языковые семьи. Это отражает сложную историю расселения, государственных границ и культурного взаимодействия.
</a:t>
            </a:r>
            <a:endParaRPr lang="en-US" sz="1155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Зарубежной Европы включает множество этнических общностей, каждая из которых сохраняет собственные традиции, элементы исторической памяти и особенности региональной идентичности.
</a:t>
            </a:r>
            <a:endParaRPr lang="en-US" sz="114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религии, обычаях и образе жизни складывались веками. Они проявляются в архитектуре, праздниках, системе образования, кулинарии и общественных ценностях стран региона.
</a:t>
            </a:r>
            <a:endParaRPr lang="en-US" sz="127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 местные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распространены английский, немецкий, французский, испанский, итальянский и польский языки. При этом во многих странах активно поддерживаются и местные языковые особенности.
</a:t>
            </a:r>
            <a:endParaRPr lang="en-US" sz="12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Зарубежной Европы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 античности до европейской интеграции показывает, как исторические перемены сформировали современный облик региона.
</a:t>
            </a:r>
            <a:endParaRPr lang="en-US" sz="14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Зарубежной Европы: один из центров мирового хозяйства
</a:t>
            </a:r>
            <a:endParaRPr lang="en-US" sz="2534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входит в число главных центров мировой экономики: здесь создаётся значительная часть глобального продукта, а страны активно участвуют в международной торговле, инвестициях и разделении труда.
</a:t>
            </a:r>
            <a:endParaRPr lang="en-US" sz="1271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машиностроение, автомобилестроение, химия, фармацевтика, авиация и приборостроение. Эти отрасли опираются на квалифицированные кадры, научные исследования и тесную кооперацию между странами.
</a:t>
            </a:r>
            <a:endParaRPr lang="en-US" sz="1162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Финансы, логистика, образование, страхование, информационные технологии и туризм формируют основу современной экономики. Во многих государствах именно сфера услуг даёт наибольшую долю занятости и доходов.
</a:t>
            </a:r>
            <a:endParaRPr lang="en-US" sz="1257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Франция, Великобритания, Италия и Нидерланды задают экономическую динамику Зарубежной Европы. Их крупные корпорации, банки и транспортные узлы влияют далеко за пределами самого региона.
</a:t>
            </a:r>
            <a:endParaRPr lang="en-US" sz="1325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развивают узкие конкурентные ниши и активно кооперируются друг с другом. Это повышает производительность, ускоряет обновление технологий и усиливает устойчивость к изменениям на мировых рынках.
</a:t>
            </a:r>
            <a:endParaRPr lang="en-US" sz="11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Зарубежной Европы
</a:t>
            </a:r>
            <a:endParaRPr lang="en-US" sz="31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услуг связана с развитием финансов, транспорта, образования, науки и туризма. Промышленность остаётся технологичной и экспортно ориентированной.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имеет постиндустриальный характер: услуги доминируют, промышленность сохраняет высокую значимость, а сельское хозяйство занимает небольшую, но эффективную долю.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структурe экономики стран Зарубежной Европы по учебным материалам географии
</a:t>
            </a:r>
            <a:endParaRPr lang="en-US" sz="13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порты как основа хозяйственных связей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Автострады, железные дороги, речные пути и авиалинии образуют в Зарубежной Европе единую систему сообщений. Она сокращает расстояния между промышленными районами, городами и внешними рынками.
</a:t>
            </a:r>
            <a:endParaRPr lang="en-US" sz="1571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Роттердам, Гамбург и Антверпен обслуживают огромные потоки грузов и контейнеров. Через них регион связан с мировой торговлей, а также с промышленными и складскими центрами Европы.
</a:t>
            </a:r>
            <a:endParaRPr lang="en-US" sz="167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выгодному положению Европа выступает важнейшим транзитным пространством между океанскими маршрутами, внутренними районами материка и соседними экономическими зонами с разным уровнем развития.
</a:t>
            </a:r>
            <a:endParaRPr lang="en-US" sz="1542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рынков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ускоряет обмен товарами, рабочей силой и услугами, поддерживает специализацию территорий и делает возможной тесную экономическую кооперацию между странами и крупными агломерациями.
</a:t>
            </a:r>
            <a:endParaRPr lang="en-US" sz="15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территориальная специализация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основа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формировалось рядом с густонаселёнными районами и крупными городами. Близость рынка сбыта с самого начала стимулировала интенсивное производство и высокую товарность.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Европе развились молочное животноводство, свиноводство и производство зерна. На юге закрепились виноград, оливки, цитрусовые, овощеводство и садоводство, а на севере — рыболовство и мясо-молочное животноводство.
</a:t>
            </a:r>
            <a:endParaRPr lang="en-US" sz="1071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модель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высокий урожай и продуктивность обеспечивают механизация, селекция, агротехнологии и поддержка фермеров. Сельское хозяйство стало частью рыночной экономики и тесно связано с перерабатывающей промышленностью.
</a:t>
            </a:r>
            <a:endParaRPr lang="en-US" sz="10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56401"/>
            <a:ext cx="4759500" cy="19259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экономические центры Зарубежной Европы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 выполняют разные функции: от финансового управления до политической координации и международного бизнеса.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центры региона концентрируют управление, капитал и международные связи, поэтому их влияние выходит далеко за пределы национальных границ.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экономической географии Европы
</a:t>
            </a:r>
            <a:endParaRPr lang="en-US" sz="13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вызовы современного региона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08079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растёт доля пожилых людей, а рождаемость остаётся низкой. Это усиливает нагрузку на пенсионные системы, здравоохранение и рынок труда.
</a:t>
            </a:r>
            <a:endParaRPr lang="en-US" sz="1542" dirty="0"/>
          </a:p>
        </p:txBody>
      </p:sp>
      <p:sp>
        <p:nvSpPr>
          <p:cNvPr id="12" name="Text 3"/>
          <p:cNvSpPr txBox="1"/>
          <p:nvPr/>
        </p:nvSpPr>
        <p:spPr>
          <a:xfrm>
            <a:off x="708079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остаётся привлекательным направлением для миграции, что помогает закрывать нехватку рабочей силы, но требует продуманной социальной и образовательной политики.
</a:t>
            </a:r>
            <a:endParaRPr lang="en-US" sz="1362" dirty="0"/>
          </a:p>
        </p:txBody>
      </p:sp>
      <p:sp>
        <p:nvSpPr>
          <p:cNvPr id="13" name="Text 4"/>
          <p:cNvSpPr txBox="1"/>
          <p:nvPr/>
        </p:nvSpPr>
        <p:spPr>
          <a:xfrm>
            <a:off x="708079" y="3529005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более богатыми и менее развитыми районами заметен особенно в Центральной и Южной Европе. Он влияет на доходы населения, инфраструктуру и темпы модернизации.
</a:t>
            </a:r>
            <a:endParaRPr lang="en-US" sz="1404" dirty="0"/>
          </a:p>
        </p:txBody>
      </p:sp>
      <p:sp>
        <p:nvSpPr>
          <p:cNvPr id="14" name="Text 5"/>
          <p:cNvSpPr txBox="1"/>
          <p:nvPr/>
        </p:nvSpPr>
        <p:spPr>
          <a:xfrm>
            <a:off x="4230828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сталкивается с зависимостью от внешних поставок энергии, жёсткими экологическими ограничениями и необходимостью сокращать выбросы без потери конкурентоспособности экономики.
</a:t>
            </a:r>
            <a:endParaRPr lang="en-US" sz="1331" dirty="0"/>
          </a:p>
        </p:txBody>
      </p:sp>
      <p:sp>
        <p:nvSpPr>
          <p:cNvPr id="15" name="Text 6"/>
          <p:cNvSpPr txBox="1"/>
          <p:nvPr/>
        </p:nvSpPr>
        <p:spPr>
          <a:xfrm>
            <a:off x="4230828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испытывают рост цен на жильё, транспортную перегрузку и давление на инфраструктуру. Это требует обновления городской политики и более устойчивого планирования.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как путь к единому пространству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интеграции показывают переход от послевоенного сотрудничества к общим рынкам, свободному передвижению и согласованным правилам.
</a:t>
            </a:r>
            <a:endParaRPr lang="en-US" sz="14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 туристическая привлекательность Зарубежной Европы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Города-музеи под открытым небом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Рим и Прага воспринимаются не только как столицы, но и как живые музеи истории. В их центрах рядом существуют античные руины, средневековые площади и архитектура Нового времени, создавая редкую культурную непрерывность.
</a:t>
            </a:r>
            <a:endParaRPr lang="en-US" sz="1060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Вена, Амстердам и Флоренция известны не только памятниками, но и сильной интеллектуальной средой. Университеты, библиотеки и музеи превращают эти города в пространства, где культурное наследие поддерживает современную науку и образование.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экономика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Барселона, Флоренция и другие центры ежегодно привлекают миллионы посетителей благодаря сочетанию архитектуры, искусства и городской среды. Туризм даёт рабочие места, поддерживает сферу услуг и делает наследие частью повседневной экономики.
</a:t>
            </a:r>
            <a:endParaRPr lang="en-US" sz="10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пространство тесных связей и большого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объединяет плотное население, разнообразные природные условия, мощную экономику и богатое культурное наследие. Именно сочетание интеграции, транспорта и исторического опыта делает регион одним из лидеров современного мира.
</a:t>
            </a:r>
            <a:endParaRPr lang="en-US" sz="353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2026-06-03T02:21:08Z</dcterms:created>
  <dcterms:modified xsi:type="dcterms:W3CDTF">2026-06-03T02:21:08Z</dcterms:modified>
</cp:coreProperties>
</file>