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3625" y="2927235"/>
            <a:ext cx="8524500" cy="19979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850" y="722800"/>
            <a:ext cx="8346300" cy="13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Б. Л. Васильев и повесть «Утоли моя печали...»
</a:t>
            </a:r>
            <a:endParaRPr lang="en-US" sz="4000" dirty="0"/>
          </a:p>
        </p:txBody>
      </p:sp>
      <p:sp>
        <p:nvSpPr>
          <p:cNvPr id="6" name="Text 1"/>
          <p:cNvSpPr txBox="1"/>
          <p:nvPr/>
        </p:nvSpPr>
        <p:spPr>
          <a:xfrm>
            <a:off x="398850" y="2084175"/>
            <a:ext cx="83463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боли, памяти и нравственном выборе человека.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4117275" y="230831"/>
            <a:ext cx="47208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78192" y="421600"/>
            <a:ext cx="3786515" cy="429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545" y="545200"/>
            <a:ext cx="3947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7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Борис Васильев и его место в литературе
</a:t>
            </a:r>
            <a:endParaRPr lang="en-US" sz="1767" dirty="0"/>
          </a:p>
        </p:txBody>
      </p:sp>
      <p:sp>
        <p:nvSpPr>
          <p:cNvPr id="6" name="Text 1"/>
          <p:cNvSpPr txBox="1"/>
          <p:nvPr/>
        </p:nvSpPr>
        <p:spPr>
          <a:xfrm>
            <a:off x="525545" y="1359650"/>
            <a:ext cx="3947700" cy="3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Борис Васильев — писатель, который умел говорить о войне и о мирной жизни через судьбу человека. В повести «Утоли моя печали...» особенно заметны его интерес к памяти, совести и внутренней правде.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01113" y="1317313"/>
            <a:ext cx="764925" cy="874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073513" y="1317313"/>
            <a:ext cx="874200" cy="874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200538" y="1317313"/>
            <a:ext cx="874200" cy="874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309175" y="1358413"/>
            <a:ext cx="891000" cy="792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эта повесть важна для чтения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516875" y="2504800"/>
            <a:ext cx="1733400" cy="211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52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Психологическая проза
</a:t>
            </a:r>
            <a:pPr algn="ctr" indent="0" marL="0">
              <a:lnSpc>
                <a:spcPct val="100000"/>
              </a:lnSpc>
              <a:buNone/>
            </a:pPr>
            <a:r>
              <a:rPr lang="en-US" sz="1352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в повести происходит не в событиях, а в сознании героя. Читатель следит за его мыслями, воспоминаниями и тем, как он постепенно понимает самого себя.
</a:t>
            </a:r>
            <a:endParaRPr lang="en-US" sz="1352" dirty="0"/>
          </a:p>
        </p:txBody>
      </p:sp>
      <p:sp>
        <p:nvSpPr>
          <p:cNvPr id="13" name="Text 2"/>
          <p:cNvSpPr txBox="1"/>
          <p:nvPr/>
        </p:nvSpPr>
        <p:spPr>
          <a:xfrm>
            <a:off x="2643988" y="2504800"/>
            <a:ext cx="1733400" cy="211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78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прошлом
</a:t>
            </a:r>
            <a:pPr algn="ctr" indent="0" marL="0">
              <a:lnSpc>
                <a:spcPct val="100000"/>
              </a:lnSpc>
              <a:buNone/>
            </a:pPr>
            <a:r>
              <a:rPr lang="en-US" sz="1378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Прошлое не исчезает: оно возвращается через детали, чувства и внутренние вопросы. Именно память помогает увидеть, как прожитая жизнь влияет на сегодняшний выбор человека.
</a:t>
            </a:r>
            <a:endParaRPr lang="en-US" sz="1378" dirty="0"/>
          </a:p>
        </p:txBody>
      </p:sp>
      <p:sp>
        <p:nvSpPr>
          <p:cNvPr id="14" name="Text 3"/>
          <p:cNvSpPr txBox="1"/>
          <p:nvPr/>
        </p:nvSpPr>
        <p:spPr>
          <a:xfrm>
            <a:off x="4766013" y="2504800"/>
            <a:ext cx="1733400" cy="211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1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Нравственный выбор
</a:t>
            </a:r>
            <a:pPr algn="ctr" indent="0" marL="0">
              <a:lnSpc>
                <a:spcPct val="100000"/>
              </a:lnSpc>
              <a:buNone/>
            </a:pPr>
            <a:r>
              <a:rPr lang="en-US" sz="130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сталкивается не с внешним подвигом, а с тихим, но важным решением. Повесть показывает, что честность перед собой требует не меньшей силы, чем поступок на виду у всех.
</a:t>
            </a:r>
            <a:endParaRPr lang="en-US" sz="1301" dirty="0"/>
          </a:p>
        </p:txBody>
      </p:sp>
      <p:sp>
        <p:nvSpPr>
          <p:cNvPr id="15" name="Text 4"/>
          <p:cNvSpPr txBox="1"/>
          <p:nvPr/>
        </p:nvSpPr>
        <p:spPr>
          <a:xfrm>
            <a:off x="6898037" y="2504800"/>
            <a:ext cx="1733400" cy="211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73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Человечность
</a:t>
            </a:r>
            <a:pPr algn="ctr" indent="0" marL="0">
              <a:lnSpc>
                <a:spcPct val="100000"/>
              </a:lnSpc>
              <a:buNone/>
            </a:pPr>
            <a:r>
              <a:rPr lang="en-US" sz="137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особенно ценятся сострадание и уважение к чужой боли. Васильев убеждает, что способность понимать другого человека делает личность по-настоящему сильной.
</a:t>
            </a:r>
            <a:endParaRPr lang="en-US" sz="1373" dirty="0"/>
          </a:p>
        </p:txBody>
      </p:sp>
      <p:sp>
        <p:nvSpPr>
          <p:cNvPr id="16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78192" y="421600"/>
            <a:ext cx="3786515" cy="429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5545" y="545200"/>
            <a:ext cx="3947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пишет Б. Л. Васильев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529175" y="1723947"/>
            <a:ext cx="39387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не подчеркивает чувства громко и назидательно. Он говорит спокойно, и именно поэтому переживания героя звучат особенно убедительно и правдиво.
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529050" y="1258123"/>
            <a:ext cx="39387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Сдержанная интонация
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529225" y="3527346"/>
            <a:ext cx="39387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прозе Васильева важны бытовые детали, короткие наблюдения и простые слова. Они создают ощущение жизни и помогают увидеть за обычным — глубокий нравственный смысл.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529100" y="3061522"/>
            <a:ext cx="39387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детали и смысл
</a:t>
            </a:r>
            <a:endParaRPr lang="en-US" sz="1800" dirty="0"/>
          </a:p>
        </p:txBody>
      </p:sp>
      <p:sp>
        <p:nvSpPr>
          <p:cNvPr id="13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6625" y="2313826"/>
            <a:ext cx="4048200" cy="11013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темы повести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426625" y="4586200"/>
            <a:ext cx="40482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Б. Л. Васильева «Утоли моя печали...»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66050" y="1342750"/>
            <a:ext cx="3951900" cy="120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повести раскрывают внутреннюю жизнь героя и помогают понять главный смысл произведения.
</a:t>
            </a:r>
            <a:endParaRPr lang="en-US" sz="1800" dirty="0"/>
          </a:p>
        </p:txBody>
      </p:sp>
      <p:sp>
        <p:nvSpPr>
          <p:cNvPr id="10" name="Text 4"/>
          <p:cNvSpPr txBox="1"/>
          <p:nvPr/>
        </p:nvSpPr>
        <p:spPr>
          <a:xfrm>
            <a:off x="4666050" y="2925400"/>
            <a:ext cx="3951900" cy="14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темы соединяются вокруг мысли о нравственной стойкости: человек не избегает боли, а учится жить с ней честно.
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5555" y="545200"/>
            <a:ext cx="80436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названия повести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1055230" y="1252975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Название звучит как просьба о душевном облегчении. В нём слышится не только печаль, но и надежда на то, что боль можно пережить и осмыслить.
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1055420" y="2451218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Молитвенный оттенок заглавия задаёт особую интонацию всего произведения. Личная история героя воспринимается как серьёзный духовный и нравственный опыт, а не как случайный эпизод.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1055325" y="3649448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Название помогает сразу понять главное настроение повести: тревога, память о потерях и осторожная вера в поддержку, без которой человеку трудно сохранить внутреннее равновесие.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430" y="1547250"/>
            <a:ext cx="8277541" cy="31683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внутренний конфликт героя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426500" y="1172125"/>
            <a:ext cx="8285400" cy="30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движение мысли и чувства героя в повести.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7650" y="1207847"/>
            <a:ext cx="3790800" cy="27370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повести и их значение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1365250" y="2614312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2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и совесть определяют смысл произведения, а сострадание и надежда помогают ему не стать безысходным.
</a:t>
            </a:r>
            <a:endParaRPr lang="en-US" sz="1723" dirty="0"/>
          </a:p>
        </p:txBody>
      </p:sp>
      <p:sp>
        <p:nvSpPr>
          <p:cNvPr id="6" name="Text 2"/>
          <p:cNvSpPr txBox="1"/>
          <p:nvPr/>
        </p:nvSpPr>
        <p:spPr>
          <a:xfrm>
            <a:off x="1365250" y="4004835"/>
            <a:ext cx="6283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Б. Л. Васильева «Утоли моя печали...»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1365250" y="1230375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2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повесть строится вокруг тихого внутреннего разговора героя с самим собой.
</a:t>
            </a:r>
            <a:endParaRPr lang="en-US" sz="1723" dirty="0"/>
          </a:p>
        </p:txBody>
      </p:sp>
      <p:sp>
        <p:nvSpPr>
          <p:cNvPr id="8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Проблемы, которые поднимает повесть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523222" y="132673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заставляет задуматься о том, как человек принимает трудный выбор, когда нельзя спрятаться за чужое мнение и приходится отвечать за собственные решения.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4760354" y="132673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Важной становится тема одиночества. Герой остается один на один со своими воспоминаниями, и именно в этом состоянии особенно ясно слышит голос совести.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26060" y="302738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показывает, что прошлое нельзя просто забыть. Оно может ранить, но именно память помогает понять ценность прожитой жизни и не потерять внутреннюю опору.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4763191" y="302738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место занимает ответственность перед близкими людьми. Васильев напоминает, что сострадание, внимание и душевная поддержка нужны человеку не меньше, чем слова утешения.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78192" y="421600"/>
            <a:ext cx="3786515" cy="429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5545" y="545200"/>
            <a:ext cx="3947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7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повести и его внутренний мир
</a:t>
            </a:r>
            <a:endParaRPr lang="en-US" sz="1767" dirty="0"/>
          </a:p>
        </p:txBody>
      </p:sp>
      <p:sp>
        <p:nvSpPr>
          <p:cNvPr id="7" name="Text 1"/>
          <p:cNvSpPr txBox="1"/>
          <p:nvPr/>
        </p:nvSpPr>
        <p:spPr>
          <a:xfrm>
            <a:off x="873350" y="1331800"/>
            <a:ext cx="36990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9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герой раскрывается не через поступки, а через размышления, сомнения и возвращение к важным воспоминаниям. Читатель видит человека, который старается честно разобраться в себе.
</a:t>
            </a:r>
            <a:endParaRPr lang="en-US" sz="1791" dirty="0"/>
          </a:p>
        </p:txBody>
      </p:sp>
      <p:sp>
        <p:nvSpPr>
          <p:cNvPr id="8" name="Text 2"/>
          <p:cNvSpPr txBox="1"/>
          <p:nvPr/>
        </p:nvSpPr>
        <p:spPr>
          <a:xfrm>
            <a:off x="873275" y="3121900"/>
            <a:ext cx="36990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9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внутреннее состояние передают тишина, одиночество и осторожность в словах. Такой образ помогает понять: настоящая борьба происходит внутри, когда человек ищет правду о своей жизни.
</a:t>
            </a:r>
            <a:endParaRPr lang="en-US" sz="1791" dirty="0"/>
          </a:p>
        </p:txBody>
      </p:sp>
      <p:sp>
        <p:nvSpPr>
          <p:cNvPr id="9" name="Text 3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24352" y="1230400"/>
            <a:ext cx="5689946" cy="154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персонажей и их роль в повести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663625" y="2931000"/>
            <a:ext cx="4048200" cy="15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образы связаны с главным переживанием героя: одни поддерживают его, другие усиливают тревогу, а третьи создают исторический и бытовой фон.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426625" y="4586200"/>
            <a:ext cx="82854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Б. Л. Васильева «Утоли моя печали...», анализ персонажей по тексту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26500" y="2931000"/>
            <a:ext cx="4048200" cy="15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разные персонажи участвуют в раскрытии внутреннего конфликта и общей темы нравственного испытания.
</a:t>
            </a:r>
            <a:endParaRPr lang="en-US" sz="1800" dirty="0"/>
          </a:p>
        </p:txBody>
      </p:sp>
      <p:sp>
        <p:nvSpPr>
          <p:cNvPr id="8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1400" y="1403133"/>
            <a:ext cx="677400" cy="6021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775269" y="1376750"/>
            <a:ext cx="409313" cy="654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82300" y="1376750"/>
            <a:ext cx="654900" cy="654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79950" y="1376750"/>
            <a:ext cx="654900" cy="6549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раскрывается психологизм в повести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519800" y="2212700"/>
            <a:ext cx="1733400" cy="22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3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Воспоминания
</a:t>
            </a:r>
            <a:pPr algn="l" indent="0" marL="0">
              <a:lnSpc>
                <a:spcPct val="100000"/>
              </a:lnSpc>
              <a:buNone/>
            </a:pPr>
            <a:r>
              <a:rPr lang="en-US" sz="147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постоянно возвращается к прошлому, и эти воспоминания не просто сообщают факты, а показывают, как прожитые события продолжают жить в его душе и влиять на решения.
</a:t>
            </a:r>
            <a:endParaRPr lang="en-US" sz="1473" dirty="0"/>
          </a:p>
        </p:txBody>
      </p:sp>
      <p:sp>
        <p:nvSpPr>
          <p:cNvPr id="13" name="Text 2"/>
          <p:cNvSpPr txBox="1"/>
          <p:nvPr/>
        </p:nvSpPr>
        <p:spPr>
          <a:xfrm>
            <a:off x="2653684" y="2212700"/>
            <a:ext cx="1733400" cy="22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9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Паузы и молчание
</a:t>
            </a:r>
            <a:pPr algn="l" indent="0" marL="0">
              <a:lnSpc>
                <a:spcPct val="100000"/>
              </a:lnSpc>
              <a:buNone/>
            </a:pPr>
            <a:r>
              <a:rPr lang="en-US" sz="1359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остановки в речи и недосказанность помогают почувствовать напряжение. Автор показывает, что иногда молчание говорит о переживаниях сильнее, чем прямое объяснение чувств.
</a:t>
            </a:r>
            <a:endParaRPr lang="en-US" sz="1359" dirty="0"/>
          </a:p>
        </p:txBody>
      </p:sp>
      <p:sp>
        <p:nvSpPr>
          <p:cNvPr id="14" name="Text 3"/>
          <p:cNvSpPr txBox="1"/>
          <p:nvPr/>
        </p:nvSpPr>
        <p:spPr>
          <a:xfrm>
            <a:off x="4785678" y="2212700"/>
            <a:ext cx="1733400" cy="22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45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 мыслей
</a:t>
            </a:r>
            <a:pPr algn="l" indent="0" marL="0">
              <a:lnSpc>
                <a:spcPct val="100000"/>
              </a:lnSpc>
              <a:buNone/>
            </a:pPr>
            <a:r>
              <a:rPr lang="en-US" sz="1445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 тот же вопрос возвращается снова и снова, потому что герой не может сразу найти ответ. Повтор передаёт сомнение, тревогу и трудный путь к внутренней ясности.
</a:t>
            </a:r>
            <a:endParaRPr lang="en-US" sz="1445" dirty="0"/>
          </a:p>
        </p:txBody>
      </p:sp>
      <p:sp>
        <p:nvSpPr>
          <p:cNvPr id="15" name="Text 4"/>
          <p:cNvSpPr txBox="1"/>
          <p:nvPr/>
        </p:nvSpPr>
        <p:spPr>
          <a:xfrm>
            <a:off x="6886742" y="2212700"/>
            <a:ext cx="1733400" cy="22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9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Сдержанные жесты
</a:t>
            </a:r>
            <a:pPr algn="l" indent="0" marL="0">
              <a:lnSpc>
                <a:spcPct val="100000"/>
              </a:lnSpc>
              <a:buNone/>
            </a:pPr>
            <a:r>
              <a:rPr lang="en-US" sz="1329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Небольшие движения и внешняя сдержанность помогают увидеть скрытую боль. Васильев показывает, что внутренний мир человека часто раскрывается через простые, почти незаметные детали поведения.
</a:t>
            </a:r>
            <a:endParaRPr lang="en-US" sz="1329" dirty="0"/>
          </a:p>
        </p:txBody>
      </p:sp>
      <p:sp>
        <p:nvSpPr>
          <p:cNvPr id="16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7650" y="1207847"/>
            <a:ext cx="3790800" cy="27370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чувства сильнее всего определяют героя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1365250" y="2614312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4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 и память доминируют, но надежда и любовь не исчезают полностью. Это создаёт образ человека, который переживает тяжёлый опыт, сохраняя опору на человеческое тепло.
</a:t>
            </a:r>
            <a:endParaRPr lang="en-US" sz="1334" dirty="0"/>
          </a:p>
        </p:txBody>
      </p:sp>
      <p:sp>
        <p:nvSpPr>
          <p:cNvPr id="6" name="Text 2"/>
          <p:cNvSpPr txBox="1"/>
          <p:nvPr/>
        </p:nvSpPr>
        <p:spPr>
          <a:xfrm>
            <a:off x="1365250" y="4004835"/>
            <a:ext cx="6283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42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Аналитическая оценка по повести Б. Л. Васильева «Утоли моя печали...»
</a:t>
            </a:r>
            <a:endParaRPr lang="en-US" sz="1442" dirty="0"/>
          </a:p>
        </p:txBody>
      </p:sp>
      <p:sp>
        <p:nvSpPr>
          <p:cNvPr id="7" name="Text 3"/>
          <p:cNvSpPr txBox="1"/>
          <p:nvPr/>
        </p:nvSpPr>
        <p:spPr>
          <a:xfrm>
            <a:off x="1365250" y="1230375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фоне самых сильных переживаний особенно заметно, что герой не замыкается только в боли: его внутренний мир остаётся живым и способным к переменам.
</a:t>
            </a:r>
            <a:endParaRPr lang="en-US" sz="1477" dirty="0"/>
          </a:p>
        </p:txBody>
      </p:sp>
      <p:sp>
        <p:nvSpPr>
          <p:cNvPr id="8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детали и символы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490700" y="1366979"/>
            <a:ext cx="2560500" cy="32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предметы и жесты в повести не случайны: они напоминают о прошлом героя и помогают читателю заметить то, что скрыто за внешне спокойным разговором.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3281825" y="1362543"/>
            <a:ext cx="2560500" cy="32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 и короткие реплики создают ощущение сдержанной боли. Благодаря этому обычные бытовые сцены приобретают особую глубину и становятся важными для понимания характера.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072950" y="1362543"/>
            <a:ext cx="2560500" cy="32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 между простым внешним событием и сильным внутренним переживанием делает символику особенно выразительной. Обычная деталь начинает работать как знак памяти, утраты и нравственного испытания.
</a:t>
            </a:r>
            <a:endParaRPr lang="en-US" sz="1800" dirty="0"/>
          </a:p>
        </p:txBody>
      </p:sp>
      <p:sp>
        <p:nvSpPr>
          <p:cNvPr id="10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78192" y="421600"/>
            <a:ext cx="3786515" cy="429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5545" y="545200"/>
            <a:ext cx="3947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17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и пространство действия
</a:t>
            </a:r>
            <a:endParaRPr lang="en-US" sz="1917" dirty="0"/>
          </a:p>
        </p:txBody>
      </p:sp>
      <p:sp>
        <p:nvSpPr>
          <p:cNvPr id="7" name="Text 1"/>
          <p:cNvSpPr txBox="1"/>
          <p:nvPr/>
        </p:nvSpPr>
        <p:spPr>
          <a:xfrm>
            <a:off x="873350" y="1331800"/>
            <a:ext cx="36990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9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Пространство повести замкнуто и тихо: дом, комната, улица, двор. Такое окружение помогает сосредоточиться не на действии, а на мыслях и чувствах героя, который остаётся почти наедине с собой.
</a:t>
            </a:r>
            <a:endParaRPr lang="en-US" sz="1791" dirty="0"/>
          </a:p>
        </p:txBody>
      </p:sp>
      <p:sp>
        <p:nvSpPr>
          <p:cNvPr id="8" name="Text 2"/>
          <p:cNvSpPr txBox="1"/>
          <p:nvPr/>
        </p:nvSpPr>
        <p:spPr>
          <a:xfrm>
            <a:off x="873275" y="3121900"/>
            <a:ext cx="36990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84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в произведении ощущается через следы прожитых лет и возвращение к прошлому. Настоящее постоянно связано с тем, что уже случилось, поэтому герой воспринимает каждый эпизод как часть долгой внутренней памяти.
</a:t>
            </a:r>
            <a:endParaRPr lang="en-US" sz="1684" dirty="0"/>
          </a:p>
        </p:txBody>
      </p:sp>
      <p:sp>
        <p:nvSpPr>
          <p:cNvPr id="9" name="Text 3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6625" y="2176901"/>
            <a:ext cx="4048200" cy="13751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и стиль Б. Л. Васильева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426625" y="4586200"/>
            <a:ext cx="40482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Б. Л. Васильева «Утоли моя печали...», наблюдения над авторским стилем
</a:t>
            </a:r>
            <a:endParaRPr lang="en-US" sz="1470" dirty="0"/>
          </a:p>
        </p:txBody>
      </p:sp>
      <p:sp>
        <p:nvSpPr>
          <p:cNvPr id="8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66050" y="1342750"/>
            <a:ext cx="3951900" cy="120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какими средствами автор делает повесть ясной, эмоционально точной и психологически убедительной.
</a:t>
            </a:r>
            <a:endParaRPr lang="en-US" sz="1800" dirty="0"/>
          </a:p>
        </p:txBody>
      </p:sp>
      <p:sp>
        <p:nvSpPr>
          <p:cNvPr id="10" name="Text 4"/>
          <p:cNvSpPr txBox="1"/>
          <p:nvPr/>
        </p:nvSpPr>
        <p:spPr>
          <a:xfrm>
            <a:off x="4666050" y="2925400"/>
            <a:ext cx="3951900" cy="14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Стиль Васильева соединяет простоту и глубину: текст легко читать, но за внешней ясностью скрывается серьёзный разговор о совести и человеческой боли.
</a:t>
            </a:r>
            <a:endParaRPr lang="en-US" sz="1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34700" y="604356"/>
            <a:ext cx="1813800" cy="391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 в других произведениях писателя, здесь важны память, совесть и ответственность перед близкими людьми. Васильев снова показывает человека в момент нравственной проверки, а не только в обстоятельствах события.
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4911847" y="599725"/>
            <a:ext cx="1813800" cy="39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продолжает его интерес к внутренней силе личности. Герой должен не просто пережить трудность, но и понять, как остаться честным перед собой и другими.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6888976" y="599725"/>
            <a:ext cx="1813800" cy="39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«Утоли моя печали...» хорошо узнаётся как часть общего мира Васильева, где главное — человеческое достоинство, сострадание и умение не потерять душевную правду.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374550" y="1361424"/>
            <a:ext cx="2382600" cy="242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повести с другими произведениями Васильева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430" y="1547250"/>
            <a:ext cx="8277541" cy="31683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переживания к нравственному выводу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426500" y="1172125"/>
            <a:ext cx="8285400" cy="30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9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последовательность внутренних состояний героя и показывает, как личное переживание превращается в нравственный итог.
</a:t>
            </a:r>
            <a:endParaRPr lang="en-US" sz="1179" dirty="0"/>
          </a:p>
        </p:txBody>
      </p:sp>
      <p:sp>
        <p:nvSpPr>
          <p:cNvPr id="7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7650" y="1207847"/>
            <a:ext cx="3790800" cy="27370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особенно важно для понимания повести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1365250" y="2614312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Главными опорами чтения становятся память и нравственный смысл; остальные элементы помогают раскрыть их, но не заменяют основной идеи повести.
</a:t>
            </a:r>
            <a:endParaRPr lang="en-US" sz="1477" dirty="0"/>
          </a:p>
        </p:txBody>
      </p:sp>
      <p:sp>
        <p:nvSpPr>
          <p:cNvPr id="6" name="Text 2"/>
          <p:cNvSpPr txBox="1"/>
          <p:nvPr/>
        </p:nvSpPr>
        <p:spPr>
          <a:xfrm>
            <a:off x="1365250" y="4004835"/>
            <a:ext cx="6283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42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Аналитическая оценка по повести Б. Л. Васильева «Утоли моя печали...»
</a:t>
            </a:r>
            <a:endParaRPr lang="en-US" sz="1442" dirty="0"/>
          </a:p>
        </p:txBody>
      </p:sp>
      <p:sp>
        <p:nvSpPr>
          <p:cNvPr id="7" name="Text 3"/>
          <p:cNvSpPr txBox="1"/>
          <p:nvPr/>
        </p:nvSpPr>
        <p:spPr>
          <a:xfrm>
            <a:off x="1365250" y="1230375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79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глубже понять произведение, полезно видеть, как личные переживания героя связаны с его памятью и внутренним выбором.
</a:t>
            </a:r>
            <a:endParaRPr lang="en-US" sz="1679" dirty="0"/>
          </a:p>
        </p:txBody>
      </p:sp>
      <p:sp>
        <p:nvSpPr>
          <p:cNvPr id="8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9869" y="1099650"/>
            <a:ext cx="2646512" cy="2840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34825" y="1099650"/>
            <a:ext cx="3585000" cy="28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63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эту повесть важно читать в школе
</a:t>
            </a:r>
            <a:pPr algn="l" indent="0" marL="0">
              <a:lnSpc>
                <a:spcPct val="100000"/>
              </a:lnSpc>
              <a:buNone/>
            </a:pPr>
            <a:r>
              <a:rPr lang="en-US" sz="3172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5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«Утоли моя печали...» учит замечать внутреннюю жизнь человека, понимать цену памяти и совести. Повесть помогает школьникам увидеть, как сострадание и ответственность сохраняют человечность даже в тяжёлые минуты.
</a:t>
            </a:r>
            <a:endParaRPr lang="en-US" sz="3263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2026-05-22T17:26:59Z</dcterms:created>
  <dcterms:modified xsi:type="dcterms:W3CDTF">2026-05-22T17:26:59Z</dcterms:modified>
</cp:coreProperties>
</file>