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5"/>
            <a:ext cx="9144000" cy="2259211"/>
          </a:xfrm>
          <a:prstGeom prst="rect">
            <a:avLst/>
          </a:prstGeom>
        </p:spPr>
      </p:pic>
      <p:sp>
        <p:nvSpPr>
          <p:cNvPr id="3" name="Text 0"/>
          <p:cNvSpPr txBox="1"/>
          <p:nvPr/>
        </p:nvSpPr>
        <p:spPr>
          <a:xfrm>
            <a:off x="362775" y="2763100"/>
            <a:ext cx="8418600" cy="542100"/>
          </a:xfrm>
          <a:prstGeom prst="rect">
            <a:avLst/>
          </a:prstGeom>
          <a:noFill/>
          <a:ln/>
        </p:spPr>
        <p:txBody>
          <a:bodyPr wrap="square" lIns="0" tIns="0" rIns="0" bIns="0" rtlCol="0" anchor="ctr"/>
          <a:lstStyle/>
          <a:p>
            <a:pPr algn="l" indent="0" marL="0">
              <a:lnSpc>
                <a:spcPct val="80000"/>
              </a:lnSpc>
              <a:buNone/>
            </a:pPr>
            <a:r>
              <a:rPr lang="en-US" sz="2800" b="1" dirty="0">
                <a:solidFill>
                  <a:srgbClr val="102D69"/>
                </a:solidFill>
                <a:latin typeface="Arial" pitchFamily="34" charset="0"/>
                <a:ea typeface="Arial" pitchFamily="34" charset="-122"/>
                <a:cs typeface="Arial" pitchFamily="34" charset="-120"/>
              </a:rPr>
              <a:t>Unit 11. Homes and Houses
</a:t>
            </a:r>
            <a:endParaRPr lang="en-US" sz="2800" dirty="0"/>
          </a:p>
        </p:txBody>
      </p:sp>
      <p:sp>
        <p:nvSpPr>
          <p:cNvPr id="4" name="Text 1"/>
          <p:cNvSpPr txBox="1"/>
          <p:nvPr/>
        </p:nvSpPr>
        <p:spPr>
          <a:xfrm>
            <a:off x="362750" y="3990300"/>
            <a:ext cx="2935800" cy="7932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Изучаем дома, комнаты, мебель и материалы, чтобы описывать жильё по-английски.
</a:t>
            </a:r>
            <a:endParaRPr lang="en-US" sz="800" dirty="0"/>
          </a:p>
        </p:txBody>
      </p:sp>
      <p:sp>
        <p:nvSpPr>
          <p:cNvPr id="5" name="Text 2"/>
          <p:cNvSpPr txBox="1"/>
          <p:nvPr/>
        </p:nvSpPr>
        <p:spPr>
          <a:xfrm>
            <a:off x="362750" y="2556700"/>
            <a:ext cx="3411600" cy="2064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7956" y="1305098"/>
            <a:ext cx="3191788" cy="3210600"/>
          </a:xfrm>
          <a:prstGeom prst="rect">
            <a:avLst/>
          </a:prstGeom>
        </p:spPr>
      </p:pic>
      <p:sp>
        <p:nvSpPr>
          <p:cNvPr id="4" name="Text 0"/>
          <p:cNvSpPr txBox="1"/>
          <p:nvPr/>
        </p:nvSpPr>
        <p:spPr>
          <a:xfrm>
            <a:off x="413125" y="2229398"/>
            <a:ext cx="3547500" cy="1362000"/>
          </a:xfrm>
          <a:prstGeom prst="rect">
            <a:avLst/>
          </a:prstGeom>
          <a:noFill/>
          <a:ln/>
        </p:spPr>
        <p:txBody>
          <a:bodyPr wrap="square" lIns="0" tIns="0" rIns="0" bIns="0" rtlCol="0" anchor="ctr"/>
          <a:lstStyle/>
          <a:p>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Тема жилья встречается в разговорах, текстах и заданиях на описание картинки. Она помогает повторить there is / there are, предлоги места, артикли и базовую лексику о доме.
</a:t>
            </a:r>
            <a:endParaRPr lang="en-US" sz="1100" dirty="0"/>
          </a:p>
        </p:txBody>
      </p:sp>
      <p:sp>
        <p:nvSpPr>
          <p:cNvPr id="5" name="Text 1"/>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Почему дома и квартиры важно уметь описывать
</a:t>
            </a:r>
            <a:endParaRPr lang="en-US" sz="2200" dirty="0"/>
          </a:p>
        </p:txBody>
      </p:sp>
      <p:sp>
        <p:nvSpPr>
          <p:cNvPr id="6" name="Text 2"/>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440775"/>
            <a:ext cx="160200" cy="142400"/>
          </a:xfrm>
          <a:prstGeom prst="rect">
            <a:avLst/>
          </a:prstGeom>
        </p:spPr>
      </p:pic>
      <p:pic>
        <p:nvPicPr>
          <p:cNvPr id="5" name="Image 3" descr="preencoded.png">    </p:cNvPr>
          <p:cNvPicPr>
            <a:picLocks noChangeAspect="1"/>
          </p:cNvPicPr>
          <p:nvPr/>
        </p:nvPicPr>
        <p:blipFill>
          <a:blip r:embed="rId4"/>
          <a:stretch>
            <a:fillRect/>
          </a:stretch>
        </p:blipFill>
        <p:spPr>
          <a:xfrm>
            <a:off x="435625" y="2174757"/>
            <a:ext cx="115200" cy="153600"/>
          </a:xfrm>
          <a:prstGeom prst="rect">
            <a:avLst/>
          </a:prstGeom>
        </p:spPr>
      </p:pic>
      <p:pic>
        <p:nvPicPr>
          <p:cNvPr id="6" name="Image 4" descr="preencoded.png">    </p:cNvPr>
          <p:cNvPicPr>
            <a:picLocks noChangeAspect="1"/>
          </p:cNvPicPr>
          <p:nvPr/>
        </p:nvPicPr>
        <p:blipFill>
          <a:blip r:embed="rId5"/>
          <a:stretch>
            <a:fillRect/>
          </a:stretch>
        </p:blipFill>
        <p:spPr>
          <a:xfrm>
            <a:off x="429831" y="2924690"/>
            <a:ext cx="126788" cy="144900"/>
          </a:xfrm>
          <a:prstGeom prst="rect">
            <a:avLst/>
          </a:prstGeom>
        </p:spPr>
      </p:pic>
      <p:pic>
        <p:nvPicPr>
          <p:cNvPr id="7" name="Image 5" descr="preencoded.png">    </p:cNvPr>
          <p:cNvPicPr>
            <a:picLocks noChangeAspect="1"/>
          </p:cNvPicPr>
          <p:nvPr/>
        </p:nvPicPr>
        <p:blipFill>
          <a:blip r:embed="rId6"/>
          <a:stretch>
            <a:fillRect/>
          </a:stretch>
        </p:blipFill>
        <p:spPr>
          <a:xfrm>
            <a:off x="413125" y="3675843"/>
            <a:ext cx="160200" cy="142400"/>
          </a:xfrm>
          <a:prstGeom prst="rect">
            <a:avLst/>
          </a:prstGeom>
        </p:spPr>
      </p:pic>
      <p:pic>
        <p:nvPicPr>
          <p:cNvPr id="8" name="Image 6" descr="preencoded.png">    </p:cNvPr>
          <p:cNvPicPr>
            <a:picLocks noChangeAspect="1"/>
          </p:cNvPicPr>
          <p:nvPr/>
        </p:nvPicPr>
        <p:blipFill>
          <a:blip r:embed="rId7"/>
          <a:stretch>
            <a:fillRect/>
          </a:stretch>
        </p:blipFill>
        <p:spPr>
          <a:xfrm>
            <a:off x="413125" y="4432868"/>
            <a:ext cx="160200" cy="12816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Основные типы жилья на английском
</a:t>
            </a:r>
            <a:endParaRPr lang="en-US" sz="2200" dirty="0"/>
          </a:p>
        </p:txBody>
      </p:sp>
      <p:sp>
        <p:nvSpPr>
          <p:cNvPr id="11"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3</a:t>
            </a:r>
            <a:endParaRPr lang="en-US" sz="700" dirty="0"/>
          </a:p>
        </p:txBody>
      </p:sp>
      <p:sp>
        <p:nvSpPr>
          <p:cNvPr id="12" name="Text 2"/>
          <p:cNvSpPr txBox="1"/>
          <p:nvPr/>
        </p:nvSpPr>
        <p:spPr>
          <a:xfrm>
            <a:off x="695099" y="1210625"/>
            <a:ext cx="3389700" cy="573300"/>
          </a:xfrm>
          <a:prstGeom prst="rect">
            <a:avLst/>
          </a:prstGeom>
          <a:noFill/>
          <a:ln/>
        </p:spPr>
        <p:txBody>
          <a:bodyPr wrap="square" lIns="0" tIns="0" rIns="0" bIns="0" rtlCol="0" anchor="ctr"/>
          <a:lstStyle/>
          <a:p>
            <a:pPr algn="l" indent="0" marL="0">
              <a:lnSpc>
                <a:spcPct val="115000"/>
              </a:lnSpc>
              <a:buNone/>
            </a:pPr>
            <a:r>
              <a:rPr lang="en-US" sz="1000" b="1" dirty="0">
                <a:solidFill>
                  <a:srgbClr val="102D69"/>
                </a:solidFill>
                <a:latin typeface="Arial" pitchFamily="34" charset="0"/>
                <a:ea typeface="Arial" pitchFamily="34" charset="-122"/>
                <a:cs typeface="Arial" pitchFamily="34" charset="-120"/>
              </a:rPr>
              <a:t>House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700" dirty="0">
                <a:solidFill>
                  <a:srgbClr val="102D69"/>
                </a:solidFill>
                <a:latin typeface="Arial" pitchFamily="34" charset="0"/>
                <a:ea typeface="Arial" pitchFamily="34" charset="-122"/>
                <a:cs typeface="Arial" pitchFamily="34" charset="-120"/>
              </a:rPr>
              <a:t>House — это отдельный дом для одной семьи или нескольких жильцов. Обычно он стоит отдельно, имеет собственный вход и может быть больше квартиры по размеру и по пространству вокруг.
</a:t>
            </a:r>
            <a:endParaRPr lang="en-US" sz="1000" dirty="0"/>
          </a:p>
        </p:txBody>
      </p:sp>
      <p:sp>
        <p:nvSpPr>
          <p:cNvPr id="13" name="Text 3"/>
          <p:cNvSpPr txBox="1"/>
          <p:nvPr/>
        </p:nvSpPr>
        <p:spPr>
          <a:xfrm>
            <a:off x="695099" y="1960555"/>
            <a:ext cx="3389700" cy="573300"/>
          </a:xfrm>
          <a:prstGeom prst="rect">
            <a:avLst/>
          </a:prstGeom>
          <a:noFill/>
          <a:ln/>
        </p:spPr>
        <p:txBody>
          <a:bodyPr wrap="square" lIns="0" tIns="0" rIns="0" bIns="0" rtlCol="0" anchor="ctr"/>
          <a:lstStyle/>
          <a:p>
            <a:pPr algn="l" indent="0" marL="0">
              <a:lnSpc>
                <a:spcPct val="115000"/>
              </a:lnSpc>
              <a:buNone/>
            </a:pPr>
            <a:r>
              <a:rPr lang="en-US" sz="1000" b="1" dirty="0">
                <a:solidFill>
                  <a:srgbClr val="102D69"/>
                </a:solidFill>
                <a:latin typeface="Arial" pitchFamily="34" charset="0"/>
                <a:ea typeface="Arial" pitchFamily="34" charset="-122"/>
                <a:cs typeface="Arial" pitchFamily="34" charset="-120"/>
              </a:rPr>
              <a:t>Flat / apartment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700" dirty="0">
                <a:solidFill>
                  <a:srgbClr val="102D69"/>
                </a:solidFill>
                <a:latin typeface="Arial" pitchFamily="34" charset="0"/>
                <a:ea typeface="Arial" pitchFamily="34" charset="-122"/>
                <a:cs typeface="Arial" pitchFamily="34" charset="-120"/>
              </a:rPr>
              <a:t>Flat или apartment — это квартира в многоквартирном доме. Такое жильё особенно распространено в городах, где люди живут рядом, а комнаты находятся на одном этаже.
</a:t>
            </a:r>
            <a:endParaRPr lang="en-US" sz="1000" dirty="0"/>
          </a:p>
        </p:txBody>
      </p:sp>
      <p:sp>
        <p:nvSpPr>
          <p:cNvPr id="14" name="Text 4"/>
          <p:cNvSpPr txBox="1"/>
          <p:nvPr/>
        </p:nvSpPr>
        <p:spPr>
          <a:xfrm>
            <a:off x="695099" y="2710481"/>
            <a:ext cx="3389700" cy="573300"/>
          </a:xfrm>
          <a:prstGeom prst="rect">
            <a:avLst/>
          </a:prstGeom>
          <a:noFill/>
          <a:ln/>
        </p:spPr>
        <p:txBody>
          <a:bodyPr wrap="square" lIns="0" tIns="0" rIns="0" bIns="0" rtlCol="0" anchor="ctr"/>
          <a:lstStyle/>
          <a:p>
            <a:pPr algn="l" indent="0" marL="0">
              <a:lnSpc>
                <a:spcPct val="115000"/>
              </a:lnSpc>
              <a:buNone/>
            </a:pPr>
            <a:r>
              <a:rPr lang="en-US" sz="1000" b="1" dirty="0">
                <a:solidFill>
                  <a:srgbClr val="102D69"/>
                </a:solidFill>
                <a:latin typeface="Arial" pitchFamily="34" charset="0"/>
                <a:ea typeface="Arial" pitchFamily="34" charset="-122"/>
                <a:cs typeface="Arial" pitchFamily="34" charset="-120"/>
              </a:rPr>
              <a:t>Cottage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700" dirty="0">
                <a:solidFill>
                  <a:srgbClr val="102D69"/>
                </a:solidFill>
                <a:latin typeface="Arial" pitchFamily="34" charset="0"/>
                <a:ea typeface="Arial" pitchFamily="34" charset="-122"/>
                <a:cs typeface="Arial" pitchFamily="34" charset="-120"/>
              </a:rPr>
              <a:t>Cottage — небольшой загородный дом, часто уютный и окружённый природой. Его представляют как спокойное жильё для отдыха, где рядом может быть сад, двор или лес.
</a:t>
            </a:r>
            <a:endParaRPr lang="en-US" sz="1000" dirty="0"/>
          </a:p>
        </p:txBody>
      </p:sp>
      <p:sp>
        <p:nvSpPr>
          <p:cNvPr id="15" name="Text 5"/>
          <p:cNvSpPr txBox="1"/>
          <p:nvPr/>
        </p:nvSpPr>
        <p:spPr>
          <a:xfrm>
            <a:off x="695099" y="3460398"/>
            <a:ext cx="3389700" cy="573300"/>
          </a:xfrm>
          <a:prstGeom prst="rect">
            <a:avLst/>
          </a:prstGeom>
          <a:noFill/>
          <a:ln/>
        </p:spPr>
        <p:txBody>
          <a:bodyPr wrap="square" lIns="0" tIns="0" rIns="0" bIns="0" rtlCol="0" anchor="ctr"/>
          <a:lstStyle/>
          <a:p>
            <a:pPr algn="l" indent="0" marL="0">
              <a:lnSpc>
                <a:spcPct val="115000"/>
              </a:lnSpc>
              <a:buNone/>
            </a:pPr>
            <a:r>
              <a:rPr lang="en-US" sz="1000" b="1" dirty="0">
                <a:solidFill>
                  <a:srgbClr val="102D69"/>
                </a:solidFill>
                <a:latin typeface="Arial" pitchFamily="34" charset="0"/>
                <a:ea typeface="Arial" pitchFamily="34" charset="-122"/>
                <a:cs typeface="Arial" pitchFamily="34" charset="-120"/>
              </a:rPr>
              <a:t>Townhouse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700" dirty="0">
                <a:solidFill>
                  <a:srgbClr val="102D69"/>
                </a:solidFill>
                <a:latin typeface="Arial" pitchFamily="34" charset="0"/>
                <a:ea typeface="Arial" pitchFamily="34" charset="-122"/>
                <a:cs typeface="Arial" pitchFamily="34" charset="-120"/>
              </a:rPr>
              <a:t>Townhouse — дом, который соединён с соседними домами общими стенами. Он выглядит как часть ряда одинаковых или похожих зданий и часто встречается в городских районах.
</a:t>
            </a:r>
            <a:endParaRPr lang="en-US" sz="1000" dirty="0"/>
          </a:p>
        </p:txBody>
      </p:sp>
      <p:sp>
        <p:nvSpPr>
          <p:cNvPr id="16" name="Text 6"/>
          <p:cNvSpPr txBox="1"/>
          <p:nvPr/>
        </p:nvSpPr>
        <p:spPr>
          <a:xfrm>
            <a:off x="695099" y="4210302"/>
            <a:ext cx="3389700" cy="573300"/>
          </a:xfrm>
          <a:prstGeom prst="rect">
            <a:avLst/>
          </a:prstGeom>
          <a:noFill/>
          <a:ln/>
        </p:spPr>
        <p:txBody>
          <a:bodyPr wrap="square" lIns="0" tIns="0" rIns="0" bIns="0" rtlCol="0" anchor="ctr"/>
          <a:lstStyle/>
          <a:p>
            <a:pPr algn="l" indent="0" marL="0">
              <a:lnSpc>
                <a:spcPct val="115000"/>
              </a:lnSpc>
              <a:buNone/>
            </a:pPr>
            <a:r>
              <a:rPr lang="en-US" sz="1000" b="1" dirty="0">
                <a:solidFill>
                  <a:srgbClr val="102D69"/>
                </a:solidFill>
                <a:latin typeface="Arial" pitchFamily="34" charset="0"/>
                <a:ea typeface="Arial" pitchFamily="34" charset="-122"/>
                <a:cs typeface="Arial" pitchFamily="34" charset="-120"/>
              </a:rPr>
              <a:t>Dormitory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700" dirty="0">
                <a:solidFill>
                  <a:srgbClr val="102D69"/>
                </a:solidFill>
                <a:latin typeface="Arial" pitchFamily="34" charset="0"/>
                <a:ea typeface="Arial" pitchFamily="34" charset="-122"/>
                <a:cs typeface="Arial" pitchFamily="34" charset="-120"/>
              </a:rPr>
              <a:t>Dormitory — общежитие, где живут студенты или школьники. В нём много комнат и общих помещений, поэтому это жильё отличается от частного дома и обычной квартиры.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2901983"/>
            <a:ext cx="8368200" cy="178968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Дом снаружи: what we can see
</a:t>
            </a:r>
            <a:endParaRPr lang="en-US" sz="2200" dirty="0"/>
          </a:p>
        </p:txBody>
      </p:sp>
      <p:sp>
        <p:nvSpPr>
          <p:cNvPr id="9"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4</a:t>
            </a:r>
            <a:endParaRPr lang="en-US" sz="700" dirty="0"/>
          </a:p>
        </p:txBody>
      </p:sp>
      <p:sp>
        <p:nvSpPr>
          <p:cNvPr id="10" name="Text 2"/>
          <p:cNvSpPr txBox="1"/>
          <p:nvPr/>
        </p:nvSpPr>
        <p:spPr>
          <a:xfrm>
            <a:off x="451812" y="1249521"/>
            <a:ext cx="1587900" cy="1335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Крыша и стены
</a:t>
            </a:r>
            <a:pPr algn="l" indent="0" marL="0">
              <a:lnSpc>
                <a:spcPct val="115000"/>
              </a:lnSpc>
              <a:buNone/>
            </a:pPr>
            <a:r>
              <a:rPr lang="en-US" sz="4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Roof and walls help us recognise the shape of a house. They can be high, low, flat or sloping, and their colour often makes the building stand out on the street.
</a:t>
            </a:r>
            <a:endParaRPr lang="en-US" sz="1100" dirty="0"/>
          </a:p>
        </p:txBody>
      </p:sp>
      <p:sp>
        <p:nvSpPr>
          <p:cNvPr id="11" name="Text 3"/>
          <p:cNvSpPr txBox="1"/>
          <p:nvPr/>
        </p:nvSpPr>
        <p:spPr>
          <a:xfrm>
            <a:off x="2137177" y="1249521"/>
            <a:ext cx="1587900" cy="1335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Окна и двери
</a:t>
            </a:r>
            <a:pPr algn="l" indent="0" marL="0">
              <a:lnSpc>
                <a:spcPct val="115000"/>
              </a:lnSpc>
              <a:buNone/>
            </a:pPr>
            <a:r>
              <a:rPr lang="en-US" sz="4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Windows let light into the rooms, while doors show where people enter the house. A front door, side door or balcony door can all be useful details in a picture description.
</a:t>
            </a:r>
            <a:endParaRPr lang="en-US" sz="1100" dirty="0"/>
          </a:p>
        </p:txBody>
      </p:sp>
      <p:sp>
        <p:nvSpPr>
          <p:cNvPr id="12" name="Text 4"/>
          <p:cNvSpPr txBox="1"/>
          <p:nvPr/>
        </p:nvSpPr>
        <p:spPr>
          <a:xfrm>
            <a:off x="3822537" y="1249521"/>
            <a:ext cx="1587900" cy="1335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Балкон и дымоход
</a:t>
            </a:r>
            <a:pPr algn="l" indent="0" marL="0">
              <a:lnSpc>
                <a:spcPct val="115000"/>
              </a:lnSpc>
              <a:buNone/>
            </a:pPr>
            <a:r>
              <a:rPr lang="en-US" sz="4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A balcony gives the house extra space, and a chimney is easy to notice on older homes. These parts often tell us something about the style and size of the building.
</a:t>
            </a:r>
            <a:endParaRPr lang="en-US" sz="1100" dirty="0"/>
          </a:p>
        </p:txBody>
      </p:sp>
      <p:sp>
        <p:nvSpPr>
          <p:cNvPr id="13" name="Text 5"/>
          <p:cNvSpPr txBox="1"/>
          <p:nvPr/>
        </p:nvSpPr>
        <p:spPr>
          <a:xfrm>
            <a:off x="5507907" y="1249521"/>
            <a:ext cx="1587900" cy="1335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Сад и забор
</a:t>
            </a:r>
            <a:pPr algn="l" indent="0" marL="0">
              <a:lnSpc>
                <a:spcPct val="115000"/>
              </a:lnSpc>
              <a:buNone/>
            </a:pPr>
            <a:r>
              <a:rPr lang="en-US" sz="4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Garden, fence and porch make the outside of a house look more complete. They are common in family homes and can help students describe whether the house feels open or private.
</a:t>
            </a:r>
            <a:endParaRPr lang="en-US" sz="1100" dirty="0"/>
          </a:p>
        </p:txBody>
      </p:sp>
      <p:sp>
        <p:nvSpPr>
          <p:cNvPr id="14" name="Text 6"/>
          <p:cNvSpPr txBox="1"/>
          <p:nvPr/>
        </p:nvSpPr>
        <p:spPr>
          <a:xfrm>
            <a:off x="7193284" y="1249521"/>
            <a:ext cx="1587900" cy="1335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Простые описания
</a:t>
            </a:r>
            <a:pPr algn="l" indent="0" marL="0">
              <a:lnSpc>
                <a:spcPct val="115000"/>
              </a:lnSpc>
              <a:buNone/>
            </a:pPr>
            <a:r>
              <a:rPr lang="en-US" sz="4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Short phrases are enough for speaking and writing: a big house, a small house, a red roof, two windows, a front door, a nice garden. Clear details make descriptions stronger.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2053061"/>
            <a:ext cx="4867800" cy="1324328"/>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Parts of a house and their functions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5</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Каждая часть дома выполняет свою задачу и делает жильё удобным и safe.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Дом состоит из частей, которые не только выглядят по-разному, но и выполняют практические функции.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Обобщение базовой лексики по теме «Homes and houses».
</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1377951"/>
            <a:ext cx="8368200" cy="3284447"/>
          </a:xfrm>
          <a:prstGeom prst="rect">
            <a:avLst/>
          </a:prstGeom>
        </p:spPr>
      </p:pic>
      <p:sp>
        <p:nvSpPr>
          <p:cNvPr id="4"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устроен дом внутри
</a:t>
            </a:r>
            <a:endParaRPr lang="en-US" sz="2200" dirty="0"/>
          </a:p>
        </p:txBody>
      </p:sp>
      <p:sp>
        <p:nvSpPr>
          <p:cNvPr id="5"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6</a:t>
            </a:r>
            <a:endParaRPr lang="en-US" sz="700" dirty="0"/>
          </a:p>
        </p:txBody>
      </p:sp>
      <p:sp>
        <p:nvSpPr>
          <p:cNvPr id="6" name="Text 2"/>
          <p:cNvSpPr txBox="1"/>
          <p:nvPr/>
        </p:nvSpPr>
        <p:spPr>
          <a:xfrm>
            <a:off x="413125" y="895700"/>
            <a:ext cx="8368200" cy="218700"/>
          </a:xfrm>
          <a:prstGeom prst="rect">
            <a:avLst/>
          </a:prstGeom>
          <a:noFill/>
          <a:ln/>
        </p:spPr>
        <p:txBody>
          <a:bodyPr wrap="square" lIns="0" tIns="0" rIns="0" bIns="0" rtlCol="0" anchor="ctr"/>
          <a:lstStyle/>
          <a:p>
            <a:pPr algn="l" indent="0" marL="0">
              <a:lnSpc>
                <a:spcPct val="80000"/>
              </a:lnSpc>
              <a:buNone/>
            </a:pPr>
            <a:r>
              <a:rPr lang="en-US" sz="1100" b="1" dirty="0">
                <a:solidFill>
                  <a:srgbClr val="102D69"/>
                </a:solidFill>
                <a:latin typeface="Arial" pitchFamily="34" charset="0"/>
                <a:ea typeface="Arial" pitchFamily="34" charset="-122"/>
                <a:cs typeface="Arial" pitchFamily="34" charset="-120"/>
              </a:rPr>
              <a:t>Типичный путь от входа к основным комнатам и дополнительным помещениям.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14775" y="1312819"/>
            <a:ext cx="3876000" cy="3209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Rooms in a house
</a:t>
            </a:r>
            <a:endParaRPr lang="en-US" sz="2200" dirty="0"/>
          </a:p>
        </p:txBody>
      </p:sp>
      <p:sp>
        <p:nvSpPr>
          <p:cNvPr id="10"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7</a:t>
            </a:r>
            <a:endParaRPr lang="en-US" sz="700" dirty="0"/>
          </a:p>
        </p:txBody>
      </p:sp>
      <p:sp>
        <p:nvSpPr>
          <p:cNvPr id="11" name="Text 2"/>
          <p:cNvSpPr txBox="1"/>
          <p:nvPr/>
        </p:nvSpPr>
        <p:spPr>
          <a:xfrm>
            <a:off x="413125" y="1130025"/>
            <a:ext cx="3985800" cy="649800"/>
          </a:xfrm>
          <a:prstGeom prst="rect">
            <a:avLst/>
          </a:prstGeom>
          <a:noFill/>
          <a:ln/>
        </p:spPr>
        <p:txBody>
          <a:bodyPr wrap="square" lIns="0" tIns="0" rIns="0" bIns="0" rtlCol="0" anchor="ctr"/>
          <a:lstStyle/>
          <a:p>
            <a:pPr algn="l" indent="0" marL="0">
              <a:lnSpc>
                <a:spcPct val="115000"/>
              </a:lnSpc>
              <a:buNone/>
            </a:pPr>
            <a:r>
              <a:rPr lang="en-US" sz="1132" b="1" dirty="0">
                <a:solidFill>
                  <a:srgbClr val="102D69"/>
                </a:solidFill>
                <a:latin typeface="Arial" pitchFamily="34" charset="0"/>
                <a:ea typeface="Arial" pitchFamily="34" charset="-122"/>
                <a:cs typeface="Arial" pitchFamily="34" charset="-120"/>
              </a:rPr>
              <a:t>Гостиная
</a:t>
            </a:r>
            <a:pPr algn="l" indent="0" marL="0">
              <a:lnSpc>
                <a:spcPct val="115000"/>
              </a:lnSpc>
              <a:buNone/>
            </a:pPr>
            <a:r>
              <a:rPr lang="en-US" sz="479"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45" dirty="0">
                <a:solidFill>
                  <a:srgbClr val="102D69"/>
                </a:solidFill>
                <a:latin typeface="Arial" pitchFamily="34" charset="0"/>
                <a:ea typeface="Arial" pitchFamily="34" charset="-122"/>
                <a:cs typeface="Arial" pitchFamily="34" charset="-120"/>
              </a:rPr>
              <a:t>The living room is a place for relaxing, talking and meeting guests. Families often gather here in the evening, so it is usually one of the most comfortable rooms in the house.
</a:t>
            </a:r>
            <a:endParaRPr lang="en-US" sz="1132" dirty="0"/>
          </a:p>
        </p:txBody>
      </p:sp>
      <p:sp>
        <p:nvSpPr>
          <p:cNvPr id="12" name="Text 3"/>
          <p:cNvSpPr txBox="1"/>
          <p:nvPr/>
        </p:nvSpPr>
        <p:spPr>
          <a:xfrm>
            <a:off x="413125" y="1873055"/>
            <a:ext cx="3985800" cy="649800"/>
          </a:xfrm>
          <a:prstGeom prst="rect">
            <a:avLst/>
          </a:prstGeom>
          <a:noFill/>
          <a:ln/>
        </p:spPr>
        <p:txBody>
          <a:bodyPr wrap="square" lIns="0" tIns="0" rIns="0" bIns="0" rtlCol="0" anchor="ctr"/>
          <a:lstStyle/>
          <a:p>
            <a:pPr algn="l" indent="0" marL="0">
              <a:lnSpc>
                <a:spcPct val="115000"/>
              </a:lnSpc>
              <a:buNone/>
            </a:pPr>
            <a:r>
              <a:rPr lang="en-US" sz="1132" b="1" dirty="0">
                <a:solidFill>
                  <a:srgbClr val="102D69"/>
                </a:solidFill>
                <a:latin typeface="Arial" pitchFamily="34" charset="0"/>
                <a:ea typeface="Arial" pitchFamily="34" charset="-122"/>
                <a:cs typeface="Arial" pitchFamily="34" charset="-120"/>
              </a:rPr>
              <a:t>Кухня
</a:t>
            </a:r>
            <a:pPr algn="l" indent="0" marL="0">
              <a:lnSpc>
                <a:spcPct val="115000"/>
              </a:lnSpc>
              <a:buNone/>
            </a:pPr>
            <a:r>
              <a:rPr lang="en-US" sz="479"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45" dirty="0">
                <a:solidFill>
                  <a:srgbClr val="102D69"/>
                </a:solidFill>
                <a:latin typeface="Arial" pitchFamily="34" charset="0"/>
                <a:ea typeface="Arial" pitchFamily="34" charset="-122"/>
                <a:cs typeface="Arial" pitchFamily="34" charset="-120"/>
              </a:rPr>
              <a:t>The kitchen is used for cooking, eating and sometimes doing homework at the table. It is one of the busiest rooms because people use it many times during the day.
</a:t>
            </a:r>
            <a:endParaRPr lang="en-US" sz="1132" dirty="0"/>
          </a:p>
        </p:txBody>
      </p:sp>
      <p:sp>
        <p:nvSpPr>
          <p:cNvPr id="13" name="Text 4"/>
          <p:cNvSpPr txBox="1"/>
          <p:nvPr/>
        </p:nvSpPr>
        <p:spPr>
          <a:xfrm>
            <a:off x="413125" y="2616081"/>
            <a:ext cx="3985800" cy="649800"/>
          </a:xfrm>
          <a:prstGeom prst="rect">
            <a:avLst/>
          </a:prstGeom>
          <a:noFill/>
          <a:ln/>
        </p:spPr>
        <p:txBody>
          <a:bodyPr wrap="square" lIns="0" tIns="0" rIns="0" bIns="0" rtlCol="0" anchor="ctr"/>
          <a:lstStyle/>
          <a:p>
            <a:pPr algn="l" indent="0" marL="0">
              <a:lnSpc>
                <a:spcPct val="115000"/>
              </a:lnSpc>
              <a:buNone/>
            </a:pPr>
            <a:r>
              <a:rPr lang="en-US" sz="1132" b="1" dirty="0">
                <a:solidFill>
                  <a:srgbClr val="102D69"/>
                </a:solidFill>
                <a:latin typeface="Arial" pitchFamily="34" charset="0"/>
                <a:ea typeface="Arial" pitchFamily="34" charset="-122"/>
                <a:cs typeface="Arial" pitchFamily="34" charset="-120"/>
              </a:rPr>
              <a:t>Спальня
</a:t>
            </a:r>
            <a:pPr algn="l" indent="0" marL="0">
              <a:lnSpc>
                <a:spcPct val="115000"/>
              </a:lnSpc>
              <a:buNone/>
            </a:pPr>
            <a:r>
              <a:rPr lang="en-US" sz="479"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45" dirty="0">
                <a:solidFill>
                  <a:srgbClr val="102D69"/>
                </a:solidFill>
                <a:latin typeface="Arial" pitchFamily="34" charset="0"/>
                <a:ea typeface="Arial" pitchFamily="34" charset="-122"/>
                <a:cs typeface="Arial" pitchFamily="34" charset="-120"/>
              </a:rPr>
              <a:t>The bedroom is where people sleep and keep their personal things. A bed, a wardrobe and a lamp are common items there, and the room is usually quiet and calm.
</a:t>
            </a:r>
            <a:endParaRPr lang="en-US" sz="1132" dirty="0"/>
          </a:p>
        </p:txBody>
      </p:sp>
      <p:sp>
        <p:nvSpPr>
          <p:cNvPr id="14" name="Text 5"/>
          <p:cNvSpPr txBox="1"/>
          <p:nvPr/>
        </p:nvSpPr>
        <p:spPr>
          <a:xfrm>
            <a:off x="413125" y="3359096"/>
            <a:ext cx="3985800" cy="649800"/>
          </a:xfrm>
          <a:prstGeom prst="rect">
            <a:avLst/>
          </a:prstGeom>
          <a:noFill/>
          <a:ln/>
        </p:spPr>
        <p:txBody>
          <a:bodyPr wrap="square" lIns="0" tIns="0" rIns="0" bIns="0" rtlCol="0" anchor="ctr"/>
          <a:lstStyle/>
          <a:p>
            <a:pPr algn="l" indent="0" marL="0">
              <a:lnSpc>
                <a:spcPct val="115000"/>
              </a:lnSpc>
              <a:buNone/>
            </a:pPr>
            <a:r>
              <a:rPr lang="en-US" sz="1137" b="1" dirty="0">
                <a:solidFill>
                  <a:srgbClr val="102D69"/>
                </a:solidFill>
                <a:latin typeface="Arial" pitchFamily="34" charset="0"/>
                <a:ea typeface="Arial" pitchFamily="34" charset="-122"/>
                <a:cs typeface="Arial" pitchFamily="34" charset="-120"/>
              </a:rPr>
              <a:t>Ванная комната
</a:t>
            </a:r>
            <a:pPr algn="l" indent="0" marL="0">
              <a:lnSpc>
                <a:spcPct val="115000"/>
              </a:lnSpc>
              <a:buNone/>
            </a:pPr>
            <a:r>
              <a:rPr lang="en-US" sz="481"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49" dirty="0">
                <a:solidFill>
                  <a:srgbClr val="102D69"/>
                </a:solidFill>
                <a:latin typeface="Arial" pitchFamily="34" charset="0"/>
                <a:ea typeface="Arial" pitchFamily="34" charset="-122"/>
                <a:cs typeface="Arial" pitchFamily="34" charset="-120"/>
              </a:rPr>
              <a:t>The bathroom is for washing, brushing teeth and getting ready for the day. It often has a sink, a bath or shower, and it is usually placed near the toilet.
</a:t>
            </a:r>
            <a:endParaRPr lang="en-US" sz="1137" dirty="0"/>
          </a:p>
        </p:txBody>
      </p:sp>
      <p:sp>
        <p:nvSpPr>
          <p:cNvPr id="15" name="Text 6"/>
          <p:cNvSpPr txBox="1"/>
          <p:nvPr/>
        </p:nvSpPr>
        <p:spPr>
          <a:xfrm>
            <a:off x="413125" y="4102099"/>
            <a:ext cx="3985800" cy="649800"/>
          </a:xfrm>
          <a:prstGeom prst="rect">
            <a:avLst/>
          </a:prstGeom>
          <a:noFill/>
          <a:ln/>
        </p:spPr>
        <p:txBody>
          <a:bodyPr wrap="square" lIns="0" tIns="0" rIns="0" bIns="0" rtlCol="0" anchor="ctr"/>
          <a:lstStyle/>
          <a:p>
            <a:pPr algn="l" indent="0" marL="0">
              <a:lnSpc>
                <a:spcPct val="115000"/>
              </a:lnSpc>
              <a:buNone/>
            </a:pPr>
            <a:r>
              <a:rPr lang="en-US" sz="1132" b="1" dirty="0">
                <a:solidFill>
                  <a:srgbClr val="102D69"/>
                </a:solidFill>
                <a:latin typeface="Arial" pitchFamily="34" charset="0"/>
                <a:ea typeface="Arial" pitchFamily="34" charset="-122"/>
                <a:cs typeface="Arial" pitchFamily="34" charset="-120"/>
              </a:rPr>
              <a:t>Детская и кабинет
</a:t>
            </a:r>
            <a:pPr algn="l" indent="0" marL="0">
              <a:lnSpc>
                <a:spcPct val="115000"/>
              </a:lnSpc>
              <a:buNone/>
            </a:pPr>
            <a:r>
              <a:rPr lang="en-US" sz="479"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45" dirty="0">
                <a:solidFill>
                  <a:srgbClr val="102D69"/>
                </a:solidFill>
                <a:latin typeface="Arial" pitchFamily="34" charset="0"/>
                <a:ea typeface="Arial" pitchFamily="34" charset="-122"/>
                <a:cs typeface="Arial" pitchFamily="34" charset="-120"/>
              </a:rPr>
              <a:t>A children’s room is used for games, study and storage of toys, while a study is designed for reading and homework. Both rooms help organise family life at home.
</a:t>
            </a:r>
            <a:endParaRPr lang="en-US" sz="113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Самые частые комнаты в доме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8</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Кухня и спальня почти всегда входят в план жилья, а гостиная показывает, где семья проводит больше всего времени вместе.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Распределение подчёркивает универсальность кухни, спальни и коридора в большинстве домов и квартир.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Учебная схема по теме «Rooms in a house».
</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6550" y="1181123"/>
            <a:ext cx="4371900" cy="1084436"/>
          </a:xfrm>
          <a:prstGeom prst="rect">
            <a:avLst/>
          </a:prstGeom>
        </p:spPr>
      </p:pic>
      <p:pic>
        <p:nvPicPr>
          <p:cNvPr id="4" name="Image 2" descr="preencoded.png">    </p:cNvPr>
          <p:cNvPicPr>
            <a:picLocks noChangeAspect="1"/>
          </p:cNvPicPr>
          <p:nvPr/>
        </p:nvPicPr>
        <p:blipFill>
          <a:blip r:embed="rId3"/>
          <a:stretch>
            <a:fillRect/>
          </a:stretch>
        </p:blipFill>
        <p:spPr>
          <a:xfrm>
            <a:off x="4096550" y="2372433"/>
            <a:ext cx="4371900" cy="1084436"/>
          </a:xfrm>
          <a:prstGeom prst="rect">
            <a:avLst/>
          </a:prstGeom>
        </p:spPr>
      </p:pic>
      <p:pic>
        <p:nvPicPr>
          <p:cNvPr id="5" name="Image 3" descr="preencoded.png">    </p:cNvPr>
          <p:cNvPicPr>
            <a:picLocks noChangeAspect="1"/>
          </p:cNvPicPr>
          <p:nvPr/>
        </p:nvPicPr>
        <p:blipFill>
          <a:blip r:embed="rId4"/>
          <a:stretch>
            <a:fillRect/>
          </a:stretch>
        </p:blipFill>
        <p:spPr>
          <a:xfrm>
            <a:off x="4096550" y="3563730"/>
            <a:ext cx="4371900" cy="1084436"/>
          </a:xfrm>
          <a:prstGeom prst="rect">
            <a:avLst/>
          </a:prstGeom>
        </p:spPr>
      </p:pic>
      <p:sp>
        <p:nvSpPr>
          <p:cNvPr id="6"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Мебель и предметы в доме
</a:t>
            </a:r>
            <a:endParaRPr lang="en-US" sz="2200" dirty="0"/>
          </a:p>
        </p:txBody>
      </p:sp>
      <p:sp>
        <p:nvSpPr>
          <p:cNvPr id="7"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9</a:t>
            </a:r>
            <a:endParaRPr lang="en-US" sz="700" dirty="0"/>
          </a:p>
        </p:txBody>
      </p:sp>
      <p:sp>
        <p:nvSpPr>
          <p:cNvPr id="8" name="Text 2"/>
          <p:cNvSpPr txBox="1"/>
          <p:nvPr/>
        </p:nvSpPr>
        <p:spPr>
          <a:xfrm>
            <a:off x="413125" y="1180175"/>
            <a:ext cx="3162600" cy="10863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Уютная спальня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В спальне обычно стоят bed, wardrobe and lamp. На прикроватной тумбочке может лежать book, а у окна — chair or small table. Такая комната выглядит спокойной и помогает легко описать место для отдыха.
</a:t>
            </a:r>
            <a:endParaRPr lang="en-US" sz="1100" dirty="0"/>
          </a:p>
        </p:txBody>
      </p:sp>
      <p:sp>
        <p:nvSpPr>
          <p:cNvPr id="9" name="Text 3"/>
          <p:cNvSpPr txBox="1"/>
          <p:nvPr/>
        </p:nvSpPr>
        <p:spPr>
          <a:xfrm>
            <a:off x="413125" y="2371496"/>
            <a:ext cx="3162600" cy="10863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Гостиная для семьи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В гостиной часто есть sofa, armchair, table and TV. Здесь семья смотрит фильмы, разговаривает и принимает гостей. Несколько предметов мебели сразу создают образ тёплого и удобного общего пространства.
</a:t>
            </a:r>
            <a:endParaRPr lang="en-US" sz="1100" dirty="0"/>
          </a:p>
        </p:txBody>
      </p:sp>
      <p:sp>
        <p:nvSpPr>
          <p:cNvPr id="10" name="Text 4"/>
          <p:cNvSpPr txBox="1"/>
          <p:nvPr/>
        </p:nvSpPr>
        <p:spPr>
          <a:xfrm>
            <a:off x="413125" y="3562798"/>
            <a:ext cx="3162600" cy="10863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Кухня и рабочий уголок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На кухне можно увидеть fridge, stove, sink, cupboard and microwave. Для уроков или чтения подходит desk with a chair, поэтому школьники легко могут рассказать, где дома они делают задания.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7956" y="1311500"/>
            <a:ext cx="3191788" cy="32106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Materials used to build houses
</a:t>
            </a:r>
            <a:endParaRPr lang="en-US" sz="2200" dirty="0"/>
          </a:p>
        </p:txBody>
      </p:sp>
      <p:sp>
        <p:nvSpPr>
          <p:cNvPr id="11"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10</a:t>
            </a:r>
            <a:endParaRPr lang="en-US" sz="700" dirty="0"/>
          </a:p>
        </p:txBody>
      </p:sp>
      <p:sp>
        <p:nvSpPr>
          <p:cNvPr id="12" name="Text 2"/>
          <p:cNvSpPr txBox="1"/>
          <p:nvPr/>
        </p:nvSpPr>
        <p:spPr>
          <a:xfrm>
            <a:off x="611375" y="1022066"/>
            <a:ext cx="4176000" cy="606600"/>
          </a:xfrm>
          <a:prstGeom prst="rect">
            <a:avLst/>
          </a:prstGeom>
          <a:noFill/>
          <a:ln/>
        </p:spPr>
        <p:txBody>
          <a:bodyPr wrap="square" lIns="0" tIns="0" rIns="0" bIns="0" rtlCol="0" anchor="t"/>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Brick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Brick is strong and long-lasting, so it is often used for walls and family houses. It helps a building stay solid and gives it a classic look.
</a:t>
            </a:r>
            <a:endParaRPr lang="en-US" sz="1200" dirty="0"/>
          </a:p>
        </p:txBody>
      </p:sp>
      <p:sp>
        <p:nvSpPr>
          <p:cNvPr id="13" name="Text 3"/>
          <p:cNvSpPr txBox="1"/>
          <p:nvPr/>
        </p:nvSpPr>
        <p:spPr>
          <a:xfrm>
            <a:off x="611375" y="1815372"/>
            <a:ext cx="4176000" cy="606600"/>
          </a:xfrm>
          <a:prstGeom prst="rect">
            <a:avLst/>
          </a:prstGeom>
          <a:noFill/>
          <a:ln/>
        </p:spPr>
        <p:txBody>
          <a:bodyPr wrap="square" lIns="0" tIns="0" rIns="0" bIns="0" rtlCol="0" anchor="t"/>
          <a:lstStyle/>
          <a:p>
            <a:pPr algn="l" indent="0" marL="0">
              <a:lnSpc>
                <a:spcPct val="115000"/>
              </a:lnSpc>
              <a:buNone/>
            </a:pPr>
            <a:r>
              <a:rPr lang="en-US" sz="1186" b="1" dirty="0">
                <a:solidFill>
                  <a:srgbClr val="102D69"/>
                </a:solidFill>
                <a:latin typeface="Arial" pitchFamily="34" charset="0"/>
                <a:ea typeface="Arial" pitchFamily="34" charset="-122"/>
                <a:cs typeface="Arial" pitchFamily="34" charset="-120"/>
              </a:rPr>
              <a:t>Wood
</a:t>
            </a:r>
            <a:pPr algn="l" indent="0" marL="0">
              <a:lnSpc>
                <a:spcPct val="115000"/>
              </a:lnSpc>
              <a:buNone/>
            </a:pPr>
            <a:r>
              <a:rPr lang="en-US" sz="494"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88" dirty="0">
                <a:solidFill>
                  <a:srgbClr val="102D69"/>
                </a:solidFill>
                <a:latin typeface="Arial" pitchFamily="34" charset="0"/>
                <a:ea typeface="Arial" pitchFamily="34" charset="-122"/>
                <a:cs typeface="Arial" pitchFamily="34" charset="-120"/>
              </a:rPr>
              <a:t>Wood is warm, light and easy to use in building. Houses made of wood can be built faster, and this material often feels comfortable in colder weather.
</a:t>
            </a:r>
            <a:endParaRPr lang="en-US" sz="1186" dirty="0"/>
          </a:p>
        </p:txBody>
      </p:sp>
      <p:sp>
        <p:nvSpPr>
          <p:cNvPr id="14" name="Text 4"/>
          <p:cNvSpPr txBox="1"/>
          <p:nvPr/>
        </p:nvSpPr>
        <p:spPr>
          <a:xfrm>
            <a:off x="611375" y="2608666"/>
            <a:ext cx="4176000" cy="606600"/>
          </a:xfrm>
          <a:prstGeom prst="rect">
            <a:avLst/>
          </a:prstGeom>
          <a:noFill/>
          <a:ln/>
        </p:spPr>
        <p:txBody>
          <a:bodyPr wrap="square" lIns="0" tIns="0" rIns="0" bIns="0" rtlCol="0" anchor="t"/>
          <a:lstStyle/>
          <a:p>
            <a:pPr algn="l" indent="0" marL="0">
              <a:lnSpc>
                <a:spcPct val="115000"/>
              </a:lnSpc>
              <a:buNone/>
            </a:pPr>
            <a:r>
              <a:rPr lang="en-US" sz="1059" b="1" dirty="0">
                <a:solidFill>
                  <a:srgbClr val="102D69"/>
                </a:solidFill>
                <a:latin typeface="Arial" pitchFamily="34" charset="0"/>
                <a:ea typeface="Arial" pitchFamily="34" charset="-122"/>
                <a:cs typeface="Arial" pitchFamily="34" charset="-120"/>
              </a:rPr>
              <a:t>Concrete
</a:t>
            </a:r>
            <a:pPr algn="l" indent="0" marL="0">
              <a:lnSpc>
                <a:spcPct val="115000"/>
              </a:lnSpc>
              <a:buNone/>
            </a:pPr>
            <a:r>
              <a:rPr lang="en-US" sz="441"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83" dirty="0">
                <a:solidFill>
                  <a:srgbClr val="102D69"/>
                </a:solidFill>
                <a:latin typeface="Arial" pitchFamily="34" charset="0"/>
                <a:ea typeface="Arial" pitchFamily="34" charset="-122"/>
                <a:cs typeface="Arial" pitchFamily="34" charset="-120"/>
              </a:rPr>
              <a:t>Concrete is very strong and is used for large buildings and apartment blocks. It supports heavy structures well and is chosen when durability is especially important.
</a:t>
            </a:r>
            <a:endParaRPr lang="en-US" sz="1059" dirty="0"/>
          </a:p>
        </p:txBody>
      </p:sp>
      <p:sp>
        <p:nvSpPr>
          <p:cNvPr id="15" name="Text 5"/>
          <p:cNvSpPr txBox="1"/>
          <p:nvPr/>
        </p:nvSpPr>
        <p:spPr>
          <a:xfrm>
            <a:off x="600975" y="3401968"/>
            <a:ext cx="4176000" cy="606600"/>
          </a:xfrm>
          <a:prstGeom prst="rect">
            <a:avLst/>
          </a:prstGeom>
          <a:noFill/>
          <a:ln/>
        </p:spPr>
        <p:txBody>
          <a:bodyPr wrap="square" lIns="0" tIns="0" rIns="0" bIns="0" rtlCol="0" anchor="t"/>
          <a:lstStyle/>
          <a:p>
            <a:pPr algn="l" indent="0" marL="0">
              <a:lnSpc>
                <a:spcPct val="115000"/>
              </a:lnSpc>
              <a:buNone/>
            </a:pPr>
            <a:r>
              <a:rPr lang="en-US" sz="1059" b="1" dirty="0">
                <a:solidFill>
                  <a:srgbClr val="102D69"/>
                </a:solidFill>
                <a:latin typeface="Arial" pitchFamily="34" charset="0"/>
                <a:ea typeface="Arial" pitchFamily="34" charset="-122"/>
                <a:cs typeface="Arial" pitchFamily="34" charset="-120"/>
              </a:rPr>
              <a:t>Glass
</a:t>
            </a:r>
            <a:pPr algn="l" indent="0" marL="0">
              <a:lnSpc>
                <a:spcPct val="115000"/>
              </a:lnSpc>
              <a:buNone/>
            </a:pPr>
            <a:r>
              <a:rPr lang="en-US" sz="441"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83" dirty="0">
                <a:solidFill>
                  <a:srgbClr val="102D69"/>
                </a:solidFill>
                <a:latin typeface="Arial" pitchFamily="34" charset="0"/>
                <a:ea typeface="Arial" pitchFamily="34" charset="-122"/>
                <a:cs typeface="Arial" pitchFamily="34" charset="-120"/>
              </a:rPr>
              <a:t>Glass lets sunlight into rooms and makes spaces look brighter. It is often used for windows and modern design details, but it does not keep heat as well as other materials.
</a:t>
            </a:r>
            <a:endParaRPr lang="en-US" sz="1059" dirty="0"/>
          </a:p>
        </p:txBody>
      </p:sp>
      <p:sp>
        <p:nvSpPr>
          <p:cNvPr id="16" name="Text 6"/>
          <p:cNvSpPr txBox="1"/>
          <p:nvPr/>
        </p:nvSpPr>
        <p:spPr>
          <a:xfrm>
            <a:off x="611375" y="4195268"/>
            <a:ext cx="4176000" cy="606600"/>
          </a:xfrm>
          <a:prstGeom prst="rect">
            <a:avLst/>
          </a:prstGeom>
          <a:noFill/>
          <a:ln/>
        </p:spPr>
        <p:txBody>
          <a:bodyPr wrap="square" lIns="0" tIns="0" rIns="0" bIns="0" rtlCol="0" anchor="t"/>
          <a:lstStyle/>
          <a:p>
            <a:pPr algn="l" indent="0" marL="0">
              <a:lnSpc>
                <a:spcPct val="115000"/>
              </a:lnSpc>
              <a:buNone/>
            </a:pPr>
            <a:r>
              <a:rPr lang="en-US" sz="1137" b="1" dirty="0">
                <a:solidFill>
                  <a:srgbClr val="102D69"/>
                </a:solidFill>
                <a:latin typeface="Arial" pitchFamily="34" charset="0"/>
                <a:ea typeface="Arial" pitchFamily="34" charset="-122"/>
                <a:cs typeface="Arial" pitchFamily="34" charset="-120"/>
              </a:rPr>
              <a:t>Metal
</a:t>
            </a:r>
            <a:pPr algn="l" indent="0" marL="0">
              <a:lnSpc>
                <a:spcPct val="115000"/>
              </a:lnSpc>
              <a:buNone/>
            </a:pPr>
            <a:r>
              <a:rPr lang="en-US" sz="474"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47" dirty="0">
                <a:solidFill>
                  <a:srgbClr val="102D69"/>
                </a:solidFill>
                <a:latin typeface="Arial" pitchFamily="34" charset="0"/>
                <a:ea typeface="Arial" pitchFamily="34" charset="-122"/>
                <a:cs typeface="Arial" pitchFamily="34" charset="-120"/>
              </a:rPr>
              <a:t>Metal is useful for frames, roofs and construction details. It is strong and flexible in building work, so it often supports other materials in modern houses.
</a:t>
            </a:r>
            <a:endParaRPr lang="en-US" sz="113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Сравнение строительных материалов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11</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Выбор материала зависит не только от свойств, но и от назначения дома, климата и бюджета семьи.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Каждый материал сильнее в своей области: кирпич и бетон — прочность, дерево — тепло и скорость, стекло — свет.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Учебное обобщение по теме Unit 11, на основе описания свойств материалов в задании.
</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878633"/>
            <a:ext cx="194400" cy="155520"/>
          </a:xfrm>
          <a:prstGeom prst="rect">
            <a:avLst/>
          </a:prstGeom>
        </p:spPr>
      </p:pic>
      <p:pic>
        <p:nvPicPr>
          <p:cNvPr id="5" name="Image 3" descr="preencoded.png">    </p:cNvPr>
          <p:cNvPicPr>
            <a:picLocks noChangeAspect="1"/>
          </p:cNvPicPr>
          <p:nvPr/>
        </p:nvPicPr>
        <p:blipFill>
          <a:blip r:embed="rId4"/>
          <a:stretch>
            <a:fillRect/>
          </a:stretch>
        </p:blipFill>
        <p:spPr>
          <a:xfrm>
            <a:off x="2617071" y="1869993"/>
            <a:ext cx="194400" cy="172800"/>
          </a:xfrm>
          <a:prstGeom prst="rect">
            <a:avLst/>
          </a:prstGeom>
        </p:spPr>
      </p:pic>
      <p:pic>
        <p:nvPicPr>
          <p:cNvPr id="6" name="Image 4" descr="preencoded.png">    </p:cNvPr>
          <p:cNvPicPr>
            <a:picLocks noChangeAspect="1"/>
          </p:cNvPicPr>
          <p:nvPr/>
        </p:nvPicPr>
        <p:blipFill>
          <a:blip r:embed="rId5"/>
          <a:stretch>
            <a:fillRect/>
          </a:stretch>
        </p:blipFill>
        <p:spPr>
          <a:xfrm>
            <a:off x="4827878" y="1835943"/>
            <a:ext cx="180675" cy="240900"/>
          </a:xfrm>
          <a:prstGeom prst="rect">
            <a:avLst/>
          </a:prstGeom>
        </p:spPr>
      </p:pic>
      <p:pic>
        <p:nvPicPr>
          <p:cNvPr id="7" name="Image 5" descr="preencoded.png">    </p:cNvPr>
          <p:cNvPicPr>
            <a:picLocks noChangeAspect="1"/>
          </p:cNvPicPr>
          <p:nvPr/>
        </p:nvPicPr>
        <p:blipFill>
          <a:blip r:embed="rId6"/>
          <a:stretch>
            <a:fillRect/>
          </a:stretch>
        </p:blipFill>
        <p:spPr>
          <a:xfrm>
            <a:off x="7024956" y="1878633"/>
            <a:ext cx="194400" cy="15552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Главные различия между городским и сельским жильём
</a:t>
            </a:r>
            <a:endParaRPr lang="en-US" sz="2200" dirty="0"/>
          </a:p>
        </p:txBody>
      </p:sp>
      <p:sp>
        <p:nvSpPr>
          <p:cNvPr id="10"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12</a:t>
            </a:r>
            <a:endParaRPr lang="en-US" sz="700" dirty="0"/>
          </a:p>
        </p:txBody>
      </p:sp>
      <p:sp>
        <p:nvSpPr>
          <p:cNvPr id="11" name="Text 2"/>
          <p:cNvSpPr txBox="1"/>
          <p:nvPr/>
        </p:nvSpPr>
        <p:spPr>
          <a:xfrm>
            <a:off x="413125" y="2152318"/>
            <a:ext cx="1756500" cy="15501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Город рядом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Городские дома и квартиры обычно находятся ближе к школам, магазинам и транспорту. Это удобно для повседневной жизни, если нужно быстро добираться до занятий и кружков.
</a:t>
            </a:r>
            <a:endParaRPr lang="en-US" sz="1100" dirty="0"/>
          </a:p>
        </p:txBody>
      </p:sp>
      <p:sp>
        <p:nvSpPr>
          <p:cNvPr id="12" name="Text 3"/>
          <p:cNvSpPr txBox="1"/>
          <p:nvPr/>
        </p:nvSpPr>
        <p:spPr>
          <a:xfrm>
            <a:off x="2617071" y="2152318"/>
            <a:ext cx="1756500" cy="15501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Больше пространства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Загородный дом чаще бывает просторнее и спокойнее. У него может быть двор, сад или небольшой огород, где дети играют, а семья проводит время на свежем воздухе.
</a:t>
            </a:r>
            <a:endParaRPr lang="en-US" sz="1100" dirty="0"/>
          </a:p>
        </p:txBody>
      </p:sp>
      <p:sp>
        <p:nvSpPr>
          <p:cNvPr id="13" name="Text 4"/>
          <p:cNvSpPr txBox="1"/>
          <p:nvPr/>
        </p:nvSpPr>
        <p:spPr>
          <a:xfrm>
            <a:off x="4821016" y="2152318"/>
            <a:ext cx="1756500" cy="15501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Квартира в городе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Квартиры особенно распространены в больших городах, потому что земля там дорогая, а людей живёт много. Поэтому дома строят выше и размещают семьи ближе друг к другу.
</a:t>
            </a:r>
            <a:endParaRPr lang="en-US" sz="1100" dirty="0"/>
          </a:p>
        </p:txBody>
      </p:sp>
      <p:sp>
        <p:nvSpPr>
          <p:cNvPr id="14" name="Text 5"/>
          <p:cNvSpPr txBox="1"/>
          <p:nvPr/>
        </p:nvSpPr>
        <p:spPr>
          <a:xfrm>
            <a:off x="7024956" y="2152318"/>
            <a:ext cx="1756500" cy="15501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Дом в деревне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Сельский дом часто выбирают семьи, которым важно больше места и личной территории. Такой вариант удобен для тех, кто хочет тишины, сада и открытого пространства вокруг дома.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13525" y="2052986"/>
            <a:ext cx="4867800" cy="1324328"/>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Apartment and house: a simple comparison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13</a:t>
            </a:r>
            <a:endParaRPr lang="en-US" sz="700" dirty="0"/>
          </a:p>
        </p:txBody>
      </p:sp>
      <p:sp>
        <p:nvSpPr>
          <p:cNvPr id="7" name="Text 2"/>
          <p:cNvSpPr txBox="1"/>
          <p:nvPr/>
        </p:nvSpPr>
        <p:spPr>
          <a:xfrm>
            <a:off x="580625" y="1569872"/>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Сравнение помогает увидеть, чем квартира и дом отличаются по размеру, соседям, участку и уходу.
</a:t>
            </a:r>
            <a:endParaRPr lang="en-US" sz="1000" dirty="0"/>
          </a:p>
        </p:txBody>
      </p:sp>
      <p:sp>
        <p:nvSpPr>
          <p:cNvPr id="8" name="Text 3"/>
          <p:cNvSpPr txBox="1"/>
          <p:nvPr/>
        </p:nvSpPr>
        <p:spPr>
          <a:xfrm>
            <a:off x="580625" y="2815515"/>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Квартира удобнее для жизни в городе, а дом даёт больше пространства и самостоятельности, но требует большего ухода.
</a:t>
            </a:r>
            <a:endParaRPr lang="en-US" sz="1000" dirty="0"/>
          </a:p>
        </p:txBody>
      </p:sp>
      <p:sp>
        <p:nvSpPr>
          <p:cNvPr id="9" name="Text 4"/>
          <p:cNvSpPr txBox="1"/>
          <p:nvPr/>
        </p:nvSpPr>
        <p:spPr>
          <a:xfrm>
            <a:off x="413125" y="4586700"/>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Учебное сравнение по теме Unit 11, составлено по описанию в плане урока.
</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74" y="1064193"/>
            <a:ext cx="2688900" cy="2056063"/>
          </a:xfrm>
          <a:prstGeom prst="rect">
            <a:avLst/>
          </a:prstGeom>
        </p:spPr>
      </p:pic>
      <p:pic>
        <p:nvPicPr>
          <p:cNvPr id="4" name="Image 2" descr="preencoded.png">    </p:cNvPr>
          <p:cNvPicPr>
            <a:picLocks noChangeAspect="1"/>
          </p:cNvPicPr>
          <p:nvPr/>
        </p:nvPicPr>
        <p:blipFill>
          <a:blip r:embed="rId3"/>
          <a:stretch>
            <a:fillRect/>
          </a:stretch>
        </p:blipFill>
        <p:spPr>
          <a:xfrm>
            <a:off x="3228485" y="1064193"/>
            <a:ext cx="2688900" cy="2056063"/>
          </a:xfrm>
          <a:prstGeom prst="rect">
            <a:avLst/>
          </a:prstGeom>
        </p:spPr>
      </p:pic>
      <p:pic>
        <p:nvPicPr>
          <p:cNvPr id="5" name="Image 3" descr="preencoded.png">    </p:cNvPr>
          <p:cNvPicPr>
            <a:picLocks noChangeAspect="1"/>
          </p:cNvPicPr>
          <p:nvPr/>
        </p:nvPicPr>
        <p:blipFill>
          <a:blip r:embed="rId4"/>
          <a:stretch>
            <a:fillRect/>
          </a:stretch>
        </p:blipFill>
        <p:spPr>
          <a:xfrm>
            <a:off x="6043798" y="1064193"/>
            <a:ext cx="2688900" cy="2056063"/>
          </a:xfrm>
          <a:prstGeom prst="rect">
            <a:avLst/>
          </a:prstGeom>
        </p:spPr>
      </p:pic>
      <p:sp>
        <p:nvSpPr>
          <p:cNvPr id="6"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дома отражают климат и традиции
</a:t>
            </a:r>
            <a:endParaRPr lang="en-US" sz="2200" dirty="0"/>
          </a:p>
        </p:txBody>
      </p:sp>
      <p:sp>
        <p:nvSpPr>
          <p:cNvPr id="7"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14</a:t>
            </a:r>
            <a:endParaRPr lang="en-US" sz="700" dirty="0"/>
          </a:p>
        </p:txBody>
      </p:sp>
      <p:sp>
        <p:nvSpPr>
          <p:cNvPr id="8" name="Text 2"/>
          <p:cNvSpPr txBox="1"/>
          <p:nvPr/>
        </p:nvSpPr>
        <p:spPr>
          <a:xfrm>
            <a:off x="413125" y="3304822"/>
            <a:ext cx="2688900" cy="13668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Тёплый дом для холодного климата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В холодных регионах дома строят так, чтобы они хорошо сохраняли тепло и защищали от ветра. Стены делают более плотными, окна — меньше, а вход стараются закрыть от снега и холода.
</a:t>
            </a:r>
            <a:endParaRPr lang="en-US" sz="1100" dirty="0"/>
          </a:p>
        </p:txBody>
      </p:sp>
      <p:sp>
        <p:nvSpPr>
          <p:cNvPr id="9" name="Text 3"/>
          <p:cNvSpPr txBox="1"/>
          <p:nvPr/>
        </p:nvSpPr>
        <p:spPr>
          <a:xfrm>
            <a:off x="3228436" y="3304822"/>
            <a:ext cx="2688900" cy="13668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Лёгкое жильё для жаркой погоды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В жарких странах дома часто имеют светлые стены, тень и открытые веранды. Такие детали помогают воздуху двигаться свободнее, а людям — чувствовать себя комфортнее даже в сильную жару.
</a:t>
            </a:r>
            <a:endParaRPr lang="en-US" sz="1100" dirty="0"/>
          </a:p>
        </p:txBody>
      </p:sp>
      <p:sp>
        <p:nvSpPr>
          <p:cNvPr id="10" name="Text 4"/>
          <p:cNvSpPr txBox="1"/>
          <p:nvPr/>
        </p:nvSpPr>
        <p:spPr>
          <a:xfrm>
            <a:off x="6043749" y="3304822"/>
            <a:ext cx="2688900" cy="13668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Необычные традиционные дома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В разных местах мира можно увидеть иглу, юрту и дома на сваях. Эти постройки показывают, как люди приспосабливают жильё к снегу, степи, воде и частым наводнениям.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1311549"/>
            <a:ext cx="4553400" cy="321050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сделать дом безопасным
</a:t>
            </a:r>
            <a:endParaRPr lang="en-US" sz="2200" dirty="0"/>
          </a:p>
        </p:txBody>
      </p:sp>
      <p:sp>
        <p:nvSpPr>
          <p:cNvPr id="11"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15</a:t>
            </a:r>
            <a:endParaRPr lang="en-US" sz="700" dirty="0"/>
          </a:p>
        </p:txBody>
      </p:sp>
      <p:sp>
        <p:nvSpPr>
          <p:cNvPr id="12" name="Text 2"/>
          <p:cNvSpPr txBox="1"/>
          <p:nvPr/>
        </p:nvSpPr>
        <p:spPr>
          <a:xfrm>
            <a:off x="5337775" y="1232086"/>
            <a:ext cx="3272100" cy="432600"/>
          </a:xfrm>
          <a:prstGeom prst="rect">
            <a:avLst/>
          </a:prstGeom>
          <a:noFill/>
          <a:ln/>
        </p:spPr>
        <p:txBody>
          <a:bodyPr wrap="square" lIns="0" tIns="0" rIns="0" bIns="0" rtlCol="0" anchor="t"/>
          <a:lstStyle/>
          <a:p>
            <a:pPr algn="l" indent="0" marL="0">
              <a:lnSpc>
                <a:spcPct val="115000"/>
              </a:lnSpc>
              <a:buNone/>
            </a:pPr>
            <a:r>
              <a:rPr lang="en-US" sz="800" b="1" dirty="0">
                <a:solidFill>
                  <a:srgbClr val="102D69"/>
                </a:solidFill>
                <a:latin typeface="Arial" pitchFamily="34" charset="0"/>
                <a:ea typeface="Arial" pitchFamily="34" charset="-122"/>
                <a:cs typeface="Arial" pitchFamily="34" charset="-120"/>
              </a:rPr>
              <a:t>Надёжные замки
</a:t>
            </a:r>
            <a:pPr algn="l" indent="0" marL="0">
              <a:lnSpc>
                <a:spcPct val="115000"/>
              </a:lnSpc>
              <a:buNone/>
            </a:pPr>
            <a:r>
              <a:rPr lang="en-US" sz="24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640" dirty="0">
                <a:solidFill>
                  <a:srgbClr val="102D69"/>
                </a:solidFill>
                <a:latin typeface="Arial" pitchFamily="34" charset="0"/>
                <a:ea typeface="Arial" pitchFamily="34" charset="-122"/>
                <a:cs typeface="Arial" pitchFamily="34" charset="-120"/>
              </a:rPr>
              <a:t>Работающие замки на дверях помогают защитить дом от посторонних людей. Хорошее освещение у входа делает путь домой безопаснее вечером и помогает лучше видеть ступеньки.
</a:t>
            </a:r>
            <a:endParaRPr lang="en-US" sz="800" dirty="0"/>
          </a:p>
        </p:txBody>
      </p:sp>
      <p:sp>
        <p:nvSpPr>
          <p:cNvPr id="13" name="Text 3"/>
          <p:cNvSpPr txBox="1"/>
          <p:nvPr/>
        </p:nvSpPr>
        <p:spPr>
          <a:xfrm>
            <a:off x="5329750" y="2007583"/>
            <a:ext cx="3272100" cy="432600"/>
          </a:xfrm>
          <a:prstGeom prst="rect">
            <a:avLst/>
          </a:prstGeom>
          <a:noFill/>
          <a:ln/>
        </p:spPr>
        <p:txBody>
          <a:bodyPr wrap="square" lIns="0" tIns="0" rIns="0" bIns="0" rtlCol="0" anchor="t"/>
          <a:lstStyle/>
          <a:p>
            <a:pPr algn="l" indent="0" marL="0">
              <a:lnSpc>
                <a:spcPct val="115000"/>
              </a:lnSpc>
              <a:buNone/>
            </a:pPr>
            <a:r>
              <a:rPr lang="en-US" sz="800" b="1" dirty="0">
                <a:solidFill>
                  <a:srgbClr val="102D69"/>
                </a:solidFill>
                <a:latin typeface="Arial" pitchFamily="34" charset="0"/>
                <a:ea typeface="Arial" pitchFamily="34" charset="-122"/>
                <a:cs typeface="Arial" pitchFamily="34" charset="-120"/>
              </a:rPr>
              <a:t>Осторожно с электричеством
</a:t>
            </a:r>
            <a:pPr algn="l" indent="0" marL="0">
              <a:lnSpc>
                <a:spcPct val="115000"/>
              </a:lnSpc>
              <a:buNone/>
            </a:pPr>
            <a:r>
              <a:rPr lang="en-US" sz="24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640" dirty="0">
                <a:solidFill>
                  <a:srgbClr val="102D69"/>
                </a:solidFill>
                <a:latin typeface="Arial" pitchFamily="34" charset="0"/>
                <a:ea typeface="Arial" pitchFamily="34" charset="-122"/>
                <a:cs typeface="Arial" pitchFamily="34" charset="-120"/>
              </a:rPr>
              <a:t>Розетки должны быть закрыты, а электроприборы нельзя трогать мокрыми руками. Перед использованием важно проверять провода, чтобы избежать короткого замыкания и других опасных ситуаций.
</a:t>
            </a:r>
            <a:endParaRPr lang="en-US" sz="800" dirty="0"/>
          </a:p>
        </p:txBody>
      </p:sp>
      <p:sp>
        <p:nvSpPr>
          <p:cNvPr id="14" name="Text 4"/>
          <p:cNvSpPr txBox="1"/>
          <p:nvPr/>
        </p:nvSpPr>
        <p:spPr>
          <a:xfrm>
            <a:off x="5329750" y="2783081"/>
            <a:ext cx="3272100" cy="432600"/>
          </a:xfrm>
          <a:prstGeom prst="rect">
            <a:avLst/>
          </a:prstGeom>
          <a:noFill/>
          <a:ln/>
        </p:spPr>
        <p:txBody>
          <a:bodyPr wrap="square" lIns="0" tIns="0" rIns="0" bIns="0" rtlCol="0" anchor="t"/>
          <a:lstStyle/>
          <a:p>
            <a:pPr algn="l" indent="0" marL="0">
              <a:lnSpc>
                <a:spcPct val="115000"/>
              </a:lnSpc>
              <a:buNone/>
            </a:pPr>
            <a:r>
              <a:rPr lang="en-US" sz="800" b="1" dirty="0">
                <a:solidFill>
                  <a:srgbClr val="102D69"/>
                </a:solidFill>
                <a:latin typeface="Arial" pitchFamily="34" charset="0"/>
                <a:ea typeface="Arial" pitchFamily="34" charset="-122"/>
                <a:cs typeface="Arial" pitchFamily="34" charset="-120"/>
              </a:rPr>
              <a:t>Чистые и сухие полы
</a:t>
            </a:r>
            <a:pPr algn="l" indent="0" marL="0">
              <a:lnSpc>
                <a:spcPct val="115000"/>
              </a:lnSpc>
              <a:buNone/>
            </a:pPr>
            <a:r>
              <a:rPr lang="en-US" sz="24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640" dirty="0">
                <a:solidFill>
                  <a:srgbClr val="102D69"/>
                </a:solidFill>
                <a:latin typeface="Arial" pitchFamily="34" charset="0"/>
                <a:ea typeface="Arial" pitchFamily="34" charset="-122"/>
                <a:cs typeface="Arial" pitchFamily="34" charset="-120"/>
              </a:rPr>
              <a:t>Скользкий пол часто становится причиной падений, особенно в коридоре и ванной. Поэтому важно сразу вытирать воду, не оставлять вещи на проходе и следить за порядком.
</a:t>
            </a:r>
            <a:endParaRPr lang="en-US" sz="800" dirty="0"/>
          </a:p>
        </p:txBody>
      </p:sp>
      <p:sp>
        <p:nvSpPr>
          <p:cNvPr id="15" name="Text 5"/>
          <p:cNvSpPr txBox="1"/>
          <p:nvPr/>
        </p:nvSpPr>
        <p:spPr>
          <a:xfrm>
            <a:off x="5321725" y="3511363"/>
            <a:ext cx="3272100" cy="432600"/>
          </a:xfrm>
          <a:prstGeom prst="rect">
            <a:avLst/>
          </a:prstGeom>
          <a:noFill/>
          <a:ln/>
        </p:spPr>
        <p:txBody>
          <a:bodyPr wrap="square" lIns="0" tIns="0" rIns="0" bIns="0" rtlCol="0" anchor="t"/>
          <a:lstStyle/>
          <a:p>
            <a:pPr algn="l" indent="0" marL="0">
              <a:lnSpc>
                <a:spcPct val="115000"/>
              </a:lnSpc>
              <a:buNone/>
            </a:pPr>
            <a:r>
              <a:rPr lang="en-US" sz="800" b="1" dirty="0">
                <a:solidFill>
                  <a:srgbClr val="102D69"/>
                </a:solidFill>
                <a:latin typeface="Arial" pitchFamily="34" charset="0"/>
                <a:ea typeface="Arial" pitchFamily="34" charset="-122"/>
                <a:cs typeface="Arial" pitchFamily="34" charset="-120"/>
              </a:rPr>
              <a:t>Острые и хрупкие предметы
</a:t>
            </a:r>
            <a:pPr algn="l" indent="0" marL="0">
              <a:lnSpc>
                <a:spcPct val="115000"/>
              </a:lnSpc>
              <a:buNone/>
            </a:pPr>
            <a:r>
              <a:rPr lang="en-US" sz="24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640" dirty="0">
                <a:solidFill>
                  <a:srgbClr val="102D69"/>
                </a:solidFill>
                <a:latin typeface="Arial" pitchFamily="34" charset="0"/>
                <a:ea typeface="Arial" pitchFamily="34" charset="-122"/>
                <a:cs typeface="Arial" pitchFamily="34" charset="-120"/>
              </a:rPr>
              <a:t>Ножи, ножницы и разбитое стекло нужно убирать в безопасное место. Такие предметы могут поранить, если лежат без присмотра или находятся слишком близко к краю стола.
</a:t>
            </a:r>
            <a:endParaRPr lang="en-US" sz="800" dirty="0"/>
          </a:p>
        </p:txBody>
      </p:sp>
      <p:sp>
        <p:nvSpPr>
          <p:cNvPr id="16" name="Text 6"/>
          <p:cNvSpPr txBox="1"/>
          <p:nvPr/>
        </p:nvSpPr>
        <p:spPr>
          <a:xfrm>
            <a:off x="5321725" y="4239633"/>
            <a:ext cx="3272100" cy="432600"/>
          </a:xfrm>
          <a:prstGeom prst="rect">
            <a:avLst/>
          </a:prstGeom>
          <a:noFill/>
          <a:ln/>
        </p:spPr>
        <p:txBody>
          <a:bodyPr wrap="square" lIns="0" tIns="0" rIns="0" bIns="0" rtlCol="0" anchor="t"/>
          <a:lstStyle/>
          <a:p>
            <a:pPr algn="l" indent="0" marL="0">
              <a:lnSpc>
                <a:spcPct val="115000"/>
              </a:lnSpc>
              <a:buNone/>
            </a:pPr>
            <a:r>
              <a:rPr lang="en-US" sz="800" b="1" dirty="0">
                <a:solidFill>
                  <a:srgbClr val="102D69"/>
                </a:solidFill>
                <a:latin typeface="Arial" pitchFamily="34" charset="0"/>
                <a:ea typeface="Arial" pitchFamily="34" charset="-122"/>
                <a:cs typeface="Arial" pitchFamily="34" charset="-120"/>
              </a:rPr>
              <a:t>Правила для детей
</a:t>
            </a:r>
            <a:pPr algn="l" indent="0" marL="0">
              <a:lnSpc>
                <a:spcPct val="115000"/>
              </a:lnSpc>
              <a:buNone/>
            </a:pPr>
            <a:r>
              <a:rPr lang="en-US" sz="24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640" dirty="0">
                <a:solidFill>
                  <a:srgbClr val="102D69"/>
                </a:solidFill>
                <a:latin typeface="Arial" pitchFamily="34" charset="0"/>
                <a:ea typeface="Arial" pitchFamily="34" charset="-122"/>
                <a:cs typeface="Arial" pitchFamily="34" charset="-120"/>
              </a:rPr>
              <a:t>Спички и лекарства должны быть недоступны детям, а лестницу лучше держать свободной. Простые правила в доме помогают избежать травм и делают повседневную жизнь спокойнее.
</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1377951"/>
            <a:ext cx="8368200" cy="3284447"/>
          </a:xfrm>
          <a:prstGeom prst="rect">
            <a:avLst/>
          </a:prstGeom>
        </p:spPr>
      </p:pic>
      <p:sp>
        <p:nvSpPr>
          <p:cNvPr id="4"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Порядок уборки в доме
</a:t>
            </a:r>
            <a:endParaRPr lang="en-US" sz="2200" dirty="0"/>
          </a:p>
        </p:txBody>
      </p:sp>
      <p:sp>
        <p:nvSpPr>
          <p:cNvPr id="5"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16</a:t>
            </a:r>
            <a:endParaRPr lang="en-US" sz="700" dirty="0"/>
          </a:p>
        </p:txBody>
      </p:sp>
      <p:sp>
        <p:nvSpPr>
          <p:cNvPr id="6" name="Text 2"/>
          <p:cNvSpPr txBox="1"/>
          <p:nvPr/>
        </p:nvSpPr>
        <p:spPr>
          <a:xfrm>
            <a:off x="413125" y="895700"/>
            <a:ext cx="8368200" cy="218700"/>
          </a:xfrm>
          <a:prstGeom prst="rect">
            <a:avLst/>
          </a:prstGeom>
          <a:noFill/>
          <a:ln/>
        </p:spPr>
        <p:txBody>
          <a:bodyPr wrap="square" lIns="0" tIns="0" rIns="0" bIns="0" rtlCol="0" anchor="ctr"/>
          <a:lstStyle/>
          <a:p>
            <a:pPr algn="l" indent="0" marL="0">
              <a:lnSpc>
                <a:spcPct val="80000"/>
              </a:lnSpc>
              <a:buNone/>
            </a:pPr>
            <a:r>
              <a:rPr lang="en-US" sz="1100" b="1" dirty="0">
                <a:solidFill>
                  <a:srgbClr val="102D69"/>
                </a:solidFill>
                <a:latin typeface="Arial" pitchFamily="34" charset="0"/>
                <a:ea typeface="Arial" pitchFamily="34" charset="-122"/>
                <a:cs typeface="Arial" pitchFamily="34" charset="-120"/>
              </a:rPr>
              <a:t>Последовательность действий для поддержания чистоты и уюта в повседневной жизни.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Saving resources at home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17</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Обычные привычки дома помогают не только экономить, но и формировать ответственное отношение к природе и вещам.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Чем внимательнее люди используют воду, свет и тепло, тем ниже расходы и меньше лишних отходов.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Учебное обобщение по теме Unit 11, на основе описания способов экономии ресурсов в задании.
</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482912"/>
            <a:ext cx="160200" cy="142400"/>
          </a:xfrm>
          <a:prstGeom prst="rect">
            <a:avLst/>
          </a:prstGeom>
        </p:spPr>
      </p:pic>
      <p:pic>
        <p:nvPicPr>
          <p:cNvPr id="5" name="Image 3" descr="preencoded.png">    </p:cNvPr>
          <p:cNvPicPr>
            <a:picLocks noChangeAspect="1"/>
          </p:cNvPicPr>
          <p:nvPr/>
        </p:nvPicPr>
        <p:blipFill>
          <a:blip r:embed="rId4"/>
          <a:stretch>
            <a:fillRect/>
          </a:stretch>
        </p:blipFill>
        <p:spPr>
          <a:xfrm>
            <a:off x="433769" y="2378058"/>
            <a:ext cx="118913" cy="135900"/>
          </a:xfrm>
          <a:prstGeom prst="rect">
            <a:avLst/>
          </a:prstGeom>
        </p:spPr>
      </p:pic>
      <p:pic>
        <p:nvPicPr>
          <p:cNvPr id="6" name="Image 4" descr="preencoded.png">    </p:cNvPr>
          <p:cNvPicPr>
            <a:picLocks noChangeAspect="1"/>
          </p:cNvPicPr>
          <p:nvPr/>
        </p:nvPicPr>
        <p:blipFill>
          <a:blip r:embed="rId5"/>
          <a:stretch>
            <a:fillRect/>
          </a:stretch>
        </p:blipFill>
        <p:spPr>
          <a:xfrm>
            <a:off x="433769" y="3289748"/>
            <a:ext cx="118913" cy="135900"/>
          </a:xfrm>
          <a:prstGeom prst="rect">
            <a:avLst/>
          </a:prstGeom>
        </p:spPr>
      </p:pic>
      <p:pic>
        <p:nvPicPr>
          <p:cNvPr id="7" name="Image 5" descr="preencoded.png">    </p:cNvPr>
          <p:cNvPicPr>
            <a:picLocks noChangeAspect="1"/>
          </p:cNvPicPr>
          <p:nvPr/>
        </p:nvPicPr>
        <p:blipFill>
          <a:blip r:embed="rId6"/>
          <a:stretch>
            <a:fillRect/>
          </a:stretch>
        </p:blipFill>
        <p:spPr>
          <a:xfrm>
            <a:off x="413125" y="4205300"/>
            <a:ext cx="160200" cy="12816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Почему дом важен для семьи
</a:t>
            </a:r>
            <a:endParaRPr lang="en-US" sz="2200" dirty="0"/>
          </a:p>
        </p:txBody>
      </p:sp>
      <p:sp>
        <p:nvSpPr>
          <p:cNvPr id="10"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18</a:t>
            </a:r>
            <a:endParaRPr lang="en-US" sz="700" dirty="0"/>
          </a:p>
        </p:txBody>
      </p:sp>
      <p:sp>
        <p:nvSpPr>
          <p:cNvPr id="11" name="Text 2"/>
          <p:cNvSpPr txBox="1"/>
          <p:nvPr/>
        </p:nvSpPr>
        <p:spPr>
          <a:xfrm>
            <a:off x="695088" y="1210625"/>
            <a:ext cx="3795300" cy="696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Повседневные привычки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Дом — это место, где семья живёт по своим правилам и привычкам. Здесь делают уроки, ужинают вместе, отдыхают после школы и готовятся к следующему дню.
</a:t>
            </a:r>
            <a:endParaRPr lang="en-US" sz="1100" dirty="0"/>
          </a:p>
        </p:txBody>
      </p:sp>
      <p:sp>
        <p:nvSpPr>
          <p:cNvPr id="12" name="Text 3"/>
          <p:cNvSpPr txBox="1"/>
          <p:nvPr/>
        </p:nvSpPr>
        <p:spPr>
          <a:xfrm>
            <a:off x="695088" y="2122322"/>
            <a:ext cx="3795300" cy="696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Личное пространство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У каждого человека дома есть своё место для отдыха и тишины. Личное пространство помогает чувствовать себя спокойно, собираться с мыслями и хранить важные вещи.
</a:t>
            </a:r>
            <a:endParaRPr lang="en-US" sz="1100" dirty="0"/>
          </a:p>
        </p:txBody>
      </p:sp>
      <p:sp>
        <p:nvSpPr>
          <p:cNvPr id="13" name="Text 4"/>
          <p:cNvSpPr txBox="1"/>
          <p:nvPr/>
        </p:nvSpPr>
        <p:spPr>
          <a:xfrm>
            <a:off x="695088" y="3034013"/>
            <a:ext cx="3795300" cy="696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Семейные события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Дома отмечают дни рождения, семейные праздники и маленькие успехи. Такие моменты делают жильё не просто местом для сна, а частью общих воспоминаний.
</a:t>
            </a:r>
            <a:endParaRPr lang="en-US" sz="1100" dirty="0"/>
          </a:p>
        </p:txBody>
      </p:sp>
      <p:sp>
        <p:nvSpPr>
          <p:cNvPr id="14" name="Text 5"/>
          <p:cNvSpPr txBox="1"/>
          <p:nvPr/>
        </p:nvSpPr>
        <p:spPr>
          <a:xfrm>
            <a:off x="695088" y="3945695"/>
            <a:ext cx="3795300" cy="696900"/>
          </a:xfrm>
          <a:prstGeom prst="rect">
            <a:avLst/>
          </a:prstGeom>
          <a:noFill/>
          <a:ln/>
        </p:spPr>
        <p:txBody>
          <a:bodyPr wrap="square" lIns="0" tIns="0" rIns="0" bIns="0" rtlCol="0" anchor="ctr"/>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Память и уют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Фотографии, сувениры и знакомые предметы создают ощущение уюта. Дом становится тёплым и близким, когда в нём есть порядок, забота и уважение друг к другу.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888415"/>
            <a:ext cx="4867800" cy="1653620"/>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Основная лексика раздела 11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19</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Ниже собраны самые важные слова по теме дома и жилья.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Эти слова нужны, чтобы описывать жильё, отвечать на вопросы и составлять короткие предложения о своём доме.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Словарь Unit 11, составлен по материалу раздела.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62750" y="360000"/>
            <a:ext cx="4993500" cy="1378500"/>
          </a:xfrm>
          <a:prstGeom prst="rect">
            <a:avLst/>
          </a:prstGeom>
          <a:noFill/>
          <a:ln/>
        </p:spPr>
        <p:txBody>
          <a:bodyPr wrap="square" lIns="0" tIns="0" rIns="0" bIns="0" rtlCol="0" anchor="t"/>
          <a:lstStyle/>
          <a:p>
            <a:pPr algn="l" indent="0" marL="0">
              <a:lnSpc>
                <a:spcPct val="80000"/>
              </a:lnSpc>
              <a:buNone/>
            </a:pPr>
            <a:r>
              <a:rPr lang="en-US" sz="3000" b="1" dirty="0">
                <a:solidFill>
                  <a:srgbClr val="102D69"/>
                </a:solidFill>
                <a:latin typeface="Arial" pitchFamily="34" charset="0"/>
                <a:ea typeface="Arial" pitchFamily="34" charset="-122"/>
                <a:cs typeface="Arial" pitchFamily="34" charset="-120"/>
              </a:rPr>
              <a:t>Главное о домах и квартирах
</a:t>
            </a:r>
            <a:endParaRPr lang="en-US" sz="3000" dirty="0"/>
          </a:p>
        </p:txBody>
      </p:sp>
      <p:sp>
        <p:nvSpPr>
          <p:cNvPr id="4" name="Text 1"/>
          <p:cNvSpPr txBox="1"/>
          <p:nvPr/>
        </p:nvSpPr>
        <p:spPr>
          <a:xfrm>
            <a:off x="362750" y="3287400"/>
            <a:ext cx="3487200" cy="1496100"/>
          </a:xfrm>
          <a:prstGeom prst="rect">
            <a:avLst/>
          </a:prstGeom>
          <a:noFill/>
          <a:ln/>
        </p:spPr>
        <p:txBody>
          <a:bodyPr wrap="square" lIns="0" tIns="0" rIns="0" bIns="0" rtlCol="0" anchor="ctr"/>
          <a:lstStyle/>
          <a:p>
            <a:pPr algn="l" indent="0" marL="0">
              <a:lnSpc>
                <a:spcPct val="115000"/>
              </a:lnSpc>
              <a:buNone/>
            </a:pPr>
            <a:r>
              <a:rPr lang="en-US" sz="900" dirty="0">
                <a:solidFill>
                  <a:srgbClr val="102D69"/>
                </a:solidFill>
                <a:latin typeface="Arial" pitchFamily="34" charset="0"/>
                <a:ea typeface="Arial" pitchFamily="34" charset="-122"/>
                <a:cs typeface="Arial" pitchFamily="34" charset="-120"/>
              </a:rPr>
              <a:t>Дома бывают разными, но в каждом есть комнаты, предметы и правила, которые делают жизнь удобной и безопасной. Этот раздел помогает уверенно описывать жильё простыми английскими словами.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2026-05-30T18:09:20Z</dcterms:created>
  <dcterms:modified xsi:type="dcterms:W3CDTF">2026-05-30T18:09:20Z</dcterms:modified>
</cp:coreProperties>
</file>