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Третьеиюньская монархия и реформы Столыпина: общий контекст и ключевые 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разгона II Думы в 1907 году власть усилила контроль, а Столыпин начал реформы 1907–1911.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политическая ситуация в России в 1907 году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1905 года власти искали способ вернуть управляемость. Разгон II Думы 3 июня 1907 года и новый избирательный закон усилили централизацию. Самодержавие сохраняли, но требовалось одновременно реформировать экономику и общество: ключевой фигурой стал Столыпин (с 1906 года).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Третьеиюньская монархия закрепляла приоритет самодержавия: парламент ограничивали, а решающие полномочия оставались у императора и исполнительной власти. Задача заключалась в устойчивости системы и недопущении нового революционного подъёма.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третьеиюньской монархии: политика, правовые основы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смысл режима — «пересборка» представительства без радикального изменения основ государства. Дума становилась более предсказуемой для власти, а централизация управления поддерживала курс на постепенное реформирование сверху.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закон от 3 июня 1907 года резко сузил влияние революционно настроенных групп, в том числе крестьян и рабочих. Одновременно усилилось представительство дворянства и буржуазии, что меняло баланс в Думе.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контур третьеиюньской монархии сочетал контроль над общественной активностью и легальную работу государственных институтов. Это позволяло проводить преобразования, одновременно удерживая ключевые рычаги у исполнительной вертикали.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П.А. Столыпин: политическая биография и взгляды на государственную реформу
</a:t>
            </a:r>
            <a:endParaRPr lang="en-US" sz="2146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и приоритеты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Аркадьевич Столыпин возглавлял Совет министров с 1906 по 1911 год. В его курсе сочетались аграрные преобразования, противодействие революционному движению и попытка экономической модернизации.
</a:t>
            </a:r>
            <a:endParaRPr lang="en-US" sz="1182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«эволюции вместо потрясений»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 считал необходимым создать в деревне слой устойчивых собственников. Он связывал модернизацию с постепенными изменениями, включая ослабление общины, чтобы снизить социальную напряжённость и сделать изменения «управляемыми».
</a:t>
            </a:r>
            <a:endParaRPr lang="en-US" sz="11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реформа 1906–1911 годов была нацелена на трансформацию деревни: от общинного уклада к частной собственности на землю. Для этого предусматривалось изменить повседневные правила владения и хозяйствования.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1906 года крестьянам предоставили возможность выходить из общины и закреплять землю в частную собственность. Это должно было стимулировать самостоятельность и ответственность владельцев за результат труда.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реформы предполагалось сформировать слой единоличных хозяев, способных вести хозяйство эффективнее. Самостоятельный статус крестьянина рассматривался как опора экономического развития и социальной стабильности.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реформа Столыпина: замысел, цели, стратегии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причины проведения аграрной реформы
</a:t>
            </a:r>
            <a:endParaRPr lang="en-US" sz="2144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ХХ века деревня сталкивалась с системными проблемами: малоземелье (примерно 20% крестьян не имели земли), дробление участков при наследовании и сравнительно низкая урожайность. Эти факторы усиливали бедность и недовольство.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практические меры были связаны с расширением выхода из общины и облегчением кредитования через Крестьянский банк. Главная цель звучала как устранение аграрного перенаселения и повышение эффективности земледелия.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столыпинской аграрной реформы (1906–1910)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1906 — право индивидуального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закрепил возможность выхода крестьянина из общины и перехода к индивидуальному владению. Это стало правовой «точкой отсчёта» для всей дальнейшей перестройки земельных отношений.
</a:t>
            </a:r>
            <a:endParaRPr lang="en-US" sz="1038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закрепление земли за выходящими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1910 года установило обязательность юридического закрепления земли за теми, кто выходил из общины. Механизм должен был сделать переход необратимым и устойчивым во времени.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1907–1915 — изменение структуры владений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1907–1915 годах росло число индивидуальных хозяйств и сокращалось пространство коллективных общинных владений. Тем самым менялась социальная организация сельского общества.
</a:t>
            </a:r>
            <a:endParaRPr lang="en-US" sz="11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реализации реформы: хутора, отруба, экономические стимулы
</a:t>
            </a:r>
            <a:endParaRPr lang="en-US" sz="2194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опиралась на стимулирование пересмотра формы хозяйства. Поощрялись хутора и отруба: хутора — отдельные хозяйства, отруба — участки, отделённые физически, чтобы землёй было удобнее управлять.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1910–1914 годах число хуторов заметно росло. Параллельно поддерживали «материальную базу» перестройки: строились ограды, развивалась инфраструктура, а также открывались кредитные возможности для строительства и приобретения техники.
</a:t>
            </a:r>
            <a:endParaRPr lang="en-US" sz="8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проведения реформы: региональные 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исторические данные о динамике выхода из общины по регионам Европейской России; средний показатель около 25% дворов к 1915 году.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шла неравномерно: в ряде губерний она встречала сопротивление, тогда как в других регионах темпы выхода из общины были значительно выше.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динамике выхода можно сделать вывод: успех реформы зависел от силы традиционных общинных связей и готовности населения менять модель владения землёй.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1907–1911 годов сопровождался жёсткими мерами; в работе военно-полевых судов ускоренное рассмотрение делало наказание показательно быстрым.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1102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деятельности военно-полевых судов (май 1906 — апрель 1907): 1102 смертных приговора.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6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смертных приговоров показывает, что власти делали ставку на быстрое подавление политического сопротивления.
</a:t>
            </a:r>
            <a:endParaRPr lang="en-US" sz="17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поземельный банк выдавал кредиты тем, кто хотел купить землю, а не только расширить надел. За годы реформ общий объём ссуд составил более 2 млрд рублей.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обеспечение аграрной реформы: банки, партнёрство государства и крестьянства
</a:t>
            </a:r>
            <a:endParaRPr lang="en-US" sz="1734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поддерживало переселение и запуск новых хозяйств: субсидировались связанные расходы, а также создавались условия для самостоятельного ведения хозяйства. Это снижало стартовые риски для семей.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акцент делался на модернизацию аграрного сектора: финансирование закупки техники и оборудования позволяло повышать производительность. В результате государственная политика связывала кредит с изменением практик в деревне.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аграрного образования в период реформ Столыпина
</a:t>
            </a:r>
            <a:endParaRPr lang="en-US" sz="218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 обязательные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открывались аграрные институты и специализированные агрошколы, а образовательная инфраструктура к 1911 году заметно расширилась. Для многих губерний вводился обязательный курс аграрного образования, чтобы знания стали частью повседневной подготовки.
</a:t>
            </a:r>
            <a:endParaRPr lang="en-US" sz="1116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практику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было ориентировано не на абстрактные советы, а на практику индивидуального земледелия. Такой подход должен был повысить грамотность и профессиональные навыки сельских жителей, что напрямую влияло на качество работ в хозяйстве.
</a:t>
            </a:r>
            <a:endParaRPr lang="en-US" sz="1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1916 году около 2,5 млн дворов вышли из общины и перешли к индивидуальному владению землёй; это изменило не только экономику, но и повседневные отношения в деревне.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из описания к слайду (оценка к 1916 году: 2,5 млн дворов; 27% хозяйств Европейской России).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17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перехода усилил долю индивидуальных хозяйств и ускорил формирование новой структуры сельского общества.
</a:t>
            </a:r>
            <a:endParaRPr lang="en-US" sz="17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итоги столыпинской аграрной политики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заметно повлияла на внешнюю торговлю и производственные показатели. В 1913 году доля России в мировом экспорте пшеницы составляла 21%, а по ряду регионов урожайность выросла на 15–20%.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Менялась и внутренняя организация сельского хозяйства: развивалась кооперация и шире внедрялись новые агротехнологии. При этом темпы преобразований оказались недостаточными для полного переформатирования всей аграрной системы.
</a:t>
            </a:r>
            <a:endParaRPr lang="en-US" sz="9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переселения в Сибирь: масштабы и результаты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 год — старт переселенческой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программы делал ставку на перераспределение населения в малозаселённые районы. Государство заранее продумывает поддержку переселенцев, чтобы уменьшить барьеры на новом месте.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1906–1914 годы — массовый выезд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1906 по 1914 годы переселено более 3 миллионов человек. Важной частью помощи становились кредиты и организация транспортировки, а также содействие в освоении новых земель.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прибытия — адаптация и обратные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новые крестьянские поселения, но часть переселенцев возвращалась обратно: сказались трудности адаптации. Так проявилась разница между планом и реальными условиями жизни.
</a:t>
            </a:r>
            <a:endParaRPr lang="en-US" sz="11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3 июня 1907 года влияние Думы заметно ограничили: сохранялось право роспуска, а инициативы депутатов нередко не доходили до практического результата. Фактический центр решений оставался вне парламента.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и Четвёртый созывы Государственной думы: политическая роль и структура
</a:t>
            </a:r>
            <a:endParaRPr lang="en-US" sz="1813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Думы усилились правые течения, включая «Союз 17 октября», а также националистические группы. При этом число представителей от крестьян и рабочих сокращалось, что меняло баланс взглядов в зале.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нового состава подвергалась критике со стороны левых сил и политических меньшинств. На уровне общественного восприятия Дума всё чаще воспринималась как площадка с ограниченной способностью влиять на курс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Монархический режим укреплял контроль государства над ключевыми сферами. Это касалось правосудия, армии и системы образования, где решения напрямую зависели от верховной власти.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монархического режима на органы государственной власти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Министры назначались и снимались лично императором. Формально они считались ответственными перед Думой, но на практике их зависимость определялась решениями царя, а не парламентского большинства.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Росла роль бюрократии, а вместе с ней усиливалось полицейское и жандармское наблюдение. Политическая система получала инструменты более жёсткого контроля над общественной активностью.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политика концентрировалась вокруг борьбы с «революционными элементами» и централизации управления. Такая логика повышала управляемость, но одновременно обостряла конфликт между властью и оппозицией.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атмосфера поздней монархии: рост противоречий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апатия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усиливались усталость и недоверие к институтам власти. Часть населения воспринимала реформы как неполные и далёкие от повседневной реальности, поэтому участие в политической жизни снижалось.
</a:t>
            </a:r>
            <a:endParaRPr lang="en-US" sz="1156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всё чаще выражала неудовлетворённость темпами и итогами преобразований. Возникал разрыв между ожиданиями от «обновления» и реальными ограничениями политической свободы.
</a:t>
            </a:r>
            <a:endParaRPr lang="en-US" sz="1081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конфликты на окраинах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напряжения проявлялось в национальных вопросах на территориях империи. Рост конфликтности питал сомнения в устойчивости государственного курса и расширял пространство критики власти.
</a:t>
            </a:r>
            <a:endParaRPr lang="en-US" sz="1081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антиправительственных настроений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рабочих и крестьян росла готовность поддерживать протест. Даже при экономическом подъёме социальная неустроенность и неравенство сохранялись, поддерживая недовольство.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обсуждения: как историки объясняют итоги эпохи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как модернизация — что получилось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исследователи подчёркивают экономические сдвиги и обновление аграрных практик. Они отмечают, что кредиты, обучение и переход к индивидуальным хозяйствам меняли производство. При этом успехи были неравномерными и зависели от региональных условий.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стабильности: репрессивный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оценки сосредоточены на том, что стабилизация достигалась за счёт усиления репрессивных мер. Жёсткая борьба с оппозицией снижала напряжение «здесь и сейчас», но подталкивала конфликт вглубь. В итоге накапливалось больше причин для будущего взрыва.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удалось предотвратить революцию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указывают на непоследовательность политики и ограниченную способность реформ охватить все слои общества. На этом фоне накопленные противоречия не исчезли, а только частично перестроились. Февральская революция 1917 года стала проверкой прочности сделанных преобразований.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эпохи третьеиюньской монархии и столыпинских реформ для истории России
</a:t>
            </a:r>
            <a:endParaRPr lang="en-US" sz="3045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Третьеиюньская монархия и столыпинские реформы изменили устройство управления и структуру общества. Однако внутренние противоречия и ограниченность охвата реформировали кризис, приблизив масштабные потрясения 1917 года.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2026-05-11T12:49:32Z</dcterms:created>
  <dcterms:modified xsi:type="dcterms:W3CDTF">2026-05-11T12:49:32Z</dcterms:modified>
</cp:coreProperties>
</file>