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78" y="0"/>
            <a:ext cx="2966844" cy="4180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92672" y="4502319"/>
            <a:ext cx="5938500" cy="19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частица меняет значение сильнее, чем кажется.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3392672" y="484753"/>
            <a:ext cx="6840300" cy="341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Фразовые глаголы с keep: как одна частица меняет смысл
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32530" y="0"/>
            <a:ext cx="5758739" cy="6864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0575" y="2591575"/>
            <a:ext cx="4866600" cy="32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Keep часто переводится как «держать», но в phrasal verbs смысл зависит от частицы. Именно поэтому выражения like keep up, keep on и keep out нужно запоминать не по слову, а по ситуации, в которой они используются.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5066700" cy="16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keep изучают отдельно от обычного глагола
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Базовое значение глагола keep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2701100" y="1252275"/>
            <a:ext cx="7749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Прямое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обычный глагол keep означает «держать», «сохранять», «оставлять» или «хранить». Это значение понятно без дополнительных слов и часто встречается в простых школьных предложениях.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2701100" y="5275875"/>
            <a:ext cx="7749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Запоминать вместе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учить keep в готовых сочетаниях с примерами, а не отдельно. Так быстрее становится понятно, когда слово связано с движением, запретом, продолжением или расстоянием.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2701100" y="3934675"/>
            <a:ext cx="7749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Контекст решает всё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 то же keep в разных ситуациях работает по-разному. Чтобы понять выражение, важно смотреть не только на перевод, но и на действие, которое описывает фраза.
</a:t>
            </a:r>
            <a:endParaRPr lang="en-US" sz="1800" dirty="0"/>
          </a:p>
        </p:txBody>
      </p:sp>
      <p:sp>
        <p:nvSpPr>
          <p:cNvPr id="12" name="Text 5"/>
          <p:cNvSpPr txBox="1"/>
          <p:nvPr/>
        </p:nvSpPr>
        <p:spPr>
          <a:xfrm>
            <a:off x="2701100" y="2593475"/>
            <a:ext cx="7749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меняется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составе phrasal verbs keep перестаёт переводиться буквально. Частица задаёт новый смысл: keep on — продолжать, keep up — не отставать, keep out — не впускать.
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3250" y="1629857"/>
            <a:ext cx="5955300" cy="346808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844875" y="6155600"/>
            <a:ext cx="58137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основе типичных школьных примеров и общеупотребительных значений phrasal verbs с keep.
</a:t>
            </a:r>
            <a:endParaRPr lang="en-US" sz="109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phrasal verbs с keep и их значения
</a:t>
            </a:r>
            <a:endParaRPr lang="en-US" sz="3200" dirty="0"/>
          </a:p>
        </p:txBody>
      </p:sp>
      <p:sp>
        <p:nvSpPr>
          <p:cNvPr id="8" name="Text 3"/>
          <p:cNvSpPr txBox="1"/>
          <p:nvPr/>
        </p:nvSpPr>
        <p:spPr>
          <a:xfrm>
            <a:off x="565400" y="1527025"/>
            <a:ext cx="4630200" cy="36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таблица помогает увидеть, как частица меняет смысл глагола keep.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смысл определяется не словом keep отдельно, а всей связкой с частицей и ситуацией.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157022"/>
            <a:ext cx="3681600" cy="248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8975" y="1157022"/>
            <a:ext cx="3681600" cy="248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36150" y="1157022"/>
            <a:ext cx="3681600" cy="24879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учитель объясняет новую тему, а ученику нужно не отстать от класса. Здесь помогает keep up with the lesson: выражение показывает, что важно двигаться в том же темпе, что и остальные.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45057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класс идёт быстрее
</a:t>
            </a:r>
            <a:endParaRPr lang="en-US" sz="2000" dirty="0"/>
          </a:p>
        </p:txBody>
      </p:sp>
      <p:sp>
        <p:nvSpPr>
          <p:cNvPr id="12" name="Text 3"/>
          <p:cNvSpPr txBox="1"/>
          <p:nvPr/>
        </p:nvSpPr>
        <p:spPr>
          <a:xfrm>
            <a:off x="424882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ученик читает быстро, другой старается не потерять мысль и продолжать следить за текстом. Фраза I cannot keep up with her передаёт именно это: темп слишком высокий, и нужно догнать.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24882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без задержки
</a:t>
            </a:r>
            <a:endParaRPr lang="en-US" sz="2000" dirty="0"/>
          </a:p>
        </p:txBody>
      </p:sp>
      <p:sp>
        <p:nvSpPr>
          <p:cNvPr id="14" name="Text 5"/>
          <p:cNvSpPr txBox="1"/>
          <p:nvPr/>
        </p:nvSpPr>
        <p:spPr>
          <a:xfrm>
            <a:off x="8036000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Keep up особенно полезно там, где всё происходит быстро: на тренировке, в игре или при чтении новостей. В таких ситуациях смысл один — успевать за движением, процессом или изменениями вокруг.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8036000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и новости
</a:t>
            </a:r>
            <a:endParaRPr lang="en-US" sz="2000" dirty="0"/>
          </a:p>
        </p:txBody>
      </p:sp>
      <p:sp>
        <p:nvSpPr>
          <p:cNvPr id="16" name="Text 7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Keep up: успевать за темпом
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0575" y="487150"/>
            <a:ext cx="105660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Keep on: продолжать действие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796800" y="3401852"/>
            <a:ext cx="3085200" cy="17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Keep on показывает, что действие продолжается и его не прекращают. Это выражение часто звучит как поддержка: оно помогает человеку не сдаваться и идти дальше, несмотря на трудности.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796800" y="2924800"/>
            <a:ext cx="30852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останавливаться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569375" y="3401852"/>
            <a:ext cx="3085200" cy="17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keep on practicing подчёркивает, что успех приходит через регулярные попытки. Здесь важны не одноразовое действие, а повторение, тренировка и настойчивость, которые ведут к результату.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569375" y="2924800"/>
            <a:ext cx="30852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и усилие
</a:t>
            </a:r>
            <a:endParaRPr lang="en-US" sz="1600" dirty="0"/>
          </a:p>
        </p:txBody>
      </p:sp>
      <p:sp>
        <p:nvSpPr>
          <p:cNvPr id="12" name="Text 6"/>
          <p:cNvSpPr txBox="1"/>
          <p:nvPr/>
        </p:nvSpPr>
        <p:spPr>
          <a:xfrm>
            <a:off x="8354350" y="3401852"/>
            <a:ext cx="3085200" cy="17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смыслу keep on близко к continue, но звучит живее и естественнее в разговоре. Поэтому его часто используют в повседневных фразах, когда хотят показать энергию и упорство.
</a:t>
            </a:r>
            <a:endParaRPr lang="en-US" sz="1400" dirty="0"/>
          </a:p>
        </p:txBody>
      </p:sp>
      <p:sp>
        <p:nvSpPr>
          <p:cNvPr id="13" name="Text 7"/>
          <p:cNvSpPr txBox="1"/>
          <p:nvPr/>
        </p:nvSpPr>
        <p:spPr>
          <a:xfrm>
            <a:off x="8354350" y="2924800"/>
            <a:ext cx="30852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Разговорный оттенок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400" y="2720213"/>
            <a:ext cx="455400" cy="404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3044" y="4237077"/>
            <a:ext cx="396113" cy="4527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50575" y="487150"/>
            <a:ext cx="10989300" cy="13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Keep out и keep away: запрет и расстояние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1535150" y="2511463"/>
            <a:ext cx="98490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Keep out — не входить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фраза используется на табличках, у закрытых дверей и в правилах безопасности. Она сообщает, что вход запрещён, а зона недоступна для посещения.
</a:t>
            </a:r>
            <a:endParaRPr lang="en-US" sz="1700" dirty="0"/>
          </a:p>
        </p:txBody>
      </p:sp>
      <p:sp>
        <p:nvSpPr>
          <p:cNvPr id="10" name="Text 3"/>
          <p:cNvSpPr txBox="1"/>
          <p:nvPr/>
        </p:nvSpPr>
        <p:spPr>
          <a:xfrm>
            <a:off x="1535150" y="4052277"/>
            <a:ext cx="98490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Keep away — держаться подальше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выражение важно там, где нужно сохранить безопасную дистанцию. Его используют рядом с огнём, опасными предметами или любыми объектами, к которым нельзя подходить близко.
</a:t>
            </a:r>
            <a:endParaRPr lang="en-US" sz="1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нужный phrasal verb с keep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выбирается по действию и ситуации, а не по буквальному переводу слова keep.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500" y="1195328"/>
            <a:ext cx="11379300" cy="28781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Keep in: оставить внутри или не выпускать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522245" y="4893510"/>
            <a:ext cx="3460119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начинается сильный дождь, людей могут оставить в помещении. В таком случае keep in показывает, что кого-то не выпускают наружу ради безопасности и удобства.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22237" y="4342890"/>
            <a:ext cx="3460119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и безопасность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315245" y="4893510"/>
            <a:ext cx="3460119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школе это выражение может означать, что ученика задержали после урока или попросили остаться в классе. Смысл всегда связан с пребыванием внутри, а не с движением наружу.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4315237" y="4342890"/>
            <a:ext cx="3460119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ситуация
</a:t>
            </a:r>
            <a:endParaRPr lang="en-US" sz="1400" dirty="0"/>
          </a:p>
        </p:txBody>
      </p:sp>
      <p:sp>
        <p:nvSpPr>
          <p:cNvPr id="12" name="Text 6"/>
          <p:cNvSpPr txBox="1"/>
          <p:nvPr/>
        </p:nvSpPr>
        <p:spPr>
          <a:xfrm>
            <a:off x="8108245" y="4893510"/>
            <a:ext cx="3460119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The teacher kept the students in during the storm ясно показывает действие: ученики остаются внутри, потому что снаружи есть причина для ограничения выхода.
</a:t>
            </a:r>
            <a:endParaRPr lang="en-US" sz="1300" dirty="0"/>
          </a:p>
        </p:txBody>
      </p:sp>
      <p:sp>
        <p:nvSpPr>
          <p:cNvPr id="13" name="Text 7"/>
          <p:cNvSpPr txBox="1"/>
          <p:nvPr/>
        </p:nvSpPr>
        <p:spPr>
          <a:xfrm>
            <a:off x="8108237" y="4342890"/>
            <a:ext cx="3460119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выпускать из комнаты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7150"/>
            <a:ext cx="105660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Keep off: не наступать и не трогать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1524925" y="1853625"/>
            <a:ext cx="94917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Запрет на вход
</a:t>
            </a:r>
            <a:endParaRPr lang="en-US" sz="1700" dirty="0"/>
          </a:p>
        </p:txBody>
      </p:sp>
      <p:sp>
        <p:nvSpPr>
          <p:cNvPr id="12" name="Text 3"/>
          <p:cNvSpPr txBox="1"/>
          <p:nvPr/>
        </p:nvSpPr>
        <p:spPr>
          <a:xfrm>
            <a:off x="1524925" y="2282275"/>
            <a:ext cx="97233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Keep off часто можно увидеть на табличках у газонов, клумб и закрытых зон. Фраза предупреждает: не заходить на территорию и не нарушать правило.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1524925" y="3390625"/>
            <a:ext cx="94917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трогать предметы
</a:t>
            </a:r>
            <a:endParaRPr lang="en-US" sz="1700" dirty="0"/>
          </a:p>
        </p:txBody>
      </p:sp>
      <p:sp>
        <p:nvSpPr>
          <p:cNvPr id="14" name="Text 5"/>
          <p:cNvSpPr txBox="1"/>
          <p:nvPr/>
        </p:nvSpPr>
        <p:spPr>
          <a:xfrm>
            <a:off x="1524925" y="3819275"/>
            <a:ext cx="97233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классе или дома это выражение может относиться к чужим вещам: keep off my desk значит «не трогай мой стол». Здесь важен запрет на контакт.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1524925" y="4927625"/>
            <a:ext cx="94917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безопасности
</a:t>
            </a:r>
            <a:endParaRPr lang="en-US" sz="1700" dirty="0"/>
          </a:p>
        </p:txBody>
      </p:sp>
      <p:sp>
        <p:nvSpPr>
          <p:cNvPr id="16" name="Text 7"/>
          <p:cNvSpPr txBox="1"/>
          <p:nvPr/>
        </p:nvSpPr>
        <p:spPr>
          <a:xfrm>
            <a:off x="1524925" y="5356275"/>
            <a:ext cx="97233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Keep off также используют там, где нужно избежать вреда или повреждения. Поэтому эта фраза связана не только с порядком, но и с защитой людей и вещей.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300" y="2275968"/>
            <a:ext cx="5955300" cy="231205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3300" y="6190850"/>
            <a:ext cx="58068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основе содержания презентации и примеров употребления фразовых глаголов с keep.
</a:t>
            </a:r>
            <a:endParaRPr lang="en-US" sz="109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94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выражения с keep: где возникает путаница
</a:t>
            </a:r>
            <a:endParaRPr lang="en-US" sz="3194" dirty="0"/>
          </a:p>
        </p:txBody>
      </p:sp>
      <p:sp>
        <p:nvSpPr>
          <p:cNvPr id="8" name="Text 3"/>
          <p:cNvSpPr txBox="1"/>
          <p:nvPr/>
        </p:nvSpPr>
        <p:spPr>
          <a:xfrm>
            <a:off x="7015250" y="1466550"/>
            <a:ext cx="4643700" cy="3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Сопоставьте сочетание с ситуацией, а не с дословным переводом слова keep.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исчезает, если связывать каждое сочетание с типичной ситуацией: темп, повтор, вход, дистанция или запрет на контакт.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500" y="1092994"/>
            <a:ext cx="11379300" cy="28781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50575" y="487150"/>
            <a:ext cx="105660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8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Устойчивые выражения с keep, которые часто встречаются
</a:t>
            </a:r>
            <a:endParaRPr lang="en-US" sz="2788" dirty="0"/>
          </a:p>
        </p:txBody>
      </p:sp>
      <p:sp>
        <p:nvSpPr>
          <p:cNvPr id="10" name="Text 2"/>
          <p:cNvSpPr txBox="1"/>
          <p:nvPr/>
        </p:nvSpPr>
        <p:spPr>
          <a:xfrm>
            <a:off x="796800" y="5113675"/>
            <a:ext cx="3135900" cy="12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выражение используют, когда хотят поддерживать связь с друзьями, родственниками или знакомыми. Оно особенно удобно в сообщениях, письмах и после длительной разлуки.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1164225" y="4449375"/>
            <a:ext cx="27681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Keep in touch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8238200" y="5113675"/>
            <a:ext cx="3135900" cy="12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фраза означает присматривать за кем-то или чем-то, следить за ситуацией. Она часто нужна дома, в школе и в обычных бытовых делах.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8605625" y="4449375"/>
            <a:ext cx="27681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Keep an eye on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517500" y="5113675"/>
            <a:ext cx="3135900" cy="12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говорят, когда нужно сохранить тайну и никому ее не раскрывать. Выражение часто встречается в разговорах о доверии, дружбе и правилах поведения.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4884925" y="4449375"/>
            <a:ext cx="27681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Keep a secret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показаны значения, которые чаще всего помогают в учебе, общении и правилах безопасности.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формы, связанные с продолжением действия и темпом, но остальные значения тоже важны для повседневных ситуаций.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Ориентировочная учебная оценка по теме презентации; данные не являются статистикой.
</a:t>
            </a:r>
            <a:endParaRPr lang="en-US" sz="109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полезные значения keep для школьника
</a:t>
            </a:r>
            <a:endParaRPr lang="en-US" sz="3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8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Грамматические особенности фразовых глаголов с keep
</a:t>
            </a:r>
            <a:endParaRPr lang="en-US" sz="2928" dirty="0"/>
          </a:p>
        </p:txBody>
      </p:sp>
      <p:sp>
        <p:nvSpPr>
          <p:cNvPr id="8" name="Text 2"/>
          <p:cNvSpPr txBox="1"/>
          <p:nvPr/>
        </p:nvSpPr>
        <p:spPr>
          <a:xfrm>
            <a:off x="2702800" y="1857200"/>
            <a:ext cx="74481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Герундий после частицы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некоторых сочетаний с keep часто используется форма с -ing: keep on doing, keep trying. Она показывает, что действие продолжается или повторяется, а не заканчивается.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2702800" y="3233025"/>
            <a:ext cx="74481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Объект после выражения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случаях после фразового глагола может стоять существительное или местоимение: keep the door closed, keep him away, keep the classroom tidy. Порядок слов влияет на смысл.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2702800" y="4608850"/>
            <a:ext cx="74481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единица значения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Keep и частица вместе образуют отдельное выражение, поэтому переводить их по частям опасно. Лучше запоминать целиком: сочетание, ситуацию и пример употребления в предложении.
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500" y="1195328"/>
            <a:ext cx="11379300" cy="28781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употреблении keep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522245" y="4893510"/>
            <a:ext cx="3460119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начинается, когда keep on переводят буквально как «держать на». В phrasal verbs смысл создается не отдельно словом keep, а всей конструкцией вместе с частицей.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22237" y="4342890"/>
            <a:ext cx="3460119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Дословный перевод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315245" y="4893510"/>
            <a:ext cx="3460119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Keep out и keep away легко перепутать, хотя первое связано с запретом входа, а второе — с безопасной дистанцией. Полезно сразу представлять конкретную ситуацию.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4315237" y="4342890"/>
            <a:ext cx="3460119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частиц
</a:t>
            </a:r>
            <a:endParaRPr lang="en-US" sz="1400" dirty="0"/>
          </a:p>
        </p:txBody>
      </p:sp>
      <p:sp>
        <p:nvSpPr>
          <p:cNvPr id="12" name="Text 6"/>
          <p:cNvSpPr txBox="1"/>
          <p:nvPr/>
        </p:nvSpPr>
        <p:spPr>
          <a:xfrm>
            <a:off x="8108245" y="4893510"/>
            <a:ext cx="3460119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учить только перевод, выражение быстро забывается. Надежнее запоминать keep вместе с готовым примером, картинкой ситуации и коротким пояснением на русском языке.
</a:t>
            </a:r>
            <a:endParaRPr lang="en-US" sz="1300" dirty="0"/>
          </a:p>
        </p:txBody>
      </p:sp>
      <p:sp>
        <p:nvSpPr>
          <p:cNvPr id="13" name="Text 7"/>
          <p:cNvSpPr txBox="1"/>
          <p:nvPr/>
        </p:nvSpPr>
        <p:spPr>
          <a:xfrm>
            <a:off x="8108237" y="4342890"/>
            <a:ext cx="3460119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Запоминание без примера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3250" y="1875075"/>
            <a:ext cx="5955300" cy="297765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844875" y="6155600"/>
            <a:ext cx="58137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основе содержания презентации и учебных примеров употребления.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Мини-словарь полезных сочетаний с keep
</a:t>
            </a:r>
            <a:endParaRPr lang="en-US" sz="3200" dirty="0"/>
          </a:p>
        </p:txBody>
      </p:sp>
      <p:sp>
        <p:nvSpPr>
          <p:cNvPr id="8" name="Text 3"/>
          <p:cNvSpPr txBox="1"/>
          <p:nvPr/>
        </p:nvSpPr>
        <p:spPr>
          <a:xfrm>
            <a:off x="565400" y="1527025"/>
            <a:ext cx="4630200" cy="36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памятка для повторения самых нужных выражений и их типичных ситуаций.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сочетания связаны с понятными жизненными ситуациями, поэтому их удобно учить не отдельно, а через контекст и действие.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 нужное значение keep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выбора построена на ситуации: темп, продолжение, запрет, дистанция или контакт.
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156" y="4741690"/>
            <a:ext cx="218400" cy="174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44106" y="4741690"/>
            <a:ext cx="218400" cy="1747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04875" y="2436975"/>
            <a:ext cx="183788" cy="226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531094" y="2440875"/>
            <a:ext cx="218400" cy="218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28394" y="2436975"/>
            <a:ext cx="197925" cy="2262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4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школьной и повседневной жизни
</a:t>
            </a:r>
            <a:endParaRPr lang="en-US" sz="3200" dirty="0"/>
          </a:p>
        </p:txBody>
      </p:sp>
      <p:sp>
        <p:nvSpPr>
          <p:cNvPr id="15" name="Text 2"/>
          <p:cNvSpPr txBox="1"/>
          <p:nvPr/>
        </p:nvSpPr>
        <p:spPr>
          <a:xfrm>
            <a:off x="511450" y="5253200"/>
            <a:ext cx="51792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Keep in touch относится к общению с друзьями и одноклассниками, когда важно не терять связь и иногда писать друг другу.
</a:t>
            </a:r>
            <a:endParaRPr lang="en-US" sz="1300" dirty="0"/>
          </a:p>
        </p:txBody>
      </p:sp>
      <p:sp>
        <p:nvSpPr>
          <p:cNvPr id="16" name="Text 3"/>
          <p:cNvSpPr txBox="1"/>
          <p:nvPr/>
        </p:nvSpPr>
        <p:spPr>
          <a:xfrm>
            <a:off x="1166275" y="4573225"/>
            <a:ext cx="45243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Переписка
</a:t>
            </a:r>
            <a:endParaRPr lang="en-US" sz="1500" dirty="0"/>
          </a:p>
        </p:txBody>
      </p:sp>
      <p:sp>
        <p:nvSpPr>
          <p:cNvPr id="17" name="Text 4"/>
          <p:cNvSpPr txBox="1"/>
          <p:nvPr/>
        </p:nvSpPr>
        <p:spPr>
          <a:xfrm>
            <a:off x="6414050" y="5253200"/>
            <a:ext cx="52806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Keep off подходит для табличек, объявлений и замечаний, когда нужно не наступать на газон, не трогать предмет или не пользоваться им.
</a:t>
            </a:r>
            <a:endParaRPr lang="en-US" sz="1300" dirty="0"/>
          </a:p>
        </p:txBody>
      </p:sp>
      <p:sp>
        <p:nvSpPr>
          <p:cNvPr id="18" name="Text 5"/>
          <p:cNvSpPr txBox="1"/>
          <p:nvPr/>
        </p:nvSpPr>
        <p:spPr>
          <a:xfrm>
            <a:off x="7068875" y="4565125"/>
            <a:ext cx="4625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правила
</a:t>
            </a:r>
            <a:endParaRPr lang="en-US" sz="1500" dirty="0"/>
          </a:p>
        </p:txBody>
      </p:sp>
      <p:sp>
        <p:nvSpPr>
          <p:cNvPr id="19" name="Text 6"/>
          <p:cNvSpPr txBox="1"/>
          <p:nvPr/>
        </p:nvSpPr>
        <p:spPr>
          <a:xfrm>
            <a:off x="4380875" y="2990875"/>
            <a:ext cx="3370200" cy="97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Keep on training хорошо подходит для спорта и кружков, когда нужно продолжать занятия, несмотря на усталость или сложность упражнения.
</a:t>
            </a:r>
            <a:endParaRPr lang="en-US" sz="1300" dirty="0"/>
          </a:p>
        </p:txBody>
      </p:sp>
      <p:sp>
        <p:nvSpPr>
          <p:cNvPr id="20" name="Text 7"/>
          <p:cNvSpPr txBox="1"/>
          <p:nvPr/>
        </p:nvSpPr>
        <p:spPr>
          <a:xfrm>
            <a:off x="5035700" y="2297100"/>
            <a:ext cx="27153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Тренировки
</a:t>
            </a:r>
            <a:endParaRPr lang="en-US" sz="1500" dirty="0"/>
          </a:p>
        </p:txBody>
      </p:sp>
      <p:sp>
        <p:nvSpPr>
          <p:cNvPr id="21" name="Text 8"/>
          <p:cNvSpPr txBox="1"/>
          <p:nvPr/>
        </p:nvSpPr>
        <p:spPr>
          <a:xfrm>
            <a:off x="8324400" y="2990875"/>
            <a:ext cx="3370200" cy="97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Keep out часто пишут на предупреждающих табличках рядом с закрытыми помещениями, где вход запрещен по правилам или из соображений безопасности.
</a:t>
            </a:r>
            <a:endParaRPr lang="en-US" sz="1300" dirty="0"/>
          </a:p>
        </p:txBody>
      </p:sp>
      <p:sp>
        <p:nvSpPr>
          <p:cNvPr id="22" name="Text 9"/>
          <p:cNvSpPr txBox="1"/>
          <p:nvPr/>
        </p:nvSpPr>
        <p:spPr>
          <a:xfrm>
            <a:off x="8979225" y="2297100"/>
            <a:ext cx="2729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Ограниченные зоны
</a:t>
            </a:r>
            <a:endParaRPr lang="en-US" sz="1500" dirty="0"/>
          </a:p>
        </p:txBody>
      </p:sp>
      <p:sp>
        <p:nvSpPr>
          <p:cNvPr id="23" name="Text 10"/>
          <p:cNvSpPr txBox="1"/>
          <p:nvPr/>
        </p:nvSpPr>
        <p:spPr>
          <a:xfrm>
            <a:off x="511450" y="2990875"/>
            <a:ext cx="3238800" cy="97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Keep up with homework помогает описать, как ученик успевает делать задания в нужном темпе и не отстает от школьного ритма.
</a:t>
            </a:r>
            <a:endParaRPr lang="en-US" sz="1300" dirty="0"/>
          </a:p>
        </p:txBody>
      </p:sp>
      <p:sp>
        <p:nvSpPr>
          <p:cNvPr id="24" name="Text 11"/>
          <p:cNvSpPr txBox="1"/>
          <p:nvPr/>
        </p:nvSpPr>
        <p:spPr>
          <a:xfrm>
            <a:off x="1166275" y="2297100"/>
            <a:ext cx="25839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Домашняя работа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3425" y="2363600"/>
            <a:ext cx="43050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набор покрывает самые частые ситуации: темп, продолжение, запрет, дистанцию и общение. Этого достаточно для устойчивого понимания темы.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3644525" y="4674150"/>
            <a:ext cx="49182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115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Подсчет ключевых выражений, выделенных в материалах презентации.
</a:t>
            </a:r>
            <a:endParaRPr lang="en-US" sz="1150" dirty="0"/>
          </a:p>
        </p:txBody>
      </p:sp>
      <p:sp>
        <p:nvSpPr>
          <p:cNvPr id="6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581075" y="2363600"/>
            <a:ext cx="47736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3324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
</a:t>
            </a:r>
            <a:pPr algn="ctr" indent="0" marL="0">
              <a:lnSpc>
                <a:spcPct val="120004"/>
              </a:lnSpc>
              <a:buNone/>
            </a:pPr>
            <a:r>
              <a:rPr lang="en-US" sz="83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1662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столько ключевых сочетаний с keep особенно полезно выучить для уверенного понимания школьных текстов и повседневной речи.
</a:t>
            </a:r>
            <a:endParaRPr lang="en-US" sz="332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30325" y="2826433"/>
            <a:ext cx="6353700" cy="26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Фразовые глаголы с keep легко узнаются, если смотреть на ситуацию целиком. Именно частица, а не само слово keep, задает смысл и помогает говорить по-английски точнее.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30325" y="664450"/>
            <a:ext cx="8943900" cy="12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идея: частица меняет смысл keep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2026-05-31T12:03:35Z</dcterms:created>
  <dcterms:modified xsi:type="dcterms:W3CDTF">2026-05-31T12:03:35Z</dcterms:modified>
</cp:coreProperties>
</file>