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jpe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image" Target="../media/image-5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jpe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jpe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B424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20125" y="4370625"/>
            <a:ext cx="5109000" cy="486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100" dirty="0"/>
          </a:p>
        </p:txBody>
      </p:sp>
      <p:sp>
        <p:nvSpPr>
          <p:cNvPr id="4" name="Text 1"/>
          <p:cNvSpPr txBox="1"/>
          <p:nvPr/>
        </p:nvSpPr>
        <p:spPr>
          <a:xfrm>
            <a:off x="516150" y="1768650"/>
            <a:ext cx="7836600" cy="1293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Температура воздуха: как она работает
</a:t>
            </a:r>
            <a:endParaRPr lang="en-US" sz="3200" dirty="0"/>
          </a:p>
        </p:txBody>
      </p:sp>
      <p:sp>
        <p:nvSpPr>
          <p:cNvPr id="5" name="Text 2"/>
          <p:cNvSpPr txBox="1"/>
          <p:nvPr/>
        </p:nvSpPr>
        <p:spPr>
          <a:xfrm>
            <a:off x="516150" y="3234325"/>
            <a:ext cx="5952600" cy="94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воздух меняет погоду, климат и наши планы.
</a:t>
            </a:r>
            <a:endParaRPr lang="en-US" sz="16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312325" y="1144062"/>
            <a:ext cx="4319400" cy="345467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522850" y="397250"/>
            <a:ext cx="7871700" cy="65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Температура как главный сигнал погоды
</a:t>
            </a:r>
            <a:endParaRPr lang="en-US" sz="3000" dirty="0"/>
          </a:p>
        </p:txBody>
      </p:sp>
      <p:sp>
        <p:nvSpPr>
          <p:cNvPr id="7" name="Text 2"/>
          <p:cNvSpPr txBox="1"/>
          <p:nvPr/>
        </p:nvSpPr>
        <p:spPr>
          <a:xfrm>
            <a:off x="847300" y="2064150"/>
            <a:ext cx="3810600" cy="163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Температура помогает читать погоду: она показывает, как солнце, облака, ветер, высота и поверхность меняют нагрев воздуха.
</a:t>
            </a:r>
            <a:endParaRPr lang="en-US" sz="13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24327" y="313331"/>
            <a:ext cx="7370557" cy="76108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3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температура воздуха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7794883" y="364101"/>
            <a:ext cx="1175441" cy="1921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682605" y="2123101"/>
            <a:ext cx="2269664" cy="22279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Показатель нагрева
</a:t>
            </a:r>
            <a:pPr algn="l" indent="0" marL="0">
              <a:lnSpc>
                <a:spcPct val="100000"/>
              </a:lnSpc>
              <a:buNone/>
            </a:pPr>
            <a:r>
              <a:rPr lang="en-US" sz="7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3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Температура воздуха показывает, насколько сильно воздух нагрет в данный момент. Это один из самых простых способов описать состояние атмосферы.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3440554" y="2123101"/>
            <a:ext cx="2269664" cy="22279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происходит в воздухе
</a:t>
            </a:r>
            <a:pPr algn="l" indent="0" marL="0">
              <a:lnSpc>
                <a:spcPct val="100000"/>
              </a:lnSpc>
              <a:buNone/>
            </a:pPr>
            <a:r>
              <a:rPr lang="en-US" sz="7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3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уровне молекул температура связана с их движением: чем быстрее они движутся, тем выше температура. Поэтому нагрев и охлаждение отражаются в измерениях.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6199300" y="2123101"/>
            <a:ext cx="2269664" cy="22279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это фиксирует прибор
</a:t>
            </a:r>
            <a:pPr algn="l" indent="0" marL="0">
              <a:lnSpc>
                <a:spcPct val="100000"/>
              </a:lnSpc>
              <a:buNone/>
            </a:pPr>
            <a:r>
              <a:rPr lang="en-US" sz="7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3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Термометр не видит молекулы напрямую. Он реагирует на изменение состояния вещества и показывает результат процессов, которые идут в воздухе вокруг него.
</a:t>
            </a:r>
            <a:endParaRPr lang="en-US" sz="1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24327" y="313331"/>
            <a:ext cx="7370557" cy="76108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каких единицах измеряют
</a:t>
            </a:r>
            <a:endParaRPr lang="en-US" sz="3000" dirty="0"/>
          </a:p>
        </p:txBody>
      </p:sp>
      <p:sp>
        <p:nvSpPr>
          <p:cNvPr id="7" name="Text 1"/>
          <p:cNvSpPr txBox="1"/>
          <p:nvPr/>
        </p:nvSpPr>
        <p:spPr>
          <a:xfrm>
            <a:off x="7794883" y="364101"/>
            <a:ext cx="1175441" cy="1921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694128" y="1603226"/>
            <a:ext cx="3672765" cy="13124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Градусы Цельсия
</a:t>
            </a:r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быту и на уроках чаще всего используют градусы Цельсия. Эта шкала удобна, потому что связана с привычными явлениями вокруг нас.
</a:t>
            </a:r>
            <a:endParaRPr lang="en-US" sz="1500" dirty="0"/>
          </a:p>
        </p:txBody>
      </p:sp>
      <p:sp>
        <p:nvSpPr>
          <p:cNvPr id="9" name="Text 3"/>
          <p:cNvSpPr txBox="1"/>
          <p:nvPr/>
        </p:nvSpPr>
        <p:spPr>
          <a:xfrm>
            <a:off x="4958473" y="1603226"/>
            <a:ext cx="3672765" cy="13124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Опорные точки шкалы
</a:t>
            </a:r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шкале Цельсия 0 °C связан с замерзанием воды, а 100 °C — с её кипением при нормальном давлении. Эти ориентиры легко запомнить.
</a:t>
            </a:r>
            <a:endParaRPr lang="en-US" sz="1500" dirty="0"/>
          </a:p>
        </p:txBody>
      </p:sp>
      <p:sp>
        <p:nvSpPr>
          <p:cNvPr id="10" name="Text 4"/>
          <p:cNvSpPr txBox="1"/>
          <p:nvPr/>
        </p:nvSpPr>
        <p:spPr>
          <a:xfrm>
            <a:off x="722283" y="3182432"/>
            <a:ext cx="3672765" cy="13124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Шкала Кельвина
</a:t>
            </a:r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науке часто применяют кельвины. Это абсолютная шкала, которая начинается от абсолютного нуля и позволяет точнее описывать физические процессы.
</a:t>
            </a:r>
            <a:endParaRPr lang="en-US" sz="15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0B424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544968" y="1418717"/>
            <a:ext cx="3479111" cy="336019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424327" y="313331"/>
            <a:ext cx="7370557" cy="76108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3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измеряют температуру
</a:t>
            </a:r>
            <a:endParaRPr lang="en-US" sz="3000" dirty="0"/>
          </a:p>
        </p:txBody>
      </p:sp>
      <p:sp>
        <p:nvSpPr>
          <p:cNvPr id="10" name="Text 1"/>
          <p:cNvSpPr txBox="1"/>
          <p:nvPr/>
        </p:nvSpPr>
        <p:spPr>
          <a:xfrm>
            <a:off x="7794883" y="364101"/>
            <a:ext cx="1175441" cy="1921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11" name="Text 2"/>
          <p:cNvSpPr txBox="1"/>
          <p:nvPr/>
        </p:nvSpPr>
        <p:spPr>
          <a:xfrm>
            <a:off x="522850" y="1835573"/>
            <a:ext cx="2302746" cy="107399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D42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Защита от солнца
</a:t>
            </a:r>
            <a:pPr algn="l" indent="0" marL="0">
              <a:lnSpc>
                <a:spcPct val="100000"/>
              </a:lnSpc>
              <a:buNone/>
            </a:pPr>
            <a:r>
              <a:rPr lang="en-US" sz="700" b="1" dirty="0">
                <a:solidFill>
                  <a:srgbClr val="0D42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300" b="1" dirty="0">
                <a:solidFill>
                  <a:srgbClr val="0D42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0D42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Термометр размещают в тени, чтобы на него не попадали прямые солнечные лучи. Иначе прибор покажет нагрев самого корпуса, а не воздуха.
</a:t>
            </a:r>
            <a:endParaRPr lang="en-US" sz="1400" dirty="0"/>
          </a:p>
        </p:txBody>
      </p:sp>
      <p:sp>
        <p:nvSpPr>
          <p:cNvPr id="12" name="Text 3"/>
          <p:cNvSpPr txBox="1"/>
          <p:nvPr/>
        </p:nvSpPr>
        <p:spPr>
          <a:xfrm>
            <a:off x="522850" y="3519599"/>
            <a:ext cx="2302746" cy="107399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D42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Постоянные условия
</a:t>
            </a:r>
            <a:pPr algn="l" indent="0" marL="0">
              <a:lnSpc>
                <a:spcPct val="100000"/>
              </a:lnSpc>
              <a:buNone/>
            </a:pPr>
            <a:r>
              <a:rPr lang="en-US" sz="700" b="1" dirty="0">
                <a:solidFill>
                  <a:srgbClr val="0D42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300" b="1" dirty="0">
                <a:solidFill>
                  <a:srgbClr val="0D42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0D42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Важно сохранять одинаковую высоту установки и не менять место измерений без причины. Тогда данные можно сравнивать между собой и замечать реальные изменения.
</a:t>
            </a:r>
            <a:endParaRPr lang="en-US" sz="1400" dirty="0"/>
          </a:p>
        </p:txBody>
      </p:sp>
      <p:sp>
        <p:nvSpPr>
          <p:cNvPr id="13" name="Text 4"/>
          <p:cNvSpPr txBox="1"/>
          <p:nvPr/>
        </p:nvSpPr>
        <p:spPr>
          <a:xfrm>
            <a:off x="3102844" y="1835573"/>
            <a:ext cx="2302746" cy="107399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D42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Удаление от источников тепла
</a:t>
            </a:r>
            <a:pPr algn="l" indent="0" marL="0">
              <a:lnSpc>
                <a:spcPct val="100000"/>
              </a:lnSpc>
              <a:buNone/>
            </a:pPr>
            <a:r>
              <a:rPr lang="en-US" sz="700" b="1" dirty="0">
                <a:solidFill>
                  <a:srgbClr val="0D42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300" b="1" dirty="0">
                <a:solidFill>
                  <a:srgbClr val="0D42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0D42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Прибор ставят подальше от стен, асфальта, батарей и других тёплых поверхностей. Они могут отдавать тепло и искажать результат измерения.
</a:t>
            </a:r>
            <a:endParaRPr lang="en-US" sz="1400" dirty="0"/>
          </a:p>
        </p:txBody>
      </p:sp>
      <p:sp>
        <p:nvSpPr>
          <p:cNvPr id="14" name="Text 5"/>
          <p:cNvSpPr txBox="1"/>
          <p:nvPr/>
        </p:nvSpPr>
        <p:spPr>
          <a:xfrm>
            <a:off x="3102844" y="3519599"/>
            <a:ext cx="2302746" cy="107399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D42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даёт погрешность
</a:t>
            </a:r>
            <a:pPr algn="l" indent="0" marL="0">
              <a:lnSpc>
                <a:spcPct val="100000"/>
              </a:lnSpc>
              <a:buNone/>
            </a:pPr>
            <a:r>
              <a:rPr lang="en-US" sz="700" b="1" dirty="0">
                <a:solidFill>
                  <a:srgbClr val="0D42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300" b="1" dirty="0">
                <a:solidFill>
                  <a:srgbClr val="0D42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0D42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Ошибки часто возникают из-за ветра, близких окон или слишком быстрого считывания показаний. Поэтому наблюдение нужно проводить спокойно и по одной схеме.
</a:t>
            </a:r>
            <a:endParaRPr lang="en-US" sz="1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522850" y="397250"/>
            <a:ext cx="4847700" cy="122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утром холоднее или теплее
</a:t>
            </a:r>
            <a:endParaRPr lang="en-US" sz="2800" dirty="0"/>
          </a:p>
        </p:txBody>
      </p:sp>
      <p:sp>
        <p:nvSpPr>
          <p:cNvPr id="8" name="Text 2"/>
          <p:cNvSpPr txBox="1"/>
          <p:nvPr/>
        </p:nvSpPr>
        <p:spPr>
          <a:xfrm>
            <a:off x="1055475" y="2930500"/>
            <a:ext cx="1887900" cy="138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Ночь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Ночью поверхность Земли отдаёт тепло в окружающее пространство. Если небо ясное, охлаждение идёт быстрее, и к утру температура заметно снижается.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3628050" y="2098600"/>
            <a:ext cx="1887900" cy="138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День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восхода Солнце нагревает поверхность, а от неё постепенно прогревается воздух. Поэтому днём температура растёт и достигает максимума не сразу.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6202375" y="1035025"/>
            <a:ext cx="1887900" cy="138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Облачная погода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Облака задерживают часть тепла, поэтому ночное охлаждение становится слабее. Из-за этого утро под облачным небом бывает теплее, чем после ясной ночи.
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0B424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9675" y="1611491"/>
            <a:ext cx="4330800" cy="267756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522850" y="397250"/>
            <a:ext cx="7871700" cy="95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Суточный ход температуры
</a:t>
            </a:r>
            <a:endParaRPr lang="en-US" sz="3000" dirty="0"/>
          </a:p>
        </p:txBody>
      </p:sp>
      <p:sp>
        <p:nvSpPr>
          <p:cNvPr id="7" name="Text 2"/>
          <p:cNvSpPr txBox="1"/>
          <p:nvPr/>
        </p:nvSpPr>
        <p:spPr>
          <a:xfrm>
            <a:off x="5380600" y="1917175"/>
            <a:ext cx="3242700" cy="780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График помогает увидеть, как температура меняется по часам, а не только запомнить отдельные значения.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5380600" y="3247250"/>
            <a:ext cx="3242700" cy="78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Минимум приходится на раннее утро, а максимум — на вторую половину дня; в течение суток кривая меняется плавно.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870025" y="4549362"/>
            <a:ext cx="3990600" cy="37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схема суточного хода температуры воздуха.
</a:t>
            </a:r>
            <a:endParaRPr lang="en-US" sz="1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0B424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9675" y="1611491"/>
            <a:ext cx="4330800" cy="267756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522850" y="397250"/>
            <a:ext cx="7871700" cy="95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Сезонные изменения температуры
</a:t>
            </a:r>
            <a:endParaRPr lang="en-US" sz="3000" dirty="0"/>
          </a:p>
        </p:txBody>
      </p:sp>
      <p:sp>
        <p:nvSpPr>
          <p:cNvPr id="7" name="Text 2"/>
          <p:cNvSpPr txBox="1"/>
          <p:nvPr/>
        </p:nvSpPr>
        <p:spPr>
          <a:xfrm>
            <a:off x="5380600" y="1917175"/>
            <a:ext cx="3242700" cy="780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Сезонный график показывает не отдельный день, а общий ритм нагрева и охлаждения в течение года.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5380600" y="3247250"/>
            <a:ext cx="3242700" cy="78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Годовая кривая отражает усиление нагрева летом и ослабление зимой; тёплый период заметно длиннее переходных сезонов.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870025" y="4549362"/>
            <a:ext cx="3990600" cy="37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схема сезонного хода средней температуры воздуха.
</a:t>
            </a:r>
            <a:endParaRPr lang="en-US" sz="1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37279" y="3524430"/>
            <a:ext cx="8387621" cy="125322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24327" y="313331"/>
            <a:ext cx="7370557" cy="76108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Широта как главный фактор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7794883" y="364101"/>
            <a:ext cx="1175441" cy="1921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694129" y="1387975"/>
            <a:ext cx="3597638" cy="77427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Больше энергии у экватора
</a:t>
            </a:r>
            <a:pPr algn="l" indent="0" marL="0">
              <a:lnSpc>
                <a:spcPct val="100000"/>
              </a:lnSpc>
              <a:buNone/>
            </a:pPr>
            <a:r>
              <a:rPr lang="en-US" sz="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Ближе к экватору солнечные лучи падают более прямо, поэтому одна и та же энергия нагревает меньшую площадь. Из-за этого температура там обычно выше.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5033600" y="1387975"/>
            <a:ext cx="3597638" cy="77427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Меньше нагрев на севере
</a:t>
            </a:r>
            <a:pPr algn="l" indent="0" marL="0">
              <a:lnSpc>
                <a:spcPct val="100000"/>
              </a:lnSpc>
              <a:buNone/>
            </a:pPr>
            <a:r>
              <a:rPr lang="en-US" sz="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 мере удаления к полюсам лучи становятся более косыми, и энергия распределяется по большей поверхности. Нагрев ослабевает, а воздух остаётся холоднее.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694129" y="2475807"/>
            <a:ext cx="3597638" cy="77427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Широтные пояса
</a:t>
            </a:r>
            <a:pPr algn="l" indent="0" marL="0">
              <a:lnSpc>
                <a:spcPct val="100000"/>
              </a:lnSpc>
              <a:buNone/>
            </a:pPr>
            <a:r>
              <a:rPr lang="en-US" sz="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Именно поэтому температурные пояса часто тянутся вдоль широт. Карта температур во многих случаях повторяет линию параллелей, а не форму материков.
</a:t>
            </a:r>
            <a:endParaRPr lang="en-US" sz="1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0B424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4" name="Text 1"/>
          <p:cNvSpPr txBox="1"/>
          <p:nvPr/>
        </p:nvSpPr>
        <p:spPr>
          <a:xfrm>
            <a:off x="898750" y="1648350"/>
            <a:ext cx="3229200" cy="180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Средний вертикальный градиент помогает объяснить, почему горные районы остаются прохладнее равнин.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Учебный справочный показатель: средний вертикальный температурный градиент в тропосфере.
</a:t>
            </a:r>
            <a:endParaRPr lang="en-US" sz="1300" dirty="0"/>
          </a:p>
        </p:txBody>
      </p:sp>
      <p:sp>
        <p:nvSpPr>
          <p:cNvPr id="5" name="Text 2"/>
          <p:cNvSpPr txBox="1"/>
          <p:nvPr/>
        </p:nvSpPr>
        <p:spPr>
          <a:xfrm>
            <a:off x="4976700" y="1959888"/>
            <a:ext cx="3328500" cy="780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8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6,5 °C
</a:t>
            </a:r>
            <a:endParaRPr lang="en-US" sz="3800" dirty="0"/>
          </a:p>
        </p:txBody>
      </p:sp>
      <p:sp>
        <p:nvSpPr>
          <p:cNvPr id="6" name="Text 3"/>
          <p:cNvSpPr txBox="1"/>
          <p:nvPr/>
        </p:nvSpPr>
        <p:spPr>
          <a:xfrm>
            <a:off x="4976700" y="2797575"/>
            <a:ext cx="3328500" cy="43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57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среднем температура воздуха уменьшается на 1 км подъёма в тропосфере.
</a:t>
            </a:r>
            <a:endParaRPr lang="en-US" sz="1157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0B424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4" name="Text 1"/>
          <p:cNvSpPr txBox="1"/>
          <p:nvPr/>
        </p:nvSpPr>
        <p:spPr>
          <a:xfrm>
            <a:off x="898750" y="1648350"/>
            <a:ext cx="3229200" cy="180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Облачность и ветер меняют температуру по-разному, но вместе объясняют, почему ощущения часто не совпадают с показаниями термометра.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материалы по метеорологии и школьной географии
</a:t>
            </a:r>
            <a:endParaRPr lang="en-US" sz="1300" dirty="0"/>
          </a:p>
        </p:txBody>
      </p:sp>
      <p:sp>
        <p:nvSpPr>
          <p:cNvPr id="5" name="Text 2"/>
          <p:cNvSpPr txBox="1"/>
          <p:nvPr/>
        </p:nvSpPr>
        <p:spPr>
          <a:xfrm>
            <a:off x="4976700" y="1959888"/>
            <a:ext cx="3328500" cy="780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8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
</a:t>
            </a:r>
            <a:endParaRPr lang="en-US" sz="3800" dirty="0"/>
          </a:p>
        </p:txBody>
      </p:sp>
      <p:sp>
        <p:nvSpPr>
          <p:cNvPr id="6" name="Text 3"/>
          <p:cNvSpPr txBox="1"/>
          <p:nvPr/>
        </p:nvSpPr>
        <p:spPr>
          <a:xfrm>
            <a:off x="4976700" y="2797575"/>
            <a:ext cx="3328500" cy="43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94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главных эффекта облаков: днём они уменьшают нагрев, а ночью удерживают тепло.
</a:t>
            </a:r>
            <a:endParaRPr lang="en-US" sz="1094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011016" y="1372511"/>
            <a:ext cx="2712656" cy="339164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24327" y="313331"/>
            <a:ext cx="7370557" cy="76108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9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Суша и вода нагреваются не одинаково
</a:t>
            </a:r>
            <a:endParaRPr lang="en-US" sz="2912" dirty="0"/>
          </a:p>
        </p:txBody>
      </p:sp>
      <p:sp>
        <p:nvSpPr>
          <p:cNvPr id="9" name="Text 1"/>
          <p:cNvSpPr txBox="1"/>
          <p:nvPr/>
        </p:nvSpPr>
        <p:spPr>
          <a:xfrm>
            <a:off x="7794883" y="364101"/>
            <a:ext cx="1175441" cy="1921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682605" y="2123101"/>
            <a:ext cx="2269664" cy="77427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64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Быстрый разогрев
</a:t>
            </a:r>
            <a:pPr algn="l" indent="0" marL="0">
              <a:lnSpc>
                <a:spcPct val="100000"/>
              </a:lnSpc>
              <a:buNone/>
            </a:pPr>
            <a:r>
              <a:rPr lang="en-US" sz="584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95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78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Суша быстро нагревается на солнце и так же быстро теряет тепло после заката. Поэтому в степи, городе и пустынных районах перепады температуры обычно заметнее.
</a:t>
            </a:r>
            <a:endParaRPr lang="en-US" sz="1264" dirty="0"/>
          </a:p>
        </p:txBody>
      </p:sp>
      <p:sp>
        <p:nvSpPr>
          <p:cNvPr id="11" name="Text 3"/>
          <p:cNvSpPr txBox="1"/>
          <p:nvPr/>
        </p:nvSpPr>
        <p:spPr>
          <a:xfrm>
            <a:off x="3440554" y="3036503"/>
            <a:ext cx="2269664" cy="77427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Мягкие колебания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Вода прогревается медленнее, потому что тепло распределяется в большем объёме. Из-за этого у морей и озёр температура меняется плавнее, чем над сушей.
</a:t>
            </a:r>
            <a:endParaRPr lang="en-US" sz="1300" dirty="0"/>
          </a:p>
        </p:txBody>
      </p:sp>
      <p:sp>
        <p:nvSpPr>
          <p:cNvPr id="12" name="Text 4"/>
          <p:cNvSpPr txBox="1"/>
          <p:nvPr/>
        </p:nvSpPr>
        <p:spPr>
          <a:xfrm>
            <a:off x="681569" y="3875701"/>
            <a:ext cx="2269664" cy="77427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Промежуточный эффект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Влажная почва действует промежуточно: она удерживает больше тепла, чем сухой песок, но меньше, чем крупный водоём. Это ослабляет крайности и днём, и ночью.
</a:t>
            </a:r>
            <a:endParaRPr lang="en-US" sz="13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23873" y="1380200"/>
            <a:ext cx="8096254" cy="34440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4" name="Text 1"/>
          <p:cNvSpPr txBox="1"/>
          <p:nvPr/>
        </p:nvSpPr>
        <p:spPr>
          <a:xfrm>
            <a:off x="522850" y="397250"/>
            <a:ext cx="7871700" cy="50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влияет на температуру воздуха
</a:t>
            </a:r>
            <a:endParaRPr lang="en-US" sz="3000" dirty="0"/>
          </a:p>
        </p:txBody>
      </p:sp>
      <p:sp>
        <p:nvSpPr>
          <p:cNvPr id="5" name="Text 2"/>
          <p:cNvSpPr txBox="1"/>
          <p:nvPr/>
        </p:nvSpPr>
        <p:spPr>
          <a:xfrm>
            <a:off x="520950" y="969725"/>
            <a:ext cx="78717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 природные факторы совместно определяют температуру в конкретном месте.
</a:t>
            </a:r>
            <a:endParaRPr lang="en-US" sz="12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24327" y="313331"/>
            <a:ext cx="7370557" cy="76108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3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читать температурный график
</a:t>
            </a:r>
            <a:endParaRPr lang="en-US" sz="3000" dirty="0"/>
          </a:p>
        </p:txBody>
      </p:sp>
      <p:sp>
        <p:nvSpPr>
          <p:cNvPr id="9" name="Text 1"/>
          <p:cNvSpPr txBox="1"/>
          <p:nvPr/>
        </p:nvSpPr>
        <p:spPr>
          <a:xfrm>
            <a:off x="7794883" y="364101"/>
            <a:ext cx="1175441" cy="1921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682605" y="2123101"/>
            <a:ext cx="2269664" cy="77427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Ось времени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посмотрите на горизонтальную ось: на ней могут быть часы, дни или месяцы. Она показывает, когда именно были сделаны наблюдения.
</a:t>
            </a:r>
            <a:endParaRPr lang="en-US" sz="1300" dirty="0"/>
          </a:p>
        </p:txBody>
      </p:sp>
      <p:sp>
        <p:nvSpPr>
          <p:cNvPr id="11" name="Text 3"/>
          <p:cNvSpPr txBox="1"/>
          <p:nvPr/>
        </p:nvSpPr>
        <p:spPr>
          <a:xfrm>
            <a:off x="3440554" y="2123101"/>
            <a:ext cx="2269664" cy="77427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Ось температуры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Вертикальная ось показывает температуру в градусах Цельсия. Чем выше точка на графике, тем теплее воздух в этот момент.
</a:t>
            </a:r>
            <a:endParaRPr lang="en-US" sz="1300" dirty="0"/>
          </a:p>
        </p:txBody>
      </p:sp>
      <p:sp>
        <p:nvSpPr>
          <p:cNvPr id="12" name="Text 4"/>
          <p:cNvSpPr txBox="1"/>
          <p:nvPr/>
        </p:nvSpPr>
        <p:spPr>
          <a:xfrm>
            <a:off x="6206520" y="3875701"/>
            <a:ext cx="2269664" cy="77427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53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Правильное чтение
</a:t>
            </a:r>
            <a:pPr algn="l" indent="0" marL="0">
              <a:lnSpc>
                <a:spcPct val="100000"/>
              </a:lnSpc>
              <a:buNone/>
            </a:pPr>
            <a:r>
              <a:rPr lang="en-US" sz="578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93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71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Проверьте подписи, единицы измерения и масштаб: без них график может быть понят неправильно. Один и тот же рисунок можно читать по-разному при разных делениях.
</a:t>
            </a:r>
            <a:endParaRPr lang="en-US" sz="1253" dirty="0"/>
          </a:p>
        </p:txBody>
      </p:sp>
      <p:sp>
        <p:nvSpPr>
          <p:cNvPr id="13" name="Text 5"/>
          <p:cNvSpPr txBox="1"/>
          <p:nvPr/>
        </p:nvSpPr>
        <p:spPr>
          <a:xfrm>
            <a:off x="3462292" y="3875701"/>
            <a:ext cx="2269664" cy="77427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Линия изменений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Линия соединяет значения и помогает увидеть рост, падение и повороты кривой. По ней легко заметить максимум, минимум и резкие изменения.
</a:t>
            </a:r>
            <a:endParaRPr lang="en-US" sz="13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0B424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9675" y="1611491"/>
            <a:ext cx="4330800" cy="267756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522850" y="397250"/>
            <a:ext cx="7871700" cy="95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показывает график на практике
</a:t>
            </a:r>
            <a:endParaRPr lang="en-US" sz="3000" dirty="0"/>
          </a:p>
        </p:txBody>
      </p:sp>
      <p:sp>
        <p:nvSpPr>
          <p:cNvPr id="7" name="Text 2"/>
          <p:cNvSpPr txBox="1"/>
          <p:nvPr/>
        </p:nvSpPr>
        <p:spPr>
          <a:xfrm>
            <a:off x="5380600" y="1917175"/>
            <a:ext cx="3242700" cy="780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короткий ряд измерений помогает увидеть, когда температура меняется быстрее всего и в какие дни условия остаются наиболее ровными.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5380600" y="3247250"/>
            <a:ext cx="3242700" cy="78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Пик приходится на пятницу, а спад — к воскресенью; это показывает краткосрочное потепление без резких скачков.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870025" y="4549362"/>
            <a:ext cx="3990600" cy="37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Учебный пример по данным ежедневных наблюдений
</a:t>
            </a:r>
            <a:endParaRPr lang="en-US" sz="10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21275" y="1932248"/>
            <a:ext cx="4876200" cy="1168854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522850" y="397250"/>
            <a:ext cx="7871700" cy="83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наблюдений за температурой
</a:t>
            </a:r>
            <a:endParaRPr lang="en-US" sz="3000" dirty="0"/>
          </a:p>
        </p:txBody>
      </p:sp>
      <p:sp>
        <p:nvSpPr>
          <p:cNvPr id="6" name="Text 2"/>
          <p:cNvSpPr txBox="1"/>
          <p:nvPr/>
        </p:nvSpPr>
        <p:spPr>
          <a:xfrm>
            <a:off x="5746225" y="1406675"/>
            <a:ext cx="2885400" cy="222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опыта достаточно проводить измерения в одном и том же месте и записывать результат сразу после считывания термометра.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516975" y="3747588"/>
            <a:ext cx="4876200" cy="70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утренних и вечерних значений помогает заметить суточный ход и увидеть влияние облачности на охлаждение.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870025" y="4569900"/>
            <a:ext cx="4527300" cy="41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Правила школьных метеонаблюдений
</a:t>
            </a:r>
            <a:endParaRPr lang="en-US" sz="10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E0FFC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53634" y="1531950"/>
            <a:ext cx="7859632" cy="1884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522850" y="397250"/>
            <a:ext cx="7871700" cy="84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оформить наблюдения
</a:t>
            </a:r>
            <a:endParaRPr lang="en-US" sz="3000" dirty="0"/>
          </a:p>
        </p:txBody>
      </p:sp>
      <p:sp>
        <p:nvSpPr>
          <p:cNvPr id="6" name="Text 2"/>
          <p:cNvSpPr txBox="1"/>
          <p:nvPr/>
        </p:nvSpPr>
        <p:spPr>
          <a:xfrm>
            <a:off x="870025" y="4569900"/>
            <a:ext cx="7761600" cy="41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дневник метеонаблюдений
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511400" y="3602475"/>
            <a:ext cx="3754200" cy="78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Такая таблица делает наблюдения аккуратными: по ней легко сравнивать разные дни и быстро находить связи между температурой и погодой.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4877471" y="3602475"/>
            <a:ext cx="3754200" cy="78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облачном вечере температура часто падает медленнее, чем в ясную погоду, поэтому утро может оказаться теплее обычного.
</a:t>
            </a:r>
            <a:endParaRPr lang="en-US" sz="12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0B424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24327" y="313331"/>
            <a:ext cx="7370557" cy="76108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3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Погода и климат — в чём разница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7794883" y="364101"/>
            <a:ext cx="1175441" cy="1921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523670" y="1878020"/>
            <a:ext cx="3894011" cy="6595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62" b="1" dirty="0">
                <a:solidFill>
                  <a:srgbClr val="0D42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Погода — здесь и сейчас
</a:t>
            </a:r>
            <a:pPr algn="l" indent="0" marL="0">
              <a:lnSpc>
                <a:spcPct val="100000"/>
              </a:lnSpc>
              <a:buNone/>
            </a:pPr>
            <a:r>
              <a:rPr lang="en-US" sz="631" b="1" dirty="0">
                <a:solidFill>
                  <a:srgbClr val="0D42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70" b="1" dirty="0">
                <a:solidFill>
                  <a:srgbClr val="0D42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11" b="1" dirty="0">
                <a:solidFill>
                  <a:srgbClr val="0D42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Погода — это текущее состояние атмосферы: температура, облачность, ветер и осадки в конкретный день или час. Она может заметно меняться уже к вечеру.
</a:t>
            </a:r>
            <a:endParaRPr lang="en-US" sz="1262" dirty="0"/>
          </a:p>
        </p:txBody>
      </p:sp>
      <p:sp>
        <p:nvSpPr>
          <p:cNvPr id="10" name="Text 3"/>
          <p:cNvSpPr txBox="1"/>
          <p:nvPr/>
        </p:nvSpPr>
        <p:spPr>
          <a:xfrm>
            <a:off x="523670" y="3348489"/>
            <a:ext cx="3894011" cy="6595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62" b="1" dirty="0">
                <a:solidFill>
                  <a:srgbClr val="0D42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Нужны длинные ряды
</a:t>
            </a:r>
            <a:pPr algn="l" indent="0" marL="0">
              <a:lnSpc>
                <a:spcPct val="100000"/>
              </a:lnSpc>
              <a:buNone/>
            </a:pPr>
            <a:r>
              <a:rPr lang="en-US" sz="631" b="1" dirty="0">
                <a:solidFill>
                  <a:srgbClr val="0D42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70" b="1" dirty="0">
                <a:solidFill>
                  <a:srgbClr val="0D42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11" b="1" dirty="0">
                <a:solidFill>
                  <a:srgbClr val="0D42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 морозный день не доказывает изменение климата. О выводах говорят только длительные ряды данных, где видны устойчивые тенденции потепления или похолодания.
</a:t>
            </a:r>
            <a:endParaRPr lang="en-US" sz="1262" dirty="0"/>
          </a:p>
        </p:txBody>
      </p:sp>
      <p:sp>
        <p:nvSpPr>
          <p:cNvPr id="11" name="Text 4"/>
          <p:cNvSpPr txBox="1"/>
          <p:nvPr/>
        </p:nvSpPr>
        <p:spPr>
          <a:xfrm>
            <a:off x="4737227" y="1878020"/>
            <a:ext cx="3894011" cy="6595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62" b="1" dirty="0">
                <a:solidFill>
                  <a:srgbClr val="0D42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Климат — долгий фон
</a:t>
            </a:r>
            <a:pPr algn="l" indent="0" marL="0">
              <a:lnSpc>
                <a:spcPct val="100000"/>
              </a:lnSpc>
              <a:buNone/>
            </a:pPr>
            <a:r>
              <a:rPr lang="en-US" sz="631" b="1" dirty="0">
                <a:solidFill>
                  <a:srgbClr val="0D42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70" b="1" dirty="0">
                <a:solidFill>
                  <a:srgbClr val="0D42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11" b="1" dirty="0">
                <a:solidFill>
                  <a:srgbClr val="0D42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Климат описывает многолетние средние условия территории. Для него важны не отдельные дни, а повторяющиеся значения за десятилетия наблюдений.
</a:t>
            </a:r>
            <a:endParaRPr lang="en-US" sz="1262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24327" y="313331"/>
            <a:ext cx="7370557" cy="76108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это важно в жизни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7794883" y="364101"/>
            <a:ext cx="1175441" cy="1921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694128" y="1603226"/>
            <a:ext cx="3672765" cy="13124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Одежда и комфорт
</a:t>
            </a:r>
            <a:pPr algn="l" indent="0" marL="0">
              <a:lnSpc>
                <a:spcPct val="100000"/>
              </a:lnSpc>
              <a:buNone/>
            </a:pPr>
            <a:r>
              <a:rPr lang="en-US" sz="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Зная температуру заранее, проще выбрать одежду, обувь и время выхода из дома. Это особенно полезно зимой, в жару и при резкой смене погоды.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4958473" y="1603226"/>
            <a:ext cx="3672765" cy="13124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Планирование дел
</a:t>
            </a:r>
            <a:pPr algn="l" indent="0" marL="0">
              <a:lnSpc>
                <a:spcPct val="100000"/>
              </a:lnSpc>
              <a:buNone/>
            </a:pPr>
            <a:r>
              <a:rPr lang="en-US" sz="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Прогноз помогает безопасно планировать прогулки, тренировки и поездки. В сильный мороз или жару легче вовремя сократить нагрузку и избежать перегрева или переохлаждения.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722283" y="3182432"/>
            <a:ext cx="3672765" cy="13124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Школа и быт
</a:t>
            </a:r>
            <a:pPr algn="l" indent="0" marL="0">
              <a:lnSpc>
                <a:spcPct val="100000"/>
              </a:lnSpc>
              <a:buNone/>
            </a:pPr>
            <a:r>
              <a:rPr lang="en-US" sz="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Температура важна для растений и транспорта: от неё зависят полив, заморозки, гололёд и состояние дорог. Поэтому её учитывают в школе, дома и в городе.
</a:t>
            </a:r>
            <a:endParaRPr lang="en-US" sz="1400" dirty="0"/>
          </a:p>
        </p:txBody>
      </p:sp>
      <p:sp>
        <p:nvSpPr>
          <p:cNvPr id="12" name="Text 5"/>
          <p:cNvSpPr txBox="1"/>
          <p:nvPr/>
        </p:nvSpPr>
        <p:spPr>
          <a:xfrm>
            <a:off x="4958473" y="3182432"/>
            <a:ext cx="3672765" cy="13124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Безопасность каждый день
</a:t>
            </a:r>
            <a:pPr algn="l" indent="0" marL="0">
              <a:lnSpc>
                <a:spcPct val="100000"/>
              </a:lnSpc>
              <a:buNone/>
            </a:pPr>
            <a:r>
              <a:rPr lang="en-US" sz="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солнце и на морозе поведение должно быть разным: нужна вода, тень, перчатки или головной убор. Прогноз снижает риск неприятностей и помогает действовать вовремя.
</a:t>
            </a:r>
            <a:endParaRPr lang="en-US" sz="14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0B424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16150" y="1905538"/>
            <a:ext cx="8111700" cy="1131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Температура вокруг нас
</a:t>
            </a:r>
            <a:endParaRPr lang="en-US" sz="2800" dirty="0"/>
          </a:p>
        </p:txBody>
      </p:sp>
      <p:sp>
        <p:nvSpPr>
          <p:cNvPr id="4" name="Text 1"/>
          <p:cNvSpPr txBox="1"/>
          <p:nvPr/>
        </p:nvSpPr>
        <p:spPr>
          <a:xfrm>
            <a:off x="516150" y="3189063"/>
            <a:ext cx="8111700" cy="113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Температура воздуха — это не просто число на термометре, а результат солнечного нагрева, движения воздуха и свойств местности. Умение измерять и сравнивать её делает погоду понятнее.
</a:t>
            </a:r>
            <a:endParaRPr lang="en-US" sz="1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2026-07-26T19:15:42Z</dcterms:created>
  <dcterms:modified xsi:type="dcterms:W3CDTF">2026-07-26T19:15:42Z</dcterms:modified>
</cp:coreProperties>
</file>