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7600" y="2247351"/>
            <a:ext cx="5437013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1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пути Латинской Америки: между авторитаризмом и демократией
</a:t>
            </a:r>
            <a:pPr algn="l" indent="0" marL="0">
              <a:lnSpc>
                <a:spcPct val="90000"/>
              </a:lnSpc>
              <a:buNone/>
            </a:pPr>
            <a:r>
              <a:rPr lang="en-US" sz="100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борьбы стран региона между диктатурой и свободой общества.
</a:t>
            </a:r>
            <a:endParaRPr lang="en-US" sz="3016" dirty="0"/>
          </a:p>
        </p:txBody>
      </p:sp>
      <p:sp>
        <p:nvSpPr>
          <p:cNvPr id="4" name="Text 1"/>
          <p:cNvSpPr txBox="1"/>
          <p:nvPr/>
        </p:nvSpPr>
        <p:spPr>
          <a:xfrm>
            <a:off x="497600" y="418543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палитра политического развития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пережила сложные эпохи с переменами власти под влиянием колониального наследия, военных переворотов и внешнего давления, что сформировало уникальные политические системы.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Испании и Португалии построили жёсткие административные структуры с полной подчинённостью метрополии без развитого самоуправления.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эксплуатация ресурсов и населения подавляла возникновения демократических традиций и правовых институтов на местах.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исторические формы власти способствовали закреплению авторитарных моделей после обретения независимости странами региона.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наследие и его следы в политике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 1960 по 1979 годы характеризуется наиболее высокой частотой переворотов, влияя на политическую нестабильность региона.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смены власти создали почву для формирования сильных президентских диктатур и слабых демократических институтов.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военных переворотов в XX веке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Латиноамериканского института политических исследований, 2022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1964 г.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военного режима с жёстким контролем и ограничением свобод, но с акцентом на экономическое развитие.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1979 г.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снижение репрессий, начало политической либерализации и подготовка к возврату к гражданскому правлению.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1988 г.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новой конституции, закрепляющей демократические свободы и институты, и развитие гражданского общества.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1985 г.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переход к гражданской власти; снятие военного режима и восстановление основных прав.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Бразилии от диктатуры к демократии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20141" y="1572327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1999 г.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 Чавес приходит к власти, усиливая президентскую власть и национализируя ключевые отрасли экономики.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47807" y="1572327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2009 г.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Конституционная реформа, ограничивающая деятельность оппозиции и независимых СМИ.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64256" y="3145933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2013 г.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правления Николаса Мадуро с обострением экономического и политического кризиса.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91923" y="3145933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г.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Гиперинфляция, массовая эмиграция и разрушение демократических институтов достигают критической точки.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Венесуэла: от демократии к авторитаризму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987" y="2043977"/>
            <a:ext cx="4241476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демократических институтов (2023)
</a:t>
            </a:r>
            <a:endParaRPr lang="en-US" sz="2344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свободы СМИ, независимости судебной власти, свободных выборов и коррупции в пяти странах региона.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 и Бразилия лидируют по демократическим институтам; в Венесуэле и на Кубе наблюдается серьёзный дефицит политических свобод.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Freedom House, Transparency International, 2023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 в Перу 2020 года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выступления против коррупции и политического хаоса помогли мобилизовать общество и потребовать реформы государства.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 2019: вызов неравенству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Акции протеста привели к пересмотру социальных программ и усилению политического участия граждан разных слоёв.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Эквадор и активность НПО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Правозащитные организации сыграли ключевую роль в контроле за правительством и продвижении прозрачности в политике.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Движущая сила демократии: гражданское общество
</a:t>
            </a:r>
            <a:endParaRPr lang="en-US" sz="25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диктатуры в 1985 году страна осуществила амнистию и восстановила основные гражданские свободы и права человека.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протяжении 1990–2010-х годов экономика стабильно росла, а уровень коррупции оставался одним из самых низких в регионе.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были прозрачными и конкурентными, что принесло международное признание Уругваю как образцу демократии.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Уругвай: пример мирного перехода к демократии
</a:t>
            </a:r>
            <a:endParaRPr lang="en-US" sz="25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 1973: переворот и последствия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сентября 1973 года военные свергли президента Альенде, начав почти двухдесятилетнее правление Пиночета с жёсткими репрессиями.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диктатура проводила экономические реформы, ограничивала политическую деятельность партии и организации, подавляя оппозицию.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стал отправной точкой для последующих демократических изменений и трансформаций в стране после 1990 года.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демократии в Мексике: успехи и вызовы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начала 2000-х Мексика начала укреплять демократические институты, развивая принцип сдержек и противовесов и проводя конкурентные выборы на всех уровнях власти.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избирательной системы и создание независимого Национального избирательного института способствовали более прозрачным и справедливым выборам, расширяя политическое участие.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проблемы коррупции и насилия остаются серьёзным препятствием для глубокого демократического развития и стабильности государственных структур.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СМИ сталкивается с вызовами, включая давление и цензурные практики, что ограничивает полноту общественного дискурса и информированность граждан.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1959 года в стране действует жёсткая однопартийная система, в которой отсутствуют конкурентные выборы и ограничены политические свободы.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Cuba Political History, 2023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44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62 года
</a:t>
            </a:r>
            <a:pPr algn="l" indent="0" marL="0">
              <a:lnSpc>
                <a:spcPct val="90000"/>
              </a:lnSpc>
              <a:buNone/>
            </a:pPr>
            <a:r>
              <a:rPr lang="en-US" sz="1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однопартийной системе сохраняется непрерывное доминирование с 1959 года, что формирует уникальную политическую монолитность региона.
</a:t>
            </a:r>
            <a:endParaRPr lang="en-US" sz="8449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Наблюдаются не только периоды либерализации, но и возврат авторитарных тенденций в отдельных странах, влияющий на стабильность региона.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демократических государств с 1980 по 2000 годы был значительным, однако с 2010 года наблюдается стагнация и рецидивы авторитаризма.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демократии: 1980–2020 годы в Латинской Америке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Freedom House Index, 2023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демократии в регионе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государственные институты мешают развитию
</a:t>
            </a:r>
            <a:pPr algn="ctr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Латинской Америки недостаточно сильны судебные и административные органы, что способствует росту коррупции и снижает доверие населения к власти.
</a:t>
            </a:r>
            <a:endParaRPr lang="en-US" sz="960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2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 провоцирует протесты
</a:t>
            </a:r>
            <a:pPr algn="ctr" indent="0" marL="0">
              <a:lnSpc>
                <a:spcPct val="90000"/>
              </a:lnSpc>
              <a:buNone/>
            </a:pPr>
            <a:r>
              <a:rPr lang="en-US" sz="42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выступления в Чили и Колумбии в 2019 году показали глубокое недовольство населения из-за экономических и социальных дисбалансов в обществе.
</a:t>
            </a:r>
            <a:endParaRPr lang="en-US" sz="1020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2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нестабильность усиливается
</a:t>
            </a:r>
            <a:pPr algn="ctr" indent="0" marL="0">
              <a:lnSpc>
                <a:spcPct val="90000"/>
              </a:lnSpc>
              <a:buNone/>
            </a:pPr>
            <a:r>
              <a:rPr lang="en-US" sz="42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количества временных правительств и фрагментация партийных систем приводят к частым сменам власти и сложностям в реализации долгосрочных реформ.
</a:t>
            </a:r>
            <a:endParaRPr lang="en-US" sz="10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военных и полицейских режимов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возросло влияние военных и силовых структур, которые контролируют политический процесс, ограничивая гражданские свободы и подавляя инакомыслие.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Манипуляции с выборами и конституционными реформами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Президентские сроки продлеваются с помощью конституционных изменений, что ослабляет демократические механизмы и способствует централизованной власти, снижая политическую конкуренцию.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авторитаризма в Латинской Америке
</a:t>
            </a:r>
            <a:endParaRPr lang="en-US" sz="25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США в политических процессах региона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использовали экономическое давление и мероприятия скрытого характера для поддержки союзных режимов или свержения нежелательных, что значительно повлияло на политическую карту Латинской Америки.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международных организаций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 как ОАГ и ООН применяют санкции и содействуют внедрению демократических норм, усиливая международный мониторинг и поддержку гражданских инициатив.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фактор: международное влияние на политические режимы
</a:t>
            </a:r>
            <a:endParaRPr lang="en-US" sz="242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фактор и внутренние вызовы переменам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социальное неравенство и конфликты между элитами и широкой общественностью подрывают социальную сплочённость и препятствуют реформам.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молодёжи, образовательные реформы и повышение гражданской активности становятся движущими силами демократических преобразований и снижением напряжённости.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660" y="1355790"/>
            <a:ext cx="1990831" cy="218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9809" y="1355790"/>
            <a:ext cx="1990831" cy="2189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1748" y="1355790"/>
            <a:ext cx="1990831" cy="2189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4982" y="1355790"/>
            <a:ext cx="1990831" cy="218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укрепления демократии: реформы и инициативы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22000" y="3616201"/>
            <a:ext cx="19923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7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Реформирование избирательных систем
</a:t>
            </a:r>
            <a:pPr algn="ctr" indent="0" marL="0">
              <a:lnSpc>
                <a:spcPct val="90000"/>
              </a:lnSpc>
              <a:buNone/>
            </a:pPr>
            <a:r>
              <a:rPr lang="en-US" sz="36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новых процедур и прозрачных технологий помогает повысить доверие к выборам и минимизировать фальсификации, что укрепляет легитимность властных структур.
</a:t>
            </a:r>
            <a:endParaRPr lang="en-US" sz="875" dirty="0"/>
          </a:p>
        </p:txBody>
      </p:sp>
      <p:sp>
        <p:nvSpPr>
          <p:cNvPr id="12" name="Text 3"/>
          <p:cNvSpPr txBox="1"/>
          <p:nvPr/>
        </p:nvSpPr>
        <p:spPr>
          <a:xfrm>
            <a:off x="2508915" y="3616201"/>
            <a:ext cx="19923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4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независимости судебной власти
</a:t>
            </a:r>
            <a:pPr algn="ctr" indent="0" marL="0">
              <a:lnSpc>
                <a:spcPct val="90000"/>
              </a:lnSpc>
              <a:buNone/>
            </a:pPr>
            <a:r>
              <a:rPr lang="en-US" sz="39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роли судов и повышение их автономии от исполнительных органов способствуют борьбе с коррупцией и улучшению правопорядка.
</a:t>
            </a:r>
            <a:endParaRPr lang="en-US" sz="942" dirty="0"/>
          </a:p>
        </p:txBody>
      </p:sp>
      <p:sp>
        <p:nvSpPr>
          <p:cNvPr id="13" name="Text 4"/>
          <p:cNvSpPr txBox="1"/>
          <p:nvPr/>
        </p:nvSpPr>
        <p:spPr>
          <a:xfrm>
            <a:off x="4590850" y="3616201"/>
            <a:ext cx="19923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7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и подотчётность власти
</a:t>
            </a:r>
            <a:pPr algn="ctr" indent="0" marL="0">
              <a:lnSpc>
                <a:spcPct val="90000"/>
              </a:lnSpc>
              <a:buNone/>
            </a:pPr>
            <a:r>
              <a:rPr lang="en-US" sz="40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внедрение программ по прозрачности госуправления снижает риски злоупотреблений и укрепляет доверие граждан к институтам.
</a:t>
            </a:r>
            <a:endParaRPr lang="en-US" sz="973" dirty="0"/>
          </a:p>
        </p:txBody>
      </p:sp>
      <p:sp>
        <p:nvSpPr>
          <p:cNvPr id="14" name="Text 5"/>
          <p:cNvSpPr txBox="1"/>
          <p:nvPr/>
        </p:nvSpPr>
        <p:spPr>
          <a:xfrm>
            <a:off x="6674082" y="3616201"/>
            <a:ext cx="19923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4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образование и вовлечённость
</a:t>
            </a:r>
            <a:pPr algn="ctr" indent="0" marL="0">
              <a:lnSpc>
                <a:spcPct val="90000"/>
              </a:lnSpc>
              <a:buNone/>
            </a:pPr>
            <a:r>
              <a:rPr lang="en-US" sz="35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программ для повышения политической грамотности способствует более осознанному участию населения в демократических процессах, поддерживая устойчивость демократических институтов.
</a:t>
            </a:r>
            <a:endParaRPr lang="en-US" sz="84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Аргентина: опыт демократического перехода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военной хунты в 1983 году Аргентина инициировала политику «Nunca Más», осуждая репрессии и восстанавливая историческую справедливость.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Проводились судебные реформы, направленные на укрепление правосудия и наказание виновных в нарушениях прав человека.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гражданских свобод сопровождалось интеграцией в международные организации, способствующие обмену опытом и поддержке демократических практик.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 стала образцом успешного перехода от диктатуры к демократии с устойчивыми институтами и активным гражданским обществом.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Латинской Америки: вызовы и надежды
</a:t>
            </a:r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региона зависит от способности преодолевать социальные и политические препятствия, активной гражданской позиции и реформ, сохраняя баланс между наследием и современными требованиями демократии.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2026-05-11T04:40:29Z</dcterms:created>
  <dcterms:modified xsi:type="dcterms:W3CDTF">2026-05-11T04:40:29Z</dcterms:modified>
</cp:coreProperties>
</file>