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image" Target="../media/image-18-9.jpe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народные движения 1960-х: обзор и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протесты за права, мир и свободу, изменившие мир.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Десятилетие бурных перемен: телевидение, автомобилизация, образование и городской рост. Холодная война и социальные противоречия взращивают активное молодое поколение, готовое бороться за перемены.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1960-х: время перемен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Несправедливость и дискриминация по расовым и социальным причинам вызывали массовое недовольство, особенно среди молодых людей, стремящихся к равенству.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ограничения и несвобода слова подталкивали к протестам, поскольку люди требовали изменить негибкие и несправедливые режимы.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трудности, безработица и разрыв в ценностях между старшими и молодым поколением усиливали конфликт и побуждали к активным действиям.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возникли массовые движения: основные причины
</a:t>
            </a:r>
            <a:endParaRPr lang="en-US" sz="262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767" y="1258598"/>
            <a:ext cx="1710236" cy="21782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2037" y="1258598"/>
            <a:ext cx="1710236" cy="2178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1885" y="1258598"/>
            <a:ext cx="1710236" cy="217821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01164" y="1258598"/>
            <a:ext cx="1710236" cy="217821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особенности массовых движений 1960-х
</a:t>
            </a:r>
            <a:endParaRPr lang="en-US" sz="2119" dirty="0"/>
          </a:p>
        </p:txBody>
      </p:sp>
      <p:sp>
        <p:nvSpPr>
          <p:cNvPr id="8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79" dirty="0"/>
          </a:p>
        </p:txBody>
      </p:sp>
      <p:sp>
        <p:nvSpPr>
          <p:cNvPr id="9" name="Text 2"/>
          <p:cNvSpPr txBox="1"/>
          <p:nvPr/>
        </p:nvSpPr>
        <p:spPr>
          <a:xfrm>
            <a:off x="799449" y="3662955"/>
            <a:ext cx="1710872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США: борьба против расовой сегрегации
</a:t>
            </a:r>
            <a:pPr algn="ctr" indent="0" marL="0">
              <a:lnSpc>
                <a:spcPct val="100000"/>
              </a:lnSpc>
              <a:buNone/>
            </a:pPr>
            <a:r>
              <a:rPr lang="en-US" sz="5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США массовые протесты сосредоточились на преодолении расовой дискриминации, включая бойкоты и марши, направленные на законное равенство чернокожих граждан.
</a:t>
            </a:r>
            <a:endParaRPr lang="en-US" sz="1014" dirty="0"/>
          </a:p>
        </p:txBody>
      </p:sp>
      <p:sp>
        <p:nvSpPr>
          <p:cNvPr id="10" name="Text 3"/>
          <p:cNvSpPr txBox="1"/>
          <p:nvPr/>
        </p:nvSpPr>
        <p:spPr>
          <a:xfrm>
            <a:off x="2711719" y="3662955"/>
            <a:ext cx="1710872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Америка: поиск демократических перемен
</a:t>
            </a:r>
            <a:pPr algn="ctr" indent="0" marL="0">
              <a:lnSpc>
                <a:spcPct val="100000"/>
              </a:lnSpc>
              <a:buNone/>
            </a:pPr>
            <a:r>
              <a:rPr lang="en-US" sz="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странах Южной Америки жители выступали против диктатур, требуя свободы и справедливости через демонстрации и кампании реформ.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4671567" y="3662955"/>
            <a:ext cx="1710872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Европа: студенческие волнения и реформы
</a:t>
            </a:r>
            <a:pPr algn="ctr" indent="0" marL="0">
              <a:lnSpc>
                <a:spcPct val="100000"/>
              </a:lnSpc>
              <a:buNone/>
            </a:pPr>
            <a:r>
              <a:rPr lang="en-US" sz="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молодежь поднялась на протесты, требуя образовательных и социальных изменений, что выразилось в масштабных демонстрациях и забастовках.
</a:t>
            </a:r>
            <a:endParaRPr lang="en-US" sz="1062" dirty="0"/>
          </a:p>
        </p:txBody>
      </p:sp>
      <p:sp>
        <p:nvSpPr>
          <p:cNvPr id="12" name="Text 5"/>
          <p:cNvSpPr txBox="1"/>
          <p:nvPr/>
        </p:nvSpPr>
        <p:spPr>
          <a:xfrm>
            <a:off x="6600846" y="3662955"/>
            <a:ext cx="1710872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СССР: творческое сопротивление и самиздат
</a:t>
            </a:r>
            <a:pPr algn="ctr" indent="0" marL="0">
              <a:lnSpc>
                <a:spcPct val="100000"/>
              </a:lnSpc>
              <a:buNone/>
            </a:pPr>
            <a:r>
              <a:rPr lang="en-US" sz="5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Советском Союзе интеллигенция и молодёжь организовывали неофициальные клубы и распространяли запрещённую литературу, выражая несогласие с системой.
</a:t>
            </a:r>
            <a:endParaRPr lang="en-US" sz="99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люди были инициаторами многих акций, организуя митинги и демонстрации в университетах и на улицах городов.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 как движущая сила протестов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Студенты и старшеклассники активно участвовали в забастовках, объединяясь для достижения социальных и политических перемен.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Молодёжные организации стали площадками для обмена идеями и координации действий, формируя новые культурные и политические стандарты.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Активизм молодежи способствовал созданию движения, ориентированного на свободу, равенство и личное самовыражение.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65125" y="1934332"/>
            <a:ext cx="213750" cy="34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9025" y="1934328"/>
            <a:ext cx="299250" cy="34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41656" y="2530628"/>
            <a:ext cx="337500" cy="33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4844" y="2531473"/>
            <a:ext cx="337500" cy="337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526600" y="1936578"/>
            <a:ext cx="337500" cy="337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борьбы участников массовых движений
</a:t>
            </a:r>
            <a:endParaRPr lang="en-US" sz="2575" dirty="0"/>
          </a:p>
        </p:txBody>
      </p:sp>
      <p:sp>
        <p:nvSpPr>
          <p:cNvPr id="15" name="Text 2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марши и переходы демонстрировали решимость протестующих и помогали расширять поддержку движения среди населения.
</a:t>
            </a:r>
            <a:pPr algn="ctr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Марш-броски
</a:t>
            </a:r>
            <a:endParaRPr lang="en-US" sz="1158" dirty="0"/>
          </a:p>
        </p:txBody>
      </p:sp>
      <p:sp>
        <p:nvSpPr>
          <p:cNvPr id="16" name="Text 3"/>
          <p:cNvSpPr txBox="1"/>
          <p:nvPr/>
        </p:nvSpPr>
        <p:spPr>
          <a:xfrm>
            <a:off x="342450" y="1483900"/>
            <a:ext cx="2505300" cy="13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5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Бойкоты магазинов
</a:t>
            </a:r>
            <a:pPr algn="r" indent="0" marL="0">
              <a:lnSpc>
                <a:spcPct val="100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3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Активисты организовывали отказ от покупки товаров фирм, связанных с дискриминацией или политическим насилием, привлекая общественное внимание.
</a:t>
            </a:r>
            <a:endParaRPr lang="en-US" sz="1525" dirty="0"/>
          </a:p>
        </p:txBody>
      </p:sp>
      <p:sp>
        <p:nvSpPr>
          <p:cNvPr id="17" name="Text 4"/>
          <p:cNvSpPr txBox="1"/>
          <p:nvPr/>
        </p:nvSpPr>
        <p:spPr>
          <a:xfrm>
            <a:off x="1882650" y="3060050"/>
            <a:ext cx="17619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Голодовки
</a:t>
            </a:r>
            <a:pPr algn="r" indent="0" marL="0">
              <a:lnSpc>
                <a:spcPct val="100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использовали голодовки как мирный способ выражения протеста и давления на власти для рассмотрения своих требований.
</a:t>
            </a:r>
            <a:endParaRPr lang="en-US" sz="1500" dirty="0"/>
          </a:p>
        </p:txBody>
      </p:sp>
      <p:sp>
        <p:nvSpPr>
          <p:cNvPr id="18" name="Text 5"/>
          <p:cNvSpPr txBox="1"/>
          <p:nvPr/>
        </p:nvSpPr>
        <p:spPr>
          <a:xfrm>
            <a:off x="5499450" y="3060050"/>
            <a:ext cx="17619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письма политикам
</a:t>
            </a:r>
            <a:pPr algn="l" indent="0" marL="0">
              <a:lnSpc>
                <a:spcPct val="100000"/>
              </a:lnSpc>
              <a:buNone/>
            </a:pPr>
            <a:r>
              <a:rPr lang="en-US" sz="6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Обращения к властям в форме писем и петиций служили инструментом легитимного выражения требований и привлечения внимания.
</a:t>
            </a:r>
            <a:endParaRPr lang="en-US" sz="1414" dirty="0"/>
          </a:p>
        </p:txBody>
      </p:sp>
      <p:sp>
        <p:nvSpPr>
          <p:cNvPr id="19" name="Text 6"/>
          <p:cNvSpPr txBox="1"/>
          <p:nvPr/>
        </p:nvSpPr>
        <p:spPr>
          <a:xfrm>
            <a:off x="6296250" y="1483900"/>
            <a:ext cx="2505300" cy="13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искусства
</a:t>
            </a:r>
            <a:pPr algn="l" indent="0" marL="0">
              <a:lnSpc>
                <a:spcPct val="100000"/>
              </a:lnSpc>
              <a:buNone/>
            </a:pPr>
            <a:r>
              <a:rPr lang="en-US" sz="6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Плакаты, лозунги и музыка стали важными средствами протеста, объединяя людей и формируя общее культурное пространство.
</a:t>
            </a:r>
            <a:endParaRPr lang="en-US" sz="151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 гражданские права концентрировалась на ликвидации расовой дискриминации и обеспечении равных возможностей для всех.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направления движений: гражданские, антивоенные, молодежные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Антивоенные кампании выступали против конфликта во Вьетнаме и других войн, призывая к миру и прекращению насилия.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Молодёжные протесты выражали недовольство устоявшимися нормами, одновременно развивая субкультуры хиппи и битников с уникальной культурой.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Женское движение требовало равенства в политике и трудовой сфере, а экологические акции акцентировали внимание на защите природы.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Акции в Бирмингеме и Сельме продемонстрировали силу массовых ненасильственных протестов, способствовавших законодательным изменениям.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Закона о гражданских правах 1964 года запретило дискриминацию в общественных местах и на рабочем месте, значительно улучшив статус чернокожих граждан.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о правах голоса 1965 года обеспечил доступ к избирательным процессам для малообеспеченных и афроамериканских избирателей.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Правовые успехи движения за гражданские права
</a:t>
            </a:r>
            <a:endParaRPr lang="en-US" sz="2650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63027" y="1479875"/>
            <a:ext cx="4612046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движения: сравнение по странам
</a:t>
            </a:r>
            <a:endParaRPr lang="en-US" sz="301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главных тем, примеров протестов и их результатов в разных регионах в 1960-х годах.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движения стремились к свободе и справедливости, несмотря на разные исторические контексты.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школьных учебников и хрестоматий.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256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131"/>
            <a:ext cx="3904200" cy="194828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214275" y="370650"/>
            <a:ext cx="8695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Мартин Лютер Кинг: символ ненасильственного протеста
</a:t>
            </a:r>
            <a:endParaRPr lang="en-US" sz="2375" dirty="0"/>
          </a:p>
        </p:txBody>
      </p:sp>
      <p:sp>
        <p:nvSpPr>
          <p:cNvPr id="10" name="Text 2"/>
          <p:cNvSpPr txBox="1"/>
          <p:nvPr/>
        </p:nvSpPr>
        <p:spPr>
          <a:xfrm>
            <a:off x="62635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 ненасильственной борьбы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Мартин Лютер Кинг вдохновил миллионы своим призывом к миру и равенству. Его стратегия мирных демонстраций стала эталоном борьбы за гражданские права.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5470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 на Вашингтон и «У меня есть мечта»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1963 год ознаменовался масштабным маршем, где Кинг произнёс знаменитую речь. Это событие укрепило национальное и международное внимание к проблемам расизма.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0909" y="1181550"/>
            <a:ext cx="3329981" cy="343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44575" y="122637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Антивоенные протесты 1960-х годов возникли как ответ на Вьетнамскую войну и другие военные конфликты. В США и Европе организовывались массовые демонстрации, нацеленные на прекращение боевых действий.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768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Антивоенные движения: голос против войны
</a:t>
            </a:r>
            <a:endParaRPr lang="en-US" sz="2903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944575" y="291822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Известнейшими стали «Марш на Пентагон» в 1967 году и акции протеста в Берлине, Лондоне и Париже. Молодёжь активно выступала за мир и сокращение военных расходов, используя митинги и забастовки.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25" y="1259702"/>
            <a:ext cx="3498000" cy="21760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525" y="1259702"/>
            <a:ext cx="3498000" cy="217600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Женское движение 1960-х: вторая волна феминизма
</a:t>
            </a:r>
            <a:endParaRPr lang="en-US" sz="2259" dirty="0"/>
          </a:p>
        </p:txBody>
      </p:sp>
      <p:sp>
        <p:nvSpPr>
          <p:cNvPr id="6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79" dirty="0"/>
          </a:p>
        </p:txBody>
      </p:sp>
      <p:sp>
        <p:nvSpPr>
          <p:cNvPr id="7" name="Text 2"/>
          <p:cNvSpPr txBox="1"/>
          <p:nvPr/>
        </p:nvSpPr>
        <p:spPr>
          <a:xfrm>
            <a:off x="7994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Национального женского организационного комитета
</a:t>
            </a:r>
            <a:pPr algn="ctr" indent="0" marL="0">
              <a:lnSpc>
                <a:spcPct val="100000"/>
              </a:lnSpc>
              <a:buNone/>
            </a:pPr>
            <a:r>
              <a:rPr lang="en-US" sz="7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1966 году в США возникла организация NOW, призванная бороться за равенство женщин в трудовой сфере, политике и образовании. Это стало важным этапом во второй волне феминизма.
</a:t>
            </a:r>
            <a:endParaRPr lang="en-US" sz="1303" dirty="0"/>
          </a:p>
        </p:txBody>
      </p:sp>
      <p:sp>
        <p:nvSpPr>
          <p:cNvPr id="8" name="Text 3"/>
          <p:cNvSpPr txBox="1"/>
          <p:nvPr/>
        </p:nvSpPr>
        <p:spPr>
          <a:xfrm>
            <a:off x="48135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Лозунг «Личное — это политическое» и массовая активность женщин
</a:t>
            </a:r>
            <a:pPr algn="ctr" indent="0" marL="0">
              <a:lnSpc>
                <a:spcPct val="100000"/>
              </a:lnSpc>
              <a:buNone/>
            </a:pPr>
            <a:r>
              <a:rPr lang="en-US" sz="7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применяли новый подход, объединяя личные проблемы с политикой. Митинги и кампании в США и Европе помогли привлечь внимание к вопросам дискриминации и правам на равные возможности.
</a:t>
            </a:r>
            <a:endParaRPr lang="en-US" sz="130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Студенческие волнения во Франции 1968 года
</a:t>
            </a:r>
            <a:endParaRPr lang="en-US" sz="2903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мае 1968 года студенты Франции вышли на массовые протесты, требуя реформ в образовании и свободы выражения мнений. Протесты быстро распространились в университетах и городах по всей стране.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Протесты в Париже переросли в общенациональную забастовку с участием около 10 миллионов рабочих. Эти события оказали значительное влияние на политическую и социальную жизнь Европы.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292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214275" y="370650"/>
            <a:ext cx="8695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Молодёжные субкультуры 1960-х: выражение свободы
</a:t>
            </a:r>
            <a:endParaRPr lang="en-US" sz="2469" dirty="0"/>
          </a:p>
        </p:txBody>
      </p:sp>
      <p:sp>
        <p:nvSpPr>
          <p:cNvPr id="12" name="Text 2"/>
          <p:cNvSpPr txBox="1"/>
          <p:nvPr/>
        </p:nvSpPr>
        <p:spPr>
          <a:xfrm>
            <a:off x="507800" y="32899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Хиппи: движение мира и любви
</a:t>
            </a:r>
            <a:pPr algn="l" indent="0" marL="0">
              <a:lnSpc>
                <a:spcPct val="100000"/>
              </a:lnSpc>
              <a:buNone/>
            </a:pPr>
            <a:r>
              <a:rPr lang="en-US" sz="6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США и Европе хиппи пропагандировали идеи мира, свободы самовыражения и гармонии с природой. Их яркая одежда, музыка рок и фолк стали символами эпохи перемен.
</a:t>
            </a:r>
            <a:endParaRPr lang="en-US" sz="1139" dirty="0"/>
          </a:p>
        </p:txBody>
      </p:sp>
      <p:sp>
        <p:nvSpPr>
          <p:cNvPr id="13" name="Text 3"/>
          <p:cNvSpPr txBox="1"/>
          <p:nvPr/>
        </p:nvSpPr>
        <p:spPr>
          <a:xfrm>
            <a:off x="3585800" y="32900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Стиляги: советские любители западной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6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СССР стиляги отличались ярким стилем, слушали джаз и западную музыку. Они выражали протест через индивидуальность и необычный внешний вид, что делало их заметной субкультурой.
</a:t>
            </a:r>
            <a:endParaRPr lang="en-US" sz="1139" dirty="0"/>
          </a:p>
        </p:txBody>
      </p:sp>
      <p:sp>
        <p:nvSpPr>
          <p:cNvPr id="14" name="Text 4"/>
          <p:cNvSpPr txBox="1"/>
          <p:nvPr/>
        </p:nvSpPr>
        <p:spPr>
          <a:xfrm>
            <a:off x="6663825" y="32900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Битники: поэты и бунтари
</a:t>
            </a:r>
            <a:pPr algn="l" indent="0" marL="0">
              <a:lnSpc>
                <a:spcPct val="100000"/>
              </a:lnSpc>
              <a:buNone/>
            </a:pPr>
            <a:r>
              <a:rPr lang="en-US" sz="6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Битники в США представляли собой литературное и культурное движение, бросающее вызов конформизму. Они писали о свободе, путешествиях и духовных поисках, оказав сильное влияние на молодежь.
</a:t>
            </a:r>
            <a:endParaRPr lang="en-US" sz="116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Забастовки и баррикады: Париж, май 1968 года
</a:t>
            </a:r>
            <a:endParaRPr lang="en-US" sz="2903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мае 1968 года Париж охватили масштабные забастовки и уличные столкновения. Студенты и рабочие захватывали университеты и предприятия, выдвигая требования реформы образования и расширения демократических прав.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Забастовки длились несколько недель и стали крупнейшими протестами в истории Франции. В итоге государство согласилось на переговоры, что привело к изменениям в образовательной системе и улучшению прав трудящихся.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18823" y="1226375"/>
            <a:ext cx="2616203" cy="286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456125"/>
            <a:ext cx="4808100" cy="13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боролось против расовой сегрегации, организуя марши и бойкоты. Законы 1964 и 1965 годов обеспечили гражданские права и избирательные льготы, изменив правовую систему США.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84429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афроамериканцев: достижения и проблемы
</a:t>
            </a:r>
            <a:endParaRPr lang="en-US" sz="2903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3104325"/>
            <a:ext cx="4162200" cy="11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законодательные успехи, дискриминация продолжалась. Активисты продолжали борьбу за равенство и социальную справедливость, что породило новые инициативы и движения.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25" y="1259702"/>
            <a:ext cx="3498000" cy="21760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525" y="1259702"/>
            <a:ext cx="3498000" cy="217600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Пражская весна: мечты о свободе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79" dirty="0"/>
          </a:p>
        </p:txBody>
      </p:sp>
      <p:sp>
        <p:nvSpPr>
          <p:cNvPr id="7" name="Text 2"/>
          <p:cNvSpPr txBox="1"/>
          <p:nvPr/>
        </p:nvSpPr>
        <p:spPr>
          <a:xfrm>
            <a:off x="7994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Либерализация и реформа в Чехословакии
</a:t>
            </a:r>
            <a:pPr algn="ctr" indent="0" marL="0">
              <a:lnSpc>
                <a:spcPct val="100000"/>
              </a:lnSpc>
              <a:buNone/>
            </a:pPr>
            <a:r>
              <a:rPr lang="en-US" sz="7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1968 года власти попытались ослабить жесткий коммунистический режим, введя свободу слова и собраний. Эти реформы вызвали поддержку населения и надежду на демократизацию.
</a:t>
            </a:r>
            <a:endParaRPr lang="en-US" sz="1303" dirty="0"/>
          </a:p>
        </p:txBody>
      </p:sp>
      <p:sp>
        <p:nvSpPr>
          <p:cNvPr id="8" name="Text 3"/>
          <p:cNvSpPr txBox="1"/>
          <p:nvPr/>
        </p:nvSpPr>
        <p:spPr>
          <a:xfrm>
            <a:off x="48135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Вторжение Варшавского договора и конец надежд
</a:t>
            </a:r>
            <a:pPr algn="ctr" indent="0" marL="0">
              <a:lnSpc>
                <a:spcPct val="100000"/>
              </a:lnSpc>
              <a:buNone/>
            </a:pPr>
            <a:r>
              <a:rPr lang="en-US" sz="7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августе 1968 года войска стран Варшавского договора вошли в Чехословакию, подавив движение. Пражская весна стала символом подавления демократических стремлений в Восточной Европе.
</a:t>
            </a:r>
            <a:endParaRPr lang="en-US" sz="130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4300" y="1805829"/>
            <a:ext cx="2002800" cy="19499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84050" y="1172154"/>
            <a:ext cx="2002800" cy="19499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93350" y="1805654"/>
            <a:ext cx="2002800" cy="19499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03100" y="1157579"/>
            <a:ext cx="2002800" cy="1949992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214275" y="370650"/>
            <a:ext cx="8695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массовые демонстрации 1960-х: события и масштабы
</a:t>
            </a:r>
            <a:endParaRPr lang="en-US" sz="2213" dirty="0"/>
          </a:p>
        </p:txBody>
      </p:sp>
      <p:sp>
        <p:nvSpPr>
          <p:cNvPr id="14" name="Text 2"/>
          <p:cNvSpPr txBox="1"/>
          <p:nvPr/>
        </p:nvSpPr>
        <p:spPr>
          <a:xfrm>
            <a:off x="735999" y="3842425"/>
            <a:ext cx="16131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 в Бирмингеме, 1963
</a:t>
            </a:r>
            <a:pPr algn="l" indent="0" marL="0">
              <a:lnSpc>
                <a:spcPct val="100000"/>
              </a:lnSpc>
              <a:buNone/>
            </a:pPr>
            <a:r>
              <a:rPr lang="en-US" sz="5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 ключевых митингов за гражданские права в США, где тысячи людей выступили против расовой сегрегации. Этот марш оказал сильное влияние на общественное мнение страны.
</a:t>
            </a:r>
            <a:endParaRPr lang="en-US" sz="1066" dirty="0"/>
          </a:p>
        </p:txBody>
      </p:sp>
      <p:sp>
        <p:nvSpPr>
          <p:cNvPr id="15" name="Text 3"/>
          <p:cNvSpPr txBox="1"/>
          <p:nvPr/>
        </p:nvSpPr>
        <p:spPr>
          <a:xfrm>
            <a:off x="2839099" y="3208175"/>
            <a:ext cx="16131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Антивоенные марши в Вашингтоне и Лондоне
</a:t>
            </a:r>
            <a:pPr algn="l" indent="0" marL="0">
              <a:lnSpc>
                <a:spcPct val="100000"/>
              </a:lnSpc>
              <a:buNone/>
            </a:pPr>
            <a:r>
              <a:rPr lang="en-US" sz="55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акции протеста против Вьетнамской войны собрались в столицах США и Великобритании. Эти марши были символом международного движения за мир и отказ от насилия.
</a:t>
            </a:r>
            <a:endParaRPr lang="en-US" sz="1103" dirty="0"/>
          </a:p>
        </p:txBody>
      </p:sp>
      <p:sp>
        <p:nvSpPr>
          <p:cNvPr id="16" name="Text 4"/>
          <p:cNvSpPr txBox="1"/>
          <p:nvPr/>
        </p:nvSpPr>
        <p:spPr>
          <a:xfrm>
            <a:off x="4950087" y="3842425"/>
            <a:ext cx="16131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Майские забастовки в Париже
</a:t>
            </a:r>
            <a:pPr algn="l" indent="0" marL="0">
              <a:lnSpc>
                <a:spcPct val="100000"/>
              </a:lnSpc>
              <a:buNone/>
            </a:pPr>
            <a:r>
              <a:rPr lang="en-US" sz="54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Протесты студентов и рабочих в мае 1968 года привели к крупнейшим забастовкам в истории Франции, затронув почти все сферы общества и требуя политических реформ.
</a:t>
            </a:r>
            <a:endParaRPr lang="en-US" sz="1090" dirty="0"/>
          </a:p>
        </p:txBody>
      </p:sp>
      <p:sp>
        <p:nvSpPr>
          <p:cNvPr id="17" name="Text 5"/>
          <p:cNvSpPr txBox="1"/>
          <p:nvPr/>
        </p:nvSpPr>
        <p:spPr>
          <a:xfrm>
            <a:off x="7063037" y="3199238"/>
            <a:ext cx="16131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Митинги в Праге
</a:t>
            </a:r>
            <a:pPr algn="l" indent="0" marL="0">
              <a:lnSpc>
                <a:spcPct val="100000"/>
              </a:lnSpc>
              <a:buNone/>
            </a:pPr>
            <a:r>
              <a:rPr lang="en-US" sz="5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Демонстрации в рамках Пражской весны привлекли широкую поддержку населения, выражая стремление к свободе и реформам в коммунистической Чехословакии.
</a:t>
            </a:r>
            <a:endParaRPr lang="en-US" sz="112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движений 1960-х на сегодняшний день
</a:t>
            </a:r>
            <a:endParaRPr lang="en-US" sz="2569" dirty="0"/>
          </a:p>
        </p:txBody>
      </p:sp>
      <p:sp>
        <p:nvSpPr>
          <p:cNvPr id="9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010717" y="3011125"/>
            <a:ext cx="13929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1960-е: активное массовое участие
</a:t>
            </a:r>
            <a:pPr algn="ctr" indent="0" marL="0">
              <a:lnSpc>
                <a:spcPct val="100000"/>
              </a:lnSpc>
              <a:buNone/>
            </a:pPr>
            <a:r>
              <a:rPr lang="en-US" sz="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массовых протестных движений, отставание старых норм и развитие новых форм социальной активности.
</a:t>
            </a:r>
            <a:endParaRPr lang="en-US" sz="1347" dirty="0"/>
          </a:p>
        </p:txBody>
      </p:sp>
      <p:sp>
        <p:nvSpPr>
          <p:cNvPr id="11" name="Text 3"/>
          <p:cNvSpPr txBox="1"/>
          <p:nvPr/>
        </p:nvSpPr>
        <p:spPr>
          <a:xfrm>
            <a:off x="1928188" y="1567000"/>
            <a:ext cx="2192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2000-е: экологический и студенческий активизм
</a:t>
            </a:r>
            <a:pPr algn="r" indent="0" marL="0">
              <a:lnSpc>
                <a:spcPct val="100000"/>
              </a:lnSpc>
              <a:buNone/>
            </a:pPr>
            <a:r>
              <a:rPr lang="en-US" sz="9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новых тем протеста, связанных с климатом и образованием, а также расширение способов выражения гражданской позиции.
</a:t>
            </a:r>
            <a:endParaRPr lang="en-US" sz="1276" dirty="0"/>
          </a:p>
        </p:txBody>
      </p:sp>
      <p:sp>
        <p:nvSpPr>
          <p:cNvPr id="12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Сегодня: продолжение традиций 1960-х
</a:t>
            </a:r>
            <a:pPr algn="l" indent="0" marL="0">
              <a:lnSpc>
                <a:spcPct val="100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движения основываются на ценностях равенства и свободы, активно используя цифровые технологии для мобилизации и обмена информацией.
</a:t>
            </a:r>
            <a:endParaRPr lang="en-US" sz="1222" dirty="0"/>
          </a:p>
        </p:txBody>
      </p:sp>
      <p:sp>
        <p:nvSpPr>
          <p:cNvPr id="13" name="Text 5"/>
          <p:cNvSpPr txBox="1"/>
          <p:nvPr/>
        </p:nvSpPr>
        <p:spPr>
          <a:xfrm>
            <a:off x="2808250" y="38349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1980-1990-е: рост правозащитных инициатив
</a:t>
            </a:r>
            <a:pPr algn="ctr" indent="0" marL="0">
              <a:lnSpc>
                <a:spcPct val="100000"/>
              </a:lnSpc>
              <a:buNone/>
            </a:pPr>
            <a:r>
              <a:rPr lang="en-US" sz="9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Активизация борьбы за права меньшинств и независимость новых демократических движений в разных странах.
</a:t>
            </a:r>
            <a:endParaRPr lang="en-US" sz="137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1960-х: вечный импульс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17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1960-х стали фундаментом демократических ценностей и социальных изменений. Их влияние продолжает вдохновлять новые поколения на борьбу за права и справедливость.
</a:t>
            </a:r>
            <a:endParaRPr lang="en-US" sz="380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2026-05-11T02:34:16Z</dcterms:created>
  <dcterms:modified xsi:type="dcterms:W3CDTF">2026-05-11T02:34:16Z</dcterms:modified>
</cp:coreProperties>
</file>