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jpe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jpeg"/><Relationship Id="rId13" Type="http://schemas.openxmlformats.org/officeDocument/2006/relationships/image" Target="../media/image-3-13.png"/><Relationship Id="rId14" Type="http://schemas.openxmlformats.org/officeDocument/2006/relationships/image" Target="../media/image-3-14.png"/><Relationship Id="rId15" Type="http://schemas.openxmlformats.org/officeDocument/2006/relationships/image" Target="../media/image-3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image" Target="../media/image-7-8.jpe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jpe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jpeg"/><Relationship Id="rId13" Type="http://schemas.openxmlformats.org/officeDocument/2006/relationships/image" Target="../media/image-11-13.png"/><Relationship Id="rId14" Type="http://schemas.openxmlformats.org/officeDocument/2006/relationships/image" Target="../media/image-11-14.png"/><Relationship Id="rId15" Type="http://schemas.openxmlformats.org/officeDocument/2006/relationships/image" Target="../media/image-11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image" Target="../media/image-16-8.jpeg"/><Relationship Id="rId9" Type="http://schemas.openxmlformats.org/officeDocument/2006/relationships/image" Target="../media/image-16-9.png"/><Relationship Id="rId10" Type="http://schemas.openxmlformats.org/officeDocument/2006/relationships/image" Target="../media/image-16-10.jpe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2753"/>
            <a:ext cx="4212000" cy="17481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 — архитекторы жизни тайги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 формируют основу тайги, поддерживая её природу и климат.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 и тайга: биологический и географический контекст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 — древние хвойные растения, широко распространённые в суровом климате тайги. Тайга покрывает огромные территории России и Северной Америки, где хвойные леса доминируют в экосистеме.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250142"/>
            <a:ext cx="2106000" cy="16617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66000" y="1250142"/>
            <a:ext cx="2106000" cy="166176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571775" y="1250142"/>
            <a:ext cx="2106000" cy="1661766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677775" y="1252642"/>
            <a:ext cx="2106000" cy="1661766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голосеменных тайги
</a:t>
            </a:r>
            <a:endParaRPr lang="en-US" sz="2700" dirty="0"/>
          </a:p>
        </p:txBody>
      </p:sp>
      <p:sp>
        <p:nvSpPr>
          <p:cNvPr id="1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9" name="Text 2"/>
          <p:cNvSpPr txBox="1"/>
          <p:nvPr/>
        </p:nvSpPr>
        <p:spPr>
          <a:xfrm>
            <a:off x="476250" y="2961600"/>
            <a:ext cx="1895400" cy="54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Сосна обыкновенная
</a:t>
            </a:r>
            <a:endParaRPr lang="en-US" sz="900" dirty="0"/>
          </a:p>
        </p:txBody>
      </p:sp>
      <p:sp>
        <p:nvSpPr>
          <p:cNvPr id="20" name="Text 3"/>
          <p:cNvSpPr txBox="1"/>
          <p:nvPr/>
        </p:nvSpPr>
        <p:spPr>
          <a:xfrm>
            <a:off x="465300" y="3667275"/>
            <a:ext cx="18954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 самых распространённых хвойных пород, сосна обыкновенная отличается густой кроной и жёсткими иголками. Она хорошо приспособлена к бедным почвам и широко встречается в европейской части тайги.
</a:t>
            </a:r>
            <a:endParaRPr lang="en-US" sz="800" dirty="0"/>
          </a:p>
        </p:txBody>
      </p:sp>
      <p:sp>
        <p:nvSpPr>
          <p:cNvPr id="21" name="Text 4"/>
          <p:cNvSpPr txBox="1"/>
          <p:nvPr/>
        </p:nvSpPr>
        <p:spPr>
          <a:xfrm>
            <a:off x="2582250" y="2961600"/>
            <a:ext cx="1895400" cy="54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Ель сибирская
</a:t>
            </a:r>
            <a:endParaRPr lang="en-US" sz="900" dirty="0"/>
          </a:p>
        </p:txBody>
      </p:sp>
      <p:sp>
        <p:nvSpPr>
          <p:cNvPr id="22" name="Text 5"/>
          <p:cNvSpPr txBox="1"/>
          <p:nvPr/>
        </p:nvSpPr>
        <p:spPr>
          <a:xfrm>
            <a:off x="2571300" y="3667275"/>
            <a:ext cx="18954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Ель сибирская формирует плотные леса с конусовидной кроной и мягкими иголками. Этот вид устойчив к холодам и часто встречается в восточных регионах тайги.
</a:t>
            </a:r>
            <a:endParaRPr lang="en-US" sz="800" dirty="0"/>
          </a:p>
        </p:txBody>
      </p:sp>
      <p:sp>
        <p:nvSpPr>
          <p:cNvPr id="23" name="Text 6"/>
          <p:cNvSpPr txBox="1"/>
          <p:nvPr/>
        </p:nvSpPr>
        <p:spPr>
          <a:xfrm>
            <a:off x="4688025" y="2961600"/>
            <a:ext cx="1895400" cy="54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Лиственница сибирская
</a:t>
            </a:r>
            <a:endParaRPr lang="en-US" sz="900" dirty="0"/>
          </a:p>
        </p:txBody>
      </p:sp>
      <p:sp>
        <p:nvSpPr>
          <p:cNvPr id="24" name="Text 7"/>
          <p:cNvSpPr txBox="1"/>
          <p:nvPr/>
        </p:nvSpPr>
        <p:spPr>
          <a:xfrm>
            <a:off x="4677075" y="3667275"/>
            <a:ext cx="18954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Единственная хвойная порода, сбрасывающая иголки на зиму. Лиственница отличается высокой морозоустойчивостью и способна расти на заболоченных и холодных почвах.
</a:t>
            </a:r>
            <a:endParaRPr lang="en-US" sz="800" dirty="0"/>
          </a:p>
        </p:txBody>
      </p:sp>
      <p:sp>
        <p:nvSpPr>
          <p:cNvPr id="25" name="Text 8"/>
          <p:cNvSpPr txBox="1"/>
          <p:nvPr/>
        </p:nvSpPr>
        <p:spPr>
          <a:xfrm>
            <a:off x="6794025" y="2961600"/>
            <a:ext cx="1895400" cy="54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Кедр сибирский
</a:t>
            </a:r>
            <a:endParaRPr lang="en-US" sz="900" dirty="0"/>
          </a:p>
        </p:txBody>
      </p:sp>
      <p:sp>
        <p:nvSpPr>
          <p:cNvPr id="26" name="Text 9"/>
          <p:cNvSpPr txBox="1"/>
          <p:nvPr/>
        </p:nvSpPr>
        <p:spPr>
          <a:xfrm>
            <a:off x="6783075" y="3667275"/>
            <a:ext cx="18954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Кедр сибирский известен крупными шишками и ароматной хвоею. Эта порода ценится за высокую прочность древесины и важна для животного мира тайги.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Глубокая и разветвлённая корневая система обеспечивает надёжную фиксацию на промёрзших почвах и помогает выносить сильные ветры и дефицит питательных веществ.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голосеменных к таёжному климату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Узкие иголки с восковым налётом значительно снижают потерю влаги в холодные и засушливые периоды, помогая выживать в суровых условиях тайги.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63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Смоляные выделения служат защитой от вредителей и грибковых заболеваний, а также предотвращают повреждение древесины от мороза.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00" y="2135271"/>
            <a:ext cx="4417500" cy="22944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Сравнительные характеристики основных видов голосеменных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параметры сосны, ели и лиственницы отражают их адаптации к разным зонам тайги.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Сосна занимает крупнейшие площади, лиственница живёт дольше и достигает больших размеров, что отражает их экологические ниши.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Федерального агентства лесного хозяйства России
</a:t>
            </a:r>
            <a:endParaRPr lang="en-US" sz="118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голосеменных на формирование таёжных почв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08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Опавшая хвоя и шишки постепенно разлагаются, создавая органический слой, обогащающий почву важными элементами.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124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условия поддерживают разведение полезных микроорганизмов, обеспечивающих плодородие и рост растений нижнего яруса.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316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Подкисление почвы за счёт хвойной подстилки способствует формированию подзолистых типов почв, характерных для холодных лесов.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102" y="1246155"/>
            <a:ext cx="1896000" cy="17663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4925" y="1246155"/>
            <a:ext cx="1896000" cy="176639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4925" y="3018330"/>
            <a:ext cx="1896000" cy="176639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микроклимата и защита почвы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6630773" y="1874750"/>
            <a:ext cx="20493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Толстый слой хвои действует как естественное покрывало, снижая испарение воды и защищая почву от эрозии во время засушливых периодов.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6630924" y="1341025"/>
            <a:ext cx="20493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Замедление испарения влаги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2418150" y="1874750"/>
            <a:ext cx="20499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Плотная хвоя создаёт тень, уменьшая резкие колебания температуры почвы. Это предотвращает перегрев летом и способствует сохранению влаги в грунте.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2418301" y="1341025"/>
            <a:ext cx="20499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Тенистая среда под кронами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2418300" y="3646925"/>
            <a:ext cx="20496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тени голосеменных успешно растут мхи, папоротники и травы, создавая разнообразие флоры и жизненное пространство для мелких животных.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2418451" y="3113200"/>
            <a:ext cx="20496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для растений нижнего яруса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голосеменных среди деревьев тайги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 составляют основу тайги, обеспечивая разнообразие и доминирование в лесных экосистемах.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лесов тайги занята хвойными, что отражает их устойчивость и экологическую значимость.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Минприроды РФ, данные за 2023 год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7895400" cy="15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 как источник пищи в экосистеме тайги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Шишки и семена снабжают питанием множество зверей и птиц, например, кедровок и белок, поддерживая популяции животных.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582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Хвоя остаётся доступным кормом зимой для крупных травоядных, таких как лоси и косули, что жизненно важно в холодный период.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88075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Питательные вещества деревьев способствуют поддержанию пищевых цепей, включая мелких грызунов и птиц, необходимых для экосистемы.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4084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Оставшиеся после питания семена обеспечивают естественное распространение и обновление лесов тайги.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84263" y="1931425"/>
            <a:ext cx="4083173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животных с голосеменными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в тайге используют различные части голосеменных для питания и обитания, что влияет на распространение и здоровье леса.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Взаимодействия с животными обеспечивают размножение и здоровье голосеменных, поддерживая устойчивость тайги.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Института леса РАН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250142"/>
            <a:ext cx="2106000" cy="16617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66000" y="1250142"/>
            <a:ext cx="2106000" cy="166176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571775" y="1250142"/>
            <a:ext cx="2106000" cy="1661766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677775" y="1252642"/>
            <a:ext cx="2106000" cy="1661766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29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 как убежище для живых организмов
</a:t>
            </a:r>
            <a:endParaRPr lang="en-US" sz="2629" dirty="0"/>
          </a:p>
        </p:txBody>
      </p:sp>
      <p:sp>
        <p:nvSpPr>
          <p:cNvPr id="1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19" name="Text 2"/>
          <p:cNvSpPr txBox="1"/>
          <p:nvPr/>
        </p:nvSpPr>
        <p:spPr>
          <a:xfrm>
            <a:off x="476250" y="2961600"/>
            <a:ext cx="1895400" cy="54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Укрытия среди ветвей и коры
</a:t>
            </a:r>
            <a:endParaRPr lang="en-US" sz="900" dirty="0"/>
          </a:p>
        </p:txBody>
      </p:sp>
      <p:sp>
        <p:nvSpPr>
          <p:cNvPr id="20" name="Text 3"/>
          <p:cNvSpPr txBox="1"/>
          <p:nvPr/>
        </p:nvSpPr>
        <p:spPr>
          <a:xfrm>
            <a:off x="465300" y="3667275"/>
            <a:ext cx="18954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Дупла и трещины в толстой коре хвойных деревьев служат укрытиями для птиц и насекомых, защищая их от хищников и суровой погоды. В таких местах гнездятся синицы и дятлы, находя безопасность и тепло.
</a:t>
            </a:r>
            <a:endParaRPr lang="en-US" sz="800" dirty="0"/>
          </a:p>
        </p:txBody>
      </p:sp>
      <p:sp>
        <p:nvSpPr>
          <p:cNvPr id="21" name="Text 4"/>
          <p:cNvSpPr txBox="1"/>
          <p:nvPr/>
        </p:nvSpPr>
        <p:spPr>
          <a:xfrm>
            <a:off x="2582250" y="2961600"/>
            <a:ext cx="1895400" cy="54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дом для мелких млекопитающих
</a:t>
            </a:r>
            <a:endParaRPr lang="en-US" sz="900" dirty="0"/>
          </a:p>
        </p:txBody>
      </p:sp>
      <p:sp>
        <p:nvSpPr>
          <p:cNvPr id="22" name="Text 5"/>
          <p:cNvSpPr txBox="1"/>
          <p:nvPr/>
        </p:nvSpPr>
        <p:spPr>
          <a:xfrm>
            <a:off x="2571300" y="3667275"/>
            <a:ext cx="18954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Густая хвоя создаёт укрытия для бурундуков и лесных мышей, где они прячутся от хищников и зимних холодов. Эти места особенно важны в суровые зимние месяцы, обеспечивая выживание мелких животных.
</a:t>
            </a:r>
            <a:endParaRPr lang="en-US" sz="800" dirty="0"/>
          </a:p>
        </p:txBody>
      </p:sp>
      <p:sp>
        <p:nvSpPr>
          <p:cNvPr id="23" name="Text 6"/>
          <p:cNvSpPr txBox="1"/>
          <p:nvPr/>
        </p:nvSpPr>
        <p:spPr>
          <a:xfrm>
            <a:off x="4688025" y="2961600"/>
            <a:ext cx="1895400" cy="54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для ночных птиц
</a:t>
            </a:r>
            <a:endParaRPr lang="en-US" sz="900" dirty="0"/>
          </a:p>
        </p:txBody>
      </p:sp>
      <p:sp>
        <p:nvSpPr>
          <p:cNvPr id="24" name="Text 7"/>
          <p:cNvSpPr txBox="1"/>
          <p:nvPr/>
        </p:nvSpPr>
        <p:spPr>
          <a:xfrm>
            <a:off x="4677075" y="3667275"/>
            <a:ext cx="18954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Совам в тайге необходимы дупла голосеменных для гнездования и отдыха. Хвойный покров помогает им оставаться незаметными в темноте и охраняет от ветров и осадков.
</a:t>
            </a:r>
            <a:endParaRPr lang="en-US" sz="800" dirty="0"/>
          </a:p>
        </p:txBody>
      </p:sp>
      <p:sp>
        <p:nvSpPr>
          <p:cNvPr id="25" name="Text 8"/>
          <p:cNvSpPr txBox="1"/>
          <p:nvPr/>
        </p:nvSpPr>
        <p:spPr>
          <a:xfrm>
            <a:off x="6794025" y="2961600"/>
            <a:ext cx="1895400" cy="54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Убежища для хищников и мелких зверьков
</a:t>
            </a:r>
            <a:endParaRPr lang="en-US" sz="900" dirty="0"/>
          </a:p>
        </p:txBody>
      </p:sp>
      <p:sp>
        <p:nvSpPr>
          <p:cNvPr id="26" name="Text 9"/>
          <p:cNvSpPr txBox="1"/>
          <p:nvPr/>
        </p:nvSpPr>
        <p:spPr>
          <a:xfrm>
            <a:off x="6783075" y="3667275"/>
            <a:ext cx="18954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Куницы и бурозубки используют ветвистые кроны и сложные переплетения ветвей для защиты и охоты. Природные укрытия в хвойных лесах помогают им выживать в изменчивых условиях тайги.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водного баланса: роль голосеменных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24400" y="1593475"/>
            <a:ext cx="3882900" cy="17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Глубокая и разветвлённая корневая система голосеменных улучшает проникновение воды в почву, снижая риск поверхностного стока и предотвращая эрозию.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37888" y="1593475"/>
            <a:ext cx="3882900" cy="17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Обширная крона хвойных деревьев задерживает атмосферные осадки, образуя влажный микроклимат и уменьшая испарение влаги с поверхности почвы.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24400" y="3693925"/>
            <a:ext cx="8018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 способствуют развитию болотистых участков и поддерживают стабильный приток воды в малые реки, поддерживая общий водный режим таёжных ландшафтов.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голосеменных на температурные и влажностные режимы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изменения создают комфортные условия для растений и животных, снижают стресс от климатических колебаний.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 значительно смягчают летний климат под пологом, обеспечивая более прохладную и влажную среду в сравнении с открытыми территориями.
</a:t>
            </a:r>
            <a:endParaRPr lang="en-US" sz="1371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Министерство природных ресурсов РФ, исследование 2022 года
</a:t>
            </a:r>
            <a:endParaRPr lang="en-US" sz="110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Таким образом, хвойные леса тайги являются крупными углеродными резервуарами, играющими важную роль в регулировании глобального климата.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 как участники углеродного цикла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 активно поглощают углекислый газ во время фотосинтеза, превращая его в биомассу и уменьшая концентрацию парниковых газов в атмосфере.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63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Долговечность хвойных деревьев и их отмерших частей обеспечивает длительное хранение углерода в почве и древесине, замедляя его высвобождение.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Лечебные и полезные свойства голосеменных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08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Хвоя содержит витамин C и эфирные масла, обладающие противовоспалительным и иммуномодулирующим эффектом при использовании в народной медицине.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124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Настойки и мази на основе хвойных компонентов успешно используются для лечения простуд и кожных заболеваний в традиционной медицине Сибири.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316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Смола и почки хвойных деревьев применяются как антисептические средства для обработки ран и борьбы с микробами.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925" y="1246155"/>
            <a:ext cx="1896000" cy="17663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77102" y="1246155"/>
            <a:ext cx="1896000" cy="176639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4925" y="3018330"/>
            <a:ext cx="1896000" cy="176639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577102" y="3018332"/>
            <a:ext cx="1896000" cy="1766391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49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голосеменных в традициях и жизни народов Севера
</a:t>
            </a:r>
            <a:endParaRPr lang="en-US" sz="2149" dirty="0"/>
          </a:p>
        </p:txBody>
      </p:sp>
      <p:sp>
        <p:nvSpPr>
          <p:cNvPr id="13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2418150" y="1874750"/>
            <a:ext cx="20499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Сосновая смола используется коренными народами как природный клей для инструментов и поделок. Её также применяют в лечебных целях для заживления ран и облегчения дыхания при простуде.
</a:t>
            </a:r>
            <a:endParaRPr lang="en-US" sz="800" dirty="0"/>
          </a:p>
        </p:txBody>
      </p:sp>
      <p:sp>
        <p:nvSpPr>
          <p:cNvPr id="15" name="Text 3"/>
          <p:cNvSpPr txBox="1"/>
          <p:nvPr/>
        </p:nvSpPr>
        <p:spPr>
          <a:xfrm>
            <a:off x="2418301" y="1341025"/>
            <a:ext cx="20499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Сосновая смола: клей и лекарство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6630773" y="1874750"/>
            <a:ext cx="20493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коры лиственницы изготовляют посуду и украшения, что является традиционным ремеслом северных этносов. Эти изделия стойкие и практичные, сочетающие красоту и долговечность.
</a:t>
            </a:r>
            <a:endParaRPr lang="en-US" sz="800" dirty="0"/>
          </a:p>
        </p:txBody>
      </p:sp>
      <p:sp>
        <p:nvSpPr>
          <p:cNvPr id="17" name="Text 5"/>
          <p:cNvSpPr txBox="1"/>
          <p:nvPr/>
        </p:nvSpPr>
        <p:spPr>
          <a:xfrm>
            <a:off x="6630924" y="1341025"/>
            <a:ext cx="20493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 лиственницы в ремёслах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2418300" y="3646925"/>
            <a:ext cx="20496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суровые зимы хвоя голосеменных служит важным подкормочным ресурсом для домашних животных, обеспечивая их необходимыми питательными веществами в дефицитный период.
</a:t>
            </a:r>
            <a:endParaRPr lang="en-US" sz="800" dirty="0"/>
          </a:p>
        </p:txBody>
      </p:sp>
      <p:sp>
        <p:nvSpPr>
          <p:cNvPr id="19" name="Text 7"/>
          <p:cNvSpPr txBox="1"/>
          <p:nvPr/>
        </p:nvSpPr>
        <p:spPr>
          <a:xfrm>
            <a:off x="2418451" y="3113200"/>
            <a:ext cx="20496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Хвоя — корм для скота зимой
</a:t>
            </a:r>
            <a:endParaRPr lang="en-US" sz="1100" dirty="0"/>
          </a:p>
        </p:txBody>
      </p:sp>
      <p:sp>
        <p:nvSpPr>
          <p:cNvPr id="20" name="Text 8"/>
          <p:cNvSpPr txBox="1"/>
          <p:nvPr/>
        </p:nvSpPr>
        <p:spPr>
          <a:xfrm>
            <a:off x="6631073" y="3646925"/>
            <a:ext cx="2049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Кедр, сосна и ель символизируют силу, защиту и долголетие в верованиях северных народов. Их часто включают в обряды, праздники и посвящения, поддерживая духовную связь с природой.
</a:t>
            </a:r>
            <a:endParaRPr lang="en-US" sz="800" dirty="0"/>
          </a:p>
        </p:txBody>
      </p:sp>
      <p:sp>
        <p:nvSpPr>
          <p:cNvPr id="21" name="Text 9"/>
          <p:cNvSpPr txBox="1"/>
          <p:nvPr/>
        </p:nvSpPr>
        <p:spPr>
          <a:xfrm>
            <a:off x="6631224" y="3113200"/>
            <a:ext cx="2049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хвойных деревьев в северной мифологии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угрозы голосеменным лесам тайги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524400" y="15933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вырубки для промышленной заготовки древесины разрушают природные массивы и нарушают экосистемное равновесие тайги.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24400" y="32817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Вспышки насекомых-вредителей, таких как короед-типограф и сибирский шелкопряд, приводят к массовому отмиранию деревьев и снижению биоразнообразия.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37905" y="15933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пожары, вызванные как природными факторами, так и человеческим воздействием, наносят значительный урон хвойным лесам.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37905" y="32817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вызывает засухи и повышение температур, что осложняет восстановление лесов и ухудшает здоровье голосеменных.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63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восстановления экосистемы тайги после вырубки
</a:t>
            </a:r>
            <a:endParaRPr lang="en-US" sz="2263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Последовательные стадии естественного и искусственного возобновления хвойных лесов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57954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сохранения и восстановления голосеменных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25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1990-е годы — начало программ восстановления лесов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76300" y="3404220"/>
            <a:ext cx="18705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Запуск первых инициатив по ограничению незаконных вырубок и внедрение лесовосстановительных проектов на федеральном уровне.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2583613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2000-е годы — создание заповедников и заказников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583675" y="3360444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национальных парков Югыд ва и Шорский для сохранения уникальных природных комплексов тайги.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68960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2010-е годы — развитие мониторинга вредителей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689650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современных спутниковых технологий и биозащитных методов для контроля популяций насекомых-вредителей.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6795375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2020-е годы — повышение общественного внимания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6795425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Активизация экологического просвещения и участие местных сообществ в охране старовозрастных хвойных лесов.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 — ключ к устойчивости тайги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древние деревья формируют прочный фундамент экосистемы, обеспечивают баланс природы и требуют бережного отношения ради будущих поколений тайги.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2026-05-07T12:23:46Z</dcterms:created>
  <dcterms:modified xsi:type="dcterms:W3CDTF">2026-05-07T12:23:46Z</dcterms:modified>
</cp:coreProperties>
</file>