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12192000" cy="6858000"/>
  <p:notesSz cx="6858000" cy="12192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jpeg"/><Relationship Id="rId4" Type="http://schemas.openxmlformats.org/officeDocument/2006/relationships/image" Target="../media/image-4-4.png"/><Relationship Id="rId5" Type="http://schemas.openxmlformats.org/officeDocument/2006/relationships/image" Target="../media/image-4-5.jpe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png"/><Relationship Id="rId4" Type="http://schemas.openxmlformats.org/officeDocument/2006/relationships/image" Target="../media/image-5-4.jpe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jpe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jpeg"/><Relationship Id="rId4" Type="http://schemas.openxmlformats.org/officeDocument/2006/relationships/image" Target="../media/image-8-4.png"/><Relationship Id="rId5" Type="http://schemas.openxmlformats.org/officeDocument/2006/relationships/image" Target="../media/image-8-5.jpeg"/><Relationship Id="rId6" Type="http://schemas.openxmlformats.org/officeDocument/2006/relationships/image" Target="../media/image-8-6.png"/><Relationship Id="rId7" Type="http://schemas.openxmlformats.org/officeDocument/2006/relationships/image" Target="../media/image-8-7.jpeg"/><Relationship Id="rId8" Type="http://schemas.openxmlformats.org/officeDocument/2006/relationships/image" Target="../media/image-8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jpe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jpe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jpe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jpe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jpe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jpeg"/><Relationship Id="rId3" Type="http://schemas.openxmlformats.org/officeDocument/2006/relationships/image" Target="../media/image-17-3.png"/><Relationship Id="rId4" Type="http://schemas.openxmlformats.org/officeDocument/2006/relationships/image" Target="../media/image-17-4.jpe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jpeg"/><Relationship Id="rId4" Type="http://schemas.openxmlformats.org/officeDocument/2006/relationships/image" Target="../media/image-18-4.png"/><Relationship Id="rId5" Type="http://schemas.openxmlformats.org/officeDocument/2006/relationships/image" Target="../media/image-18-5.jpeg"/><Relationship Id="rId6" Type="http://schemas.openxmlformats.org/officeDocument/2006/relationships/image" Target="../media/image-18-6.png"/><Relationship Id="rId7" Type="http://schemas.openxmlformats.org/officeDocument/2006/relationships/image" Target="../media/image-18-7.jpeg"/><Relationship Id="rId8" Type="http://schemas.openxmlformats.org/officeDocument/2006/relationships/image" Target="../media/image-18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jpe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677025" y="2476113"/>
            <a:ext cx="4815900" cy="317924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73045" y="1392068"/>
            <a:ext cx="8445909" cy="180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Реформация и религиозные войны: обзор ключевых тем урока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1873045" y="3389672"/>
            <a:ext cx="4073440" cy="144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Изучаем влияние Реформации и религиозных войн на Европу XVI–XVII веков.
</a:t>
            </a:r>
            <a:endParaRPr lang="en-US" sz="1800" dirty="0"/>
          </a:p>
        </p:txBody>
      </p:sp>
      <p:sp>
        <p:nvSpPr>
          <p:cNvPr id="7" name="Text 2"/>
          <p:cNvSpPr txBox="1"/>
          <p:nvPr/>
        </p:nvSpPr>
        <p:spPr>
          <a:xfrm>
            <a:off x="1873045" y="5451988"/>
            <a:ext cx="4260339" cy="16927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04040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44719" y="2225169"/>
            <a:ext cx="6522721" cy="360533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84137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Европа XVI века: единство под властью церкви
</a:t>
            </a:r>
            <a:endParaRPr lang="en-US" sz="2800" dirty="0"/>
          </a:p>
        </p:txBody>
      </p:sp>
      <p:sp>
        <p:nvSpPr>
          <p:cNvPr id="6" name="Text 1"/>
          <p:cNvSpPr txBox="1"/>
          <p:nvPr/>
        </p:nvSpPr>
        <p:spPr>
          <a:xfrm>
            <a:off x="695342" y="2491632"/>
            <a:ext cx="3733200" cy="313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начале XVI века Европа была раздроблена, но католическая церковь играла ключевую роль в духовной жизни и объединяла народы через традиции и власть папы. Однако напряжение и недовольство внутри общества нарастали.
</a:t>
            </a:r>
            <a:endParaRPr lang="en-US" sz="1600" dirty="0"/>
          </a:p>
        </p:txBody>
      </p:sp>
      <p:sp>
        <p:nvSpPr>
          <p:cNvPr id="7" name="Text 2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674783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Причины Реформации: внутренние и внешние факторы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404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683967" y="2617500"/>
            <a:ext cx="2686800" cy="311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Коррупция в церкви, особенно продажа индульгенций, вызывала критику верующих и подрывала доверие к духовенству в Европе.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537100" y="2619346"/>
            <a:ext cx="2686800" cy="311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Распространение гуманизма и идей Возрождения способствовало переосмыслению религиозных традиций и росту критического мышления.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8362759" y="2618943"/>
            <a:ext cx="2686800" cy="311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Книгопечатание быстро распространяло новые идеи, укрепляя экономические и политические настроения к изменениям среди городских жителей и знати.
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95325" y="2178213"/>
            <a:ext cx="5237100" cy="179002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322238" y="2182425"/>
            <a:ext cx="5237100" cy="1790024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404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400" dirty="0"/>
          </a:p>
        </p:txBody>
      </p:sp>
      <p:sp>
        <p:nvSpPr>
          <p:cNvPr id="9" name="Text 1"/>
          <p:cNvSpPr txBox="1"/>
          <p:nvPr/>
        </p:nvSpPr>
        <p:spPr>
          <a:xfrm>
            <a:off x="901287" y="4448800"/>
            <a:ext cx="4785000" cy="10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77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95 тезисов: вызов церкви
</a:t>
            </a:r>
            <a:pPr algn="l" indent="0" marL="0">
              <a:lnSpc>
                <a:spcPct val="100000"/>
              </a:lnSpc>
              <a:buNone/>
            </a:pPr>
            <a:r>
              <a:rPr lang="en-US" sz="14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92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1517 году Мартин Лютер опубликовал свои 95 тезисов против злоупотреблений в церкви, что стало отправной точкой Реформации и вызвало широкий резонанс в Германии.
</a:t>
            </a:r>
            <a:endParaRPr lang="en-US" sz="1477" dirty="0"/>
          </a:p>
        </p:txBody>
      </p:sp>
      <p:sp>
        <p:nvSpPr>
          <p:cNvPr id="10" name="Text 2"/>
          <p:cNvSpPr txBox="1"/>
          <p:nvPr/>
        </p:nvSpPr>
        <p:spPr>
          <a:xfrm>
            <a:off x="6548275" y="4448800"/>
            <a:ext cx="4785000" cy="10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8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идей благодаря печати
</a:t>
            </a:r>
            <a:pPr algn="l" indent="0" marL="0">
              <a:lnSpc>
                <a:spcPct val="100000"/>
              </a:lnSpc>
              <a:buNone/>
            </a:pPr>
            <a:r>
              <a:rPr lang="en-US" sz="150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19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Печатный станок способствовал быстрому распространению взглядов Лютера, что позволило его идеям охватить всю Германию и подготовить почву для новых реформ.
</a:t>
            </a:r>
            <a:endParaRPr lang="en-US" sz="1508" dirty="0"/>
          </a:p>
        </p:txBody>
      </p:sp>
      <p:sp>
        <p:nvSpPr>
          <p:cNvPr id="11" name="Text 3"/>
          <p:cNvSpPr txBox="1"/>
          <p:nvPr/>
        </p:nvSpPr>
        <p:spPr>
          <a:xfrm>
            <a:off x="688000" y="1027375"/>
            <a:ext cx="108639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Мартин Лютер: начало Реформации
</a:t>
            </a:r>
            <a:endParaRPr lang="en-US" sz="28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58850" y="2091313"/>
            <a:ext cx="5112300" cy="270592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311125" y="2091413"/>
            <a:ext cx="5112300" cy="2705924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695350" y="1027375"/>
            <a:ext cx="107982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Жан Кальвин и Ульрих Цвингли: развитие протестантизма
</a:t>
            </a:r>
            <a:endParaRPr lang="en-US" sz="2800" dirty="0"/>
          </a:p>
        </p:txBody>
      </p:sp>
      <p:sp>
        <p:nvSpPr>
          <p:cNvPr id="9" name="Text 2"/>
          <p:cNvSpPr txBox="1"/>
          <p:nvPr/>
        </p:nvSpPr>
        <p:spPr>
          <a:xfrm>
            <a:off x="829225" y="5030850"/>
            <a:ext cx="4964100" cy="76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5" b="1" dirty="0">
                <a:solidFill>
                  <a:srgbClr val="FFD27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Кальвин и республика церкви
</a:t>
            </a:r>
            <a:pPr algn="l" indent="0" marL="0">
              <a:lnSpc>
                <a:spcPct val="100000"/>
              </a:lnSpc>
              <a:buNone/>
            </a:pPr>
            <a:r>
              <a:rPr lang="en-US" sz="13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4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Жан Кальвин руководил реформой в Женеве, продвигая строгую мораль и учение о предопределении, что значительно повлияло на протестантскую теологию и организацию церкви.
</a:t>
            </a:r>
            <a:endParaRPr lang="en-US" sz="1305" dirty="0"/>
          </a:p>
        </p:txBody>
      </p:sp>
      <p:sp>
        <p:nvSpPr>
          <p:cNvPr id="10" name="Text 3"/>
          <p:cNvSpPr txBox="1"/>
          <p:nvPr/>
        </p:nvSpPr>
        <p:spPr>
          <a:xfrm>
            <a:off x="6420975" y="5030850"/>
            <a:ext cx="4964100" cy="76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5" b="1" dirty="0">
                <a:solidFill>
                  <a:srgbClr val="FFD27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Цвингли и реструктуризация обрядности
</a:t>
            </a:r>
            <a:pPr algn="l" indent="0" marL="0">
              <a:lnSpc>
                <a:spcPct val="100000"/>
              </a:lnSpc>
              <a:buNone/>
            </a:pPr>
            <a:r>
              <a:rPr lang="en-US" sz="13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4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Ульрих Цвингли в Цюрихе заменил католические ритуалы, отверг культ икон и оказал сильное влияние на развитие реформаторства в Швейцарии и за её пределами.
</a:t>
            </a:r>
            <a:endParaRPr lang="en-US" sz="1305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88271" y="2400298"/>
            <a:ext cx="5225131" cy="247425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75597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Католицизм, лютеранство и кальвинизм: основные различия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717754" y="2400300"/>
            <a:ext cx="3733068" cy="331469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404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Сравнительная таблица различий в вероучении и практике трёх основных религий эпохи Реформации.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404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Различия определили уникальные религиозные идентичности и конфликты.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4886631" y="5030998"/>
            <a:ext cx="6228407" cy="68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Исторические источники XVI века
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21394" y="2311552"/>
            <a:ext cx="4267200" cy="331291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674384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Контрреформация: реакция католической церкви
</a:t>
            </a:r>
            <a:endParaRPr lang="en-US" sz="2800" dirty="0"/>
          </a:p>
        </p:txBody>
      </p:sp>
      <p:sp>
        <p:nvSpPr>
          <p:cNvPr id="8" name="Text 2"/>
          <p:cNvSpPr txBox="1"/>
          <p:nvPr/>
        </p:nvSpPr>
        <p:spPr>
          <a:xfrm>
            <a:off x="695325" y="2612025"/>
            <a:ext cx="2686800" cy="301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Тридентский собор установил единые нормы церковной дисциплины и освещение учения, укрепляя внутреннюю организацию католицизма.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8797100" y="2607674"/>
            <a:ext cx="2686800" cy="301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Орден иезуитов стал ключевым в борьбе с протестантизмом, распространяя образование и укрепляя влияние Церкви в мире.
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95325" y="2176246"/>
            <a:ext cx="3440100" cy="179395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406900" y="2167296"/>
            <a:ext cx="3440100" cy="1793958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8118475" y="2167296"/>
            <a:ext cx="3440100" cy="1793958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404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400" dirty="0"/>
          </a:p>
        </p:txBody>
      </p:sp>
      <p:sp>
        <p:nvSpPr>
          <p:cNvPr id="11" name="Text 1"/>
          <p:cNvSpPr txBox="1"/>
          <p:nvPr/>
        </p:nvSpPr>
        <p:spPr>
          <a:xfrm>
            <a:off x="890525" y="4339200"/>
            <a:ext cx="3000000" cy="121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89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Крестьянская война и Шмалькальденская лига в Германии
</a:t>
            </a:r>
            <a:pPr algn="l" indent="0" marL="0">
              <a:lnSpc>
                <a:spcPct val="100000"/>
              </a:lnSpc>
              <a:buNone/>
            </a:pPr>
            <a:r>
              <a:rPr lang="en-US" sz="128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28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Крестьянские восстания и конфликты между лютеранами и католиками создали масштабные столкновения, потрясшие Германию в 1520-х и 1540-х годах.
</a:t>
            </a:r>
            <a:endParaRPr lang="en-US" sz="1289" dirty="0"/>
          </a:p>
        </p:txBody>
      </p:sp>
      <p:sp>
        <p:nvSpPr>
          <p:cNvPr id="12" name="Text 2"/>
          <p:cNvSpPr txBox="1"/>
          <p:nvPr/>
        </p:nvSpPr>
        <p:spPr>
          <a:xfrm>
            <a:off x="4602200" y="4339200"/>
            <a:ext cx="3000000" cy="121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97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Гугенотские войны во Франции
</a:t>
            </a:r>
            <a:pPr algn="l" indent="0" marL="0">
              <a:lnSpc>
                <a:spcPct val="100000"/>
              </a:lnSpc>
              <a:buNone/>
            </a:pPr>
            <a:r>
              <a:rPr lang="en-US" sz="149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1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Серия вооружённых конфликтов между католиками и протестантами, охватившая страну с 1562 по 1598 год, изменившая политический ландшафт Франции.
</a:t>
            </a:r>
            <a:endParaRPr lang="en-US" sz="1497" dirty="0"/>
          </a:p>
        </p:txBody>
      </p:sp>
      <p:sp>
        <p:nvSpPr>
          <p:cNvPr id="13" name="Text 3"/>
          <p:cNvSpPr txBox="1"/>
          <p:nvPr/>
        </p:nvSpPr>
        <p:spPr>
          <a:xfrm>
            <a:off x="8301475" y="4339200"/>
            <a:ext cx="3000000" cy="121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47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Восстание Нидерландов против Испании
</a:t>
            </a:r>
            <a:pPr algn="l" indent="0" marL="0">
              <a:lnSpc>
                <a:spcPct val="100000"/>
              </a:lnSpc>
              <a:buNone/>
            </a:pPr>
            <a:r>
              <a:rPr lang="en-US" sz="144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66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Продолжающееся протестантское сопротивление испанскому католическому правлению переросло в вооружённую борьбу за независимость.
</a:t>
            </a:r>
            <a:endParaRPr lang="en-US" sz="1447" dirty="0"/>
          </a:p>
        </p:txBody>
      </p:sp>
      <p:sp>
        <p:nvSpPr>
          <p:cNvPr id="14" name="Text 4"/>
          <p:cNvSpPr txBox="1"/>
          <p:nvPr/>
        </p:nvSpPr>
        <p:spPr>
          <a:xfrm>
            <a:off x="688000" y="1027375"/>
            <a:ext cx="108633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религиозные войны: география и масштабы
</a:t>
            </a:r>
            <a:endParaRPr lang="en-US" sz="28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034020" y="2225041"/>
            <a:ext cx="3232353" cy="360558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17754" y="2939393"/>
            <a:ext cx="2900517" cy="24622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Первый этап войн начинался с религиозных распрей между гугенотами и католиками, кульминацией стала Варфоломеевская ночь, ставшая символом религиозного насилия.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4424514" y="2939393"/>
            <a:ext cx="2900400" cy="246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Вторым этапом стал Нантский эдикт 1598 года, закрепивший права протестантов и ставший образцом для дальнейшего религиозного примирения в Европе.
</a:t>
            </a:r>
            <a:endParaRPr lang="en-US" sz="1600" dirty="0"/>
          </a:p>
        </p:txBody>
      </p:sp>
      <p:sp>
        <p:nvSpPr>
          <p:cNvPr id="7" name="Text 2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684137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Гугенотские войны во Франции и Нантский эдикт
</a:t>
            </a:r>
            <a:endParaRPr lang="en-US" sz="28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404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686267" y="1041885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Тридцатилетняя война: крупнейший конфликт эпохи
</a:t>
            </a:r>
            <a:endParaRPr lang="en-US" sz="2800" dirty="0"/>
          </a:p>
        </p:txBody>
      </p:sp>
      <p:sp>
        <p:nvSpPr>
          <p:cNvPr id="9" name="Text 2"/>
          <p:cNvSpPr txBox="1"/>
          <p:nvPr/>
        </p:nvSpPr>
        <p:spPr>
          <a:xfrm>
            <a:off x="684575" y="2228850"/>
            <a:ext cx="4375500" cy="2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1618: Начало войны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684700" y="2692600"/>
            <a:ext cx="3862800" cy="111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Конфликт разгорелся после дефенестрации в Праге на фоне религиозных и политических разногласий между протестантами и католиками.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685375" y="4090144"/>
            <a:ext cx="4375500" cy="2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1635–1643: Война Франции и Испании
</a:t>
            </a:r>
            <a:endParaRPr lang="en-US" sz="1600" dirty="0"/>
          </a:p>
        </p:txBody>
      </p:sp>
      <p:sp>
        <p:nvSpPr>
          <p:cNvPr id="12" name="Text 5"/>
          <p:cNvSpPr txBox="1"/>
          <p:nvPr/>
        </p:nvSpPr>
        <p:spPr>
          <a:xfrm>
            <a:off x="684700" y="4528875"/>
            <a:ext cx="3862800" cy="111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Франция, поддерживая протестантов ради политических целей, вступила в войну против Испании, превратив её в общеконтинентальный конфликт.
</a:t>
            </a:r>
            <a:endParaRPr lang="en-US" sz="1400" dirty="0"/>
          </a:p>
        </p:txBody>
      </p:sp>
      <p:sp>
        <p:nvSpPr>
          <p:cNvPr id="13" name="Text 6"/>
          <p:cNvSpPr txBox="1"/>
          <p:nvPr/>
        </p:nvSpPr>
        <p:spPr>
          <a:xfrm>
            <a:off x="6105825" y="2228850"/>
            <a:ext cx="4375500" cy="2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1630: Вступление Швеции
</a:t>
            </a:r>
            <a:endParaRPr lang="en-US" sz="1600" dirty="0"/>
          </a:p>
        </p:txBody>
      </p:sp>
      <p:sp>
        <p:nvSpPr>
          <p:cNvPr id="14" name="Text 7"/>
          <p:cNvSpPr txBox="1"/>
          <p:nvPr/>
        </p:nvSpPr>
        <p:spPr>
          <a:xfrm>
            <a:off x="6097135" y="2692600"/>
            <a:ext cx="3862800" cy="111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Шведские войска под руководством Густава Адольфа вмешались в конфликт, усиливая протестантские силы и расширяя войну.
</a:t>
            </a:r>
            <a:endParaRPr lang="en-US" sz="1400" dirty="0"/>
          </a:p>
        </p:txBody>
      </p:sp>
      <p:sp>
        <p:nvSpPr>
          <p:cNvPr id="15" name="Text 8"/>
          <p:cNvSpPr txBox="1"/>
          <p:nvPr/>
        </p:nvSpPr>
        <p:spPr>
          <a:xfrm>
            <a:off x="6105825" y="4090144"/>
            <a:ext cx="4375500" cy="2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1648: Вестфальский мир
</a:t>
            </a:r>
            <a:endParaRPr lang="en-US" sz="1600" dirty="0"/>
          </a:p>
        </p:txBody>
      </p:sp>
      <p:sp>
        <p:nvSpPr>
          <p:cNvPr id="16" name="Text 9"/>
          <p:cNvSpPr txBox="1"/>
          <p:nvPr/>
        </p:nvSpPr>
        <p:spPr>
          <a:xfrm>
            <a:off x="6100241" y="4528875"/>
            <a:ext cx="3862800" cy="111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Заключение мира, завершившее войну и установившее новые принципы государственного суверенитета и религиозного равновесия в Европе.
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21394" y="2311552"/>
            <a:ext cx="4267200" cy="331291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674384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религиозных войн на население Европы
</a:t>
            </a:r>
            <a:endParaRPr lang="en-US" sz="2800" dirty="0"/>
          </a:p>
        </p:txBody>
      </p:sp>
      <p:sp>
        <p:nvSpPr>
          <p:cNvPr id="8" name="Text 2"/>
          <p:cNvSpPr txBox="1"/>
          <p:nvPr/>
        </p:nvSpPr>
        <p:spPr>
          <a:xfrm>
            <a:off x="695325" y="2612025"/>
            <a:ext cx="2686800" cy="301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Войны XVI–XVII веков серьёзно сократили численность населения Германии примерно на треть. Опустошённые населённые пункты, разрушенные дома и храмы стали повсеместной картиной того времени.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8797100" y="2607674"/>
            <a:ext cx="2686800" cy="301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Экономика переживала кризисы: военные действия уничтожали урожаи, вызывали голод и эпидемии. Массовые перемещения беженцев изменили демографическую и социальную структуру многих регионов.
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8392" y="2367705"/>
            <a:ext cx="3017230" cy="355131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09883" y="2939393"/>
            <a:ext cx="2900517" cy="24622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Во-первых, Вестфальский мир 1648 года завершил Тридцатилетнюю войну, установив равенство между католиками и протестантами. Это положило конец длительному религиозному конфликту в Европе.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7816643" y="2939393"/>
            <a:ext cx="2900517" cy="24622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Во-вторых, договор закрепил независимость Швейцарии и Нидерландов и заложил основу современного суверенитета. Он стал ключевым моментом в развитии международных отношений.
</a:t>
            </a:r>
            <a:endParaRPr lang="en-US" sz="1600" dirty="0"/>
          </a:p>
        </p:txBody>
      </p:sp>
      <p:sp>
        <p:nvSpPr>
          <p:cNvPr id="7" name="Text 2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695343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Вестфальский мир: итоги и значение
</a:t>
            </a:r>
            <a:endParaRPr lang="en-US" sz="28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94824" y="2400298"/>
            <a:ext cx="5274270" cy="247425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75963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влияния Реформации в разных странах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7381970" y="2400299"/>
            <a:ext cx="3733068" cy="331469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таблице представлены особенности влияния Реформации в Европе, отражающие политические и религиозные изменения в отдельных странах.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DCD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Реформация оказала различное влияние, формируя религиозный и политический ландшафт каждой страны согласно её особенностям.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717754" y="5030997"/>
            <a:ext cx="6228407" cy="68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D27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Исторические исследования Европы XVI–XVII вв.
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9431" y="2225041"/>
            <a:ext cx="3355591" cy="360558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675136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Образование и культурные изменения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4547427" y="2400301"/>
            <a:ext cx="3282300" cy="331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грамотности и самостоятельного чтения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Реформация поощряла самостоятельное чтение Библии, что способствовало росту грамотности, особенно в протестантских странах, таких как Германия и Швеция. Это вызвало повышение образовательного уровня.
</a:t>
            </a:r>
            <a:endParaRPr lang="en-US" sz="1600" dirty="0"/>
          </a:p>
        </p:txBody>
      </p:sp>
      <p:sp>
        <p:nvSpPr>
          <p:cNvPr id="8" name="Text 3"/>
          <p:cNvSpPr txBox="1"/>
          <p:nvPr/>
        </p:nvSpPr>
        <p:spPr>
          <a:xfrm>
            <a:off x="8372671" y="2400301"/>
            <a:ext cx="3282300" cy="331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Деятельность новых католических орденов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ответ католики основали новые религиозные ордена, например иезуитов, которые открывали школы и колледжи. Это помогало формированию образованной молодёжи и укреплению католической доктрины.
</a:t>
            </a:r>
            <a:endParaRPr lang="en-US" sz="16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21394" y="2311552"/>
            <a:ext cx="4267200" cy="331291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674384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Печатный станок и информационная революция XVI века
</a:t>
            </a:r>
            <a:endParaRPr lang="en-US" sz="2800" dirty="0"/>
          </a:p>
        </p:txBody>
      </p:sp>
      <p:sp>
        <p:nvSpPr>
          <p:cNvPr id="8" name="Text 2"/>
          <p:cNvSpPr txBox="1"/>
          <p:nvPr/>
        </p:nvSpPr>
        <p:spPr>
          <a:xfrm>
            <a:off x="695325" y="2612025"/>
            <a:ext cx="2686800" cy="301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Печатный станок быстро распространял новые идеи Реформации через книги и брошюры, делая их доступными широким слоям общества. Это ускоряло рост общественной активности и критического мышления.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8797100" y="2607674"/>
            <a:ext cx="2686800" cy="301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Также печать помогала распространять трактаты и ответы Католической церкви, формируя общественное мнение и стандарты коммуникации в Европе в период больших перемен.
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034020" y="2225041"/>
            <a:ext cx="3232353" cy="360558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17754" y="2939393"/>
            <a:ext cx="2900517" cy="24622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Во-первых, во время Реформации появились новые конфессии — анабаптисты, меннониты, квакеры и унитарии, часто преследуемые за свои убеждения, что вынуждало их к эмиграции.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4424514" y="2939393"/>
            <a:ext cx="2900400" cy="246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Во-вторых, многие из этих групп мигрировали в северную Европу и Новый Свет, где смогли свободно развивать свои религиозные идеи и вносили вклад в формирование терпимого и многообразного общества.
</a:t>
            </a:r>
            <a:endParaRPr lang="en-US" sz="1600" dirty="0"/>
          </a:p>
        </p:txBody>
      </p:sp>
      <p:sp>
        <p:nvSpPr>
          <p:cNvPr id="7" name="Text 2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684137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религиозные течения и массовая эмиграция
</a:t>
            </a:r>
            <a:endParaRPr lang="en-US" sz="28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58850" y="2091313"/>
            <a:ext cx="5112300" cy="270592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311125" y="2091413"/>
            <a:ext cx="5112300" cy="2705924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695350" y="1027375"/>
            <a:ext cx="107982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Экономические последствия Реформации
</a:t>
            </a:r>
            <a:endParaRPr lang="en-US" sz="2800" dirty="0"/>
          </a:p>
        </p:txBody>
      </p:sp>
      <p:sp>
        <p:nvSpPr>
          <p:cNvPr id="9" name="Text 2"/>
          <p:cNvSpPr txBox="1"/>
          <p:nvPr/>
        </p:nvSpPr>
        <p:spPr>
          <a:xfrm>
            <a:off x="829225" y="5030850"/>
            <a:ext cx="4964100" cy="76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42" b="1" dirty="0">
                <a:solidFill>
                  <a:srgbClr val="FFD27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Протестантская этика и трудовая культура
</a:t>
            </a:r>
            <a:pPr algn="l" indent="0" marL="0">
              <a:lnSpc>
                <a:spcPct val="100000"/>
              </a:lnSpc>
              <a:buNone/>
            </a:pPr>
            <a:r>
              <a:rPr lang="en-US" sz="124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8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Идеи Реформации подчёркивали важность труда, экономии и умеренности. В протестантских странах, таких как Англия и Голландия, это стимулировало развитие рыночной экономики и формирование капитализма.
</a:t>
            </a:r>
            <a:endParaRPr lang="en-US" sz="1242" dirty="0"/>
          </a:p>
        </p:txBody>
      </p:sp>
      <p:sp>
        <p:nvSpPr>
          <p:cNvPr id="10" name="Text 3"/>
          <p:cNvSpPr txBox="1"/>
          <p:nvPr/>
        </p:nvSpPr>
        <p:spPr>
          <a:xfrm>
            <a:off x="6420975" y="5030850"/>
            <a:ext cx="4964100" cy="76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38" b="1" dirty="0">
                <a:solidFill>
                  <a:srgbClr val="FFD27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Традиции и новации в экономике Европы
</a:t>
            </a:r>
            <a:pPr algn="l" indent="0" marL="0">
              <a:lnSpc>
                <a:spcPct val="100000"/>
              </a:lnSpc>
              <a:buNone/>
            </a:pPr>
            <a:r>
              <a:rPr lang="en-US" sz="123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8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Католические регионы Европы сохраняли более традиционные экономические модели. Различия в религиозной морали влияли на социально-экономическое развитие и создавали разные пути модернизации.
</a:t>
            </a:r>
            <a:endParaRPr lang="en-US" sz="1238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95325" y="2176246"/>
            <a:ext cx="3440100" cy="179395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406900" y="2167296"/>
            <a:ext cx="3440100" cy="1793958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8118475" y="2167296"/>
            <a:ext cx="3440100" cy="1793958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404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400" dirty="0"/>
          </a:p>
        </p:txBody>
      </p:sp>
      <p:sp>
        <p:nvSpPr>
          <p:cNvPr id="11" name="Text 1"/>
          <p:cNvSpPr txBox="1"/>
          <p:nvPr/>
        </p:nvSpPr>
        <p:spPr>
          <a:xfrm>
            <a:off x="890525" y="4339200"/>
            <a:ext cx="3000000" cy="121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97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Разрушение и обновление художественных образов
</a:t>
            </a:r>
            <a:pPr algn="l" indent="0" marL="0">
              <a:lnSpc>
                <a:spcPct val="100000"/>
              </a:lnSpc>
              <a:buNone/>
            </a:pPr>
            <a:r>
              <a:rPr lang="en-US" sz="129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35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Религиозные войны привели к уничтожению многих монастырских икон и памятников, но одновременно возникла новая эстетика, выраженная в протестантской простоте и функциональности.
</a:t>
            </a:r>
            <a:endParaRPr lang="en-US" sz="1297" dirty="0"/>
          </a:p>
        </p:txBody>
      </p:sp>
      <p:sp>
        <p:nvSpPr>
          <p:cNvPr id="12" name="Text 2"/>
          <p:cNvSpPr txBox="1"/>
          <p:nvPr/>
        </p:nvSpPr>
        <p:spPr>
          <a:xfrm>
            <a:off x="4602200" y="4339200"/>
            <a:ext cx="3000000" cy="121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97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национальной литературы и портрета
</a:t>
            </a:r>
            <a:pPr algn="l" indent="0" marL="0">
              <a:lnSpc>
                <a:spcPct val="100000"/>
              </a:lnSpc>
              <a:buNone/>
            </a:pPr>
            <a:r>
              <a:rPr lang="en-US" sz="129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35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Появились произведения на национальных языках, усилилась роль жанрового портрета. Это способствовало формированию народных культур и укреплению национального самосознания.
</a:t>
            </a:r>
            <a:endParaRPr lang="en-US" sz="1297" dirty="0"/>
          </a:p>
        </p:txBody>
      </p:sp>
      <p:sp>
        <p:nvSpPr>
          <p:cNvPr id="13" name="Text 3"/>
          <p:cNvSpPr txBox="1"/>
          <p:nvPr/>
        </p:nvSpPr>
        <p:spPr>
          <a:xfrm>
            <a:off x="8301475" y="4339200"/>
            <a:ext cx="3000000" cy="121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38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Музыкальные реформы и распространение книг
</a:t>
            </a:r>
            <a:pPr algn="l" indent="0" marL="0">
              <a:lnSpc>
                <a:spcPct val="100000"/>
              </a:lnSpc>
              <a:buNone/>
            </a:pPr>
            <a:r>
              <a:rPr lang="en-US" sz="123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83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 и печатные издания стали средствами распространения новых религиозных идей. Распространялись гимны, проповеди и трактаты, соответствующие новым религиозным и общественным запросам.
</a:t>
            </a:r>
            <a:endParaRPr lang="en-US" sz="1238" dirty="0"/>
          </a:p>
        </p:txBody>
      </p:sp>
      <p:sp>
        <p:nvSpPr>
          <p:cNvPr id="14" name="Text 4"/>
          <p:cNvSpPr txBox="1"/>
          <p:nvPr/>
        </p:nvSpPr>
        <p:spPr>
          <a:xfrm>
            <a:off x="688000" y="1027375"/>
            <a:ext cx="108633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Культурные изменения эпохи Реформации
</a:t>
            </a:r>
            <a:endParaRPr lang="en-US" sz="28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328895" y="2054943"/>
            <a:ext cx="3166808" cy="366005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677223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Последствия Реформации в современном обществе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685475" y="2247175"/>
            <a:ext cx="3282300" cy="336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D27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Свобода вероисповедания и плюрализм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Реформация стала основой для развития идей свободы совести и появления религиозного плюрализма, которые продолжают формировать европейскую культуру и политику.
</a:t>
            </a:r>
            <a:endParaRPr lang="en-US" sz="1600" dirty="0"/>
          </a:p>
        </p:txBody>
      </p:sp>
      <p:sp>
        <p:nvSpPr>
          <p:cNvPr id="8" name="Text 3"/>
          <p:cNvSpPr txBox="1"/>
          <p:nvPr/>
        </p:nvSpPr>
        <p:spPr>
          <a:xfrm>
            <a:off x="4536103" y="2247175"/>
            <a:ext cx="3282300" cy="336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D27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Отделение церкви от государства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Вторым важным результатом стала практика отделения религиозных институтов от государственных органов, что обеспечивает современное гражданское общество и права личности.
</a:t>
            </a:r>
            <a:endParaRPr lang="en-US" sz="16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038168" y="1278513"/>
            <a:ext cx="6115664" cy="204478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4400" b="1" dirty="0">
                <a:solidFill>
                  <a:srgbClr val="FFD27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Реформация и религиозные войны: наследие для Европы
</a:t>
            </a:r>
            <a:endParaRPr lang="en-US" sz="4400" dirty="0"/>
          </a:p>
        </p:txBody>
      </p:sp>
      <p:sp>
        <p:nvSpPr>
          <p:cNvPr id="4" name="Text 1"/>
          <p:cNvSpPr txBox="1"/>
          <p:nvPr/>
        </p:nvSpPr>
        <p:spPr>
          <a:xfrm>
            <a:off x="3036000" y="3779488"/>
            <a:ext cx="6120000" cy="121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Реформация изменила религиозный ландшафт, заложив основы толерантности и свободы совести. Религиозные войны способствовали формированию гражданских прав, важнейших для сегодняшней Европы.
</a:t>
            </a:r>
            <a:endParaRPr lang="en-US" sz="16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2026-05-10T17:08:04Z</dcterms:created>
  <dcterms:modified xsi:type="dcterms:W3CDTF">2026-05-10T17:08:04Z</dcterms:modified>
</cp:coreProperties>
</file>