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image" Target="../media/image-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jpeg"/><Relationship Id="rId3" Type="http://schemas.openxmlformats.org/officeDocument/2006/relationships/image" Target="../media/image-4-3.jpeg"/><Relationship Id="rId4" Type="http://schemas.openxmlformats.org/officeDocument/2006/relationships/image" Target="../media/image-4-4.jpeg"/><Relationship Id="rId5" Type="http://schemas.openxmlformats.org/officeDocument/2006/relationships/image" Target="../media/image-4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jpeg"/><Relationship Id="rId3" Type="http://schemas.openxmlformats.org/officeDocument/2006/relationships/image" Target="../media/image-6-3.png"/><Relationship Id="rId4" Type="http://schemas.openxmlformats.org/officeDocument/2006/relationships/image" Target="../media/image-6-4.jpeg"/><Relationship Id="rId5" Type="http://schemas.openxmlformats.org/officeDocument/2006/relationships/image" Target="../media/image-6-5.png"/><Relationship Id="rId6" Type="http://schemas.openxmlformats.org/officeDocument/2006/relationships/image" Target="../media/image-6-6.jpeg"/><Relationship Id="rId7" Type="http://schemas.openxmlformats.org/officeDocument/2006/relationships/image" Target="../media/image-6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jpeg"/><Relationship Id="rId3" Type="http://schemas.openxmlformats.org/officeDocument/2006/relationships/image" Target="../media/image-9-3.jpeg"/><Relationship Id="rId4" Type="http://schemas.openxmlformats.org/officeDocument/2006/relationships/image" Target="../media/image-9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image" Target="../media/image-10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image" Target="../media/image-16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jpeg"/><Relationship Id="rId3" Type="http://schemas.openxmlformats.org/officeDocument/2006/relationships/image" Target="../media/image-17-3.png"/><Relationship Id="rId4" Type="http://schemas.openxmlformats.org/officeDocument/2006/relationships/image" Target="../media/image-17-4.jpeg"/><Relationship Id="rId5" Type="http://schemas.openxmlformats.org/officeDocument/2006/relationships/image" Target="../media/image-17-5.png"/><Relationship Id="rId6" Type="http://schemas.openxmlformats.org/officeDocument/2006/relationships/image" Target="../media/image-17-6.jpeg"/><Relationship Id="rId7" Type="http://schemas.openxmlformats.org/officeDocument/2006/relationships/image" Target="../media/image-17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458400" y="1174500"/>
            <a:ext cx="5573100" cy="2794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500" b="1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Прокариотическая клетка: основные черты и значение
</a:t>
            </a:r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Прокариоты — простейшие организмы без ядра, ключевые для жизни на Земле.
</a:t>
            </a:r>
            <a:endParaRPr lang="en-US" sz="3500" dirty="0"/>
          </a:p>
        </p:txBody>
      </p:sp>
      <p:sp>
        <p:nvSpPr>
          <p:cNvPr id="4" name="Text 1"/>
          <p:cNvSpPr txBox="1"/>
          <p:nvPr/>
        </p:nvSpPr>
        <p:spPr>
          <a:xfrm>
            <a:off x="458400" y="378900"/>
            <a:ext cx="6085500" cy="356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2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373657" y="1263000"/>
            <a:ext cx="2614985" cy="26724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84400" y="490250"/>
            <a:ext cx="7797600" cy="65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Появление и влияние прокариот на биосферу
</a:t>
            </a:r>
            <a:endParaRPr lang="en-US" sz="2500" dirty="0"/>
          </a:p>
        </p:txBody>
      </p:sp>
      <p:sp>
        <p:nvSpPr>
          <p:cNvPr id="6" name="Text 1"/>
          <p:cNvSpPr txBox="1"/>
          <p:nvPr/>
        </p:nvSpPr>
        <p:spPr>
          <a:xfrm>
            <a:off x="683476" y="2345525"/>
            <a:ext cx="3840900" cy="217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Прокариоты возникли около 3,5 млрд лет назад и стали первыми живыми организмами, освоившими различные среды от глубин океанов до горячих источников. Их эволюция заложила основу для развития сложной жизни и современной экосистемы.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8823825" y="4832200"/>
            <a:ext cx="215400" cy="199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AD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2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32400" y="274275"/>
            <a:ext cx="8479200" cy="72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Два домена прокариот: бактерии и археи
</a:t>
            </a:r>
            <a:endParaRPr lang="en-US" sz="2500" dirty="0"/>
          </a:p>
        </p:txBody>
      </p:sp>
      <p:sp>
        <p:nvSpPr>
          <p:cNvPr id="5" name="Text 1"/>
          <p:cNvSpPr txBox="1"/>
          <p:nvPr/>
        </p:nvSpPr>
        <p:spPr>
          <a:xfrm>
            <a:off x="332425" y="1766100"/>
            <a:ext cx="2279400" cy="2289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Бактерии широко распространены в почве, воде и организме человека, выполняя множество жизненно важных функций и влияя на экосистемы.
</a:t>
            </a:r>
            <a:endParaRPr lang="en-US" sz="1200" dirty="0"/>
          </a:p>
        </p:txBody>
      </p:sp>
      <p:sp>
        <p:nvSpPr>
          <p:cNvPr id="6" name="Text 2"/>
          <p:cNvSpPr txBox="1"/>
          <p:nvPr/>
        </p:nvSpPr>
        <p:spPr>
          <a:xfrm>
            <a:off x="8823825" y="4832200"/>
            <a:ext cx="215400" cy="199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200" dirty="0"/>
          </a:p>
        </p:txBody>
      </p:sp>
      <p:sp>
        <p:nvSpPr>
          <p:cNvPr id="7" name="Text 3"/>
          <p:cNvSpPr txBox="1"/>
          <p:nvPr/>
        </p:nvSpPr>
        <p:spPr>
          <a:xfrm>
            <a:off x="3432313" y="1766099"/>
            <a:ext cx="2279400" cy="2289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Археи обитают преимущественно в экстремальных условиях, таких как горячие источники и солёные озёра, демонстрируя уникальные адаптации.
</a:t>
            </a:r>
            <a:endParaRPr lang="en-US" sz="1200" dirty="0"/>
          </a:p>
        </p:txBody>
      </p:sp>
      <p:sp>
        <p:nvSpPr>
          <p:cNvPr id="8" name="Text 4"/>
          <p:cNvSpPr txBox="1"/>
          <p:nvPr/>
        </p:nvSpPr>
        <p:spPr>
          <a:xfrm>
            <a:off x="6532201" y="1766100"/>
            <a:ext cx="2279400" cy="2289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отличия между бактериями и археями — строение клеточной стенки и особенности метаболизма, что отражает разное эволюционное развитие.
</a:t>
            </a:r>
            <a:endParaRPr lang="en-US" sz="12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311031" y="1638300"/>
            <a:ext cx="1326989" cy="133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968506" y="1638300"/>
            <a:ext cx="1326989" cy="133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637343" y="1638300"/>
            <a:ext cx="1326989" cy="133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823825" y="4832200"/>
            <a:ext cx="215400" cy="199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200" dirty="0"/>
          </a:p>
        </p:txBody>
      </p:sp>
      <p:sp>
        <p:nvSpPr>
          <p:cNvPr id="8" name="Text 1"/>
          <p:cNvSpPr txBox="1"/>
          <p:nvPr/>
        </p:nvSpPr>
        <p:spPr>
          <a:xfrm>
            <a:off x="828675" y="3457575"/>
            <a:ext cx="2276400" cy="1499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80" b="1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Разновидности форм прокариот
</a:t>
            </a:r>
            <a:pPr algn="ctr" indent="0" marL="0">
              <a:lnSpc>
                <a:spcPct val="100000"/>
              </a:lnSpc>
              <a:buNone/>
            </a:pPr>
            <a:r>
              <a:rPr lang="en-US" sz="787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082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Прокариотические клетки имеют несколько основных форм: сферические (кокки), палочковидные (бациллы) и спиралевидные (спириллы). Эти формы помогают им адаптироваться к разным средам и функциональным задачам.
</a:t>
            </a:r>
            <a:endParaRPr lang="en-US" sz="1180" dirty="0"/>
          </a:p>
        </p:txBody>
      </p:sp>
      <p:sp>
        <p:nvSpPr>
          <p:cNvPr id="9" name="Text 2"/>
          <p:cNvSpPr txBox="1"/>
          <p:nvPr/>
        </p:nvSpPr>
        <p:spPr>
          <a:xfrm>
            <a:off x="3486150" y="3457575"/>
            <a:ext cx="2276400" cy="1499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Размерные параметры клеток
</a:t>
            </a:r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Средние размеры прокариот варьируют от 0,5 до 5 микрометров, что значительно меньше многих эукариотических клеток. Малый размер способствует быстрому обмену веществ и росту популяции.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6154988" y="3457575"/>
            <a:ext cx="2276400" cy="1499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Визуальное разнообразие
</a:t>
            </a:r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иллюстрации представлены различные морфологические типы прокариот, демонстрирующие их форму и структуру, что помогает лучше понять их биологические особенности.
</a:t>
            </a:r>
            <a:endParaRPr lang="en-US" sz="1200" dirty="0"/>
          </a:p>
        </p:txBody>
      </p:sp>
      <p:sp>
        <p:nvSpPr>
          <p:cNvPr id="11" name="Text 4"/>
          <p:cNvSpPr txBox="1"/>
          <p:nvPr/>
        </p:nvSpPr>
        <p:spPr>
          <a:xfrm>
            <a:off x="215400" y="252125"/>
            <a:ext cx="8708700" cy="72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Морфология и размеры прокариот
</a:t>
            </a:r>
            <a:endParaRPr lang="en-US" sz="25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215400" y="252125"/>
            <a:ext cx="8359200" cy="72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Особенности клеточной мембраны прокариот
</a:t>
            </a:r>
            <a:endParaRPr lang="en-US" sz="2500" dirty="0"/>
          </a:p>
        </p:txBody>
      </p:sp>
      <p:sp>
        <p:nvSpPr>
          <p:cNvPr id="4" name="Text 1"/>
          <p:cNvSpPr txBox="1"/>
          <p:nvPr/>
        </p:nvSpPr>
        <p:spPr>
          <a:xfrm>
            <a:off x="697775" y="1454800"/>
            <a:ext cx="2117400" cy="3377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Мембрана состоит из двойного слоя фосфолипидов с интегрированными белками, которые обеспечивают обмен веществ и передачу сигналов внутрь клетки.
</a:t>
            </a:r>
            <a:endParaRPr lang="en-US" sz="1200" dirty="0"/>
          </a:p>
        </p:txBody>
      </p:sp>
      <p:sp>
        <p:nvSpPr>
          <p:cNvPr id="5" name="Text 2"/>
          <p:cNvSpPr txBox="1"/>
          <p:nvPr/>
        </p:nvSpPr>
        <p:spPr>
          <a:xfrm>
            <a:off x="8823825" y="4832200"/>
            <a:ext cx="215400" cy="199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200" dirty="0"/>
          </a:p>
        </p:txBody>
      </p:sp>
      <p:sp>
        <p:nvSpPr>
          <p:cNvPr id="6" name="Text 3"/>
          <p:cNvSpPr txBox="1"/>
          <p:nvPr/>
        </p:nvSpPr>
        <p:spPr>
          <a:xfrm>
            <a:off x="3577425" y="1454800"/>
            <a:ext cx="2117400" cy="3377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Она служит барьером, защищая клетку от внешних воздействий, при этом не содержит холестерина, в отличие от мембран эукариот.
</a:t>
            </a:r>
            <a:endParaRPr lang="en-US" sz="1200" dirty="0"/>
          </a:p>
        </p:txBody>
      </p:sp>
      <p:sp>
        <p:nvSpPr>
          <p:cNvPr id="7" name="Text 4"/>
          <p:cNvSpPr txBox="1"/>
          <p:nvPr/>
        </p:nvSpPr>
        <p:spPr>
          <a:xfrm>
            <a:off x="6457075" y="1454800"/>
            <a:ext cx="2117400" cy="3377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Состав липидов мембраны различается у бактерий и архей, что отражает их эволюционное разделение и адаптацию к средам.
</a:t>
            </a:r>
            <a:endParaRPr lang="en-US" sz="12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20225" y="1143728"/>
            <a:ext cx="2276400" cy="1827345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414750" y="1143728"/>
            <a:ext cx="2276400" cy="1827345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6409275" y="1143728"/>
            <a:ext cx="2276400" cy="1827345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8823825" y="4832200"/>
            <a:ext cx="215400" cy="199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200" dirty="0"/>
          </a:p>
        </p:txBody>
      </p:sp>
      <p:sp>
        <p:nvSpPr>
          <p:cNvPr id="10" name="Text 1"/>
          <p:cNvSpPr txBox="1"/>
          <p:nvPr/>
        </p:nvSpPr>
        <p:spPr>
          <a:xfrm>
            <a:off x="215400" y="252125"/>
            <a:ext cx="8708700" cy="72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Строение и функции клеточной стенки
</a:t>
            </a:r>
            <a:endParaRPr lang="en-US" sz="2500" dirty="0"/>
          </a:p>
        </p:txBody>
      </p:sp>
      <p:sp>
        <p:nvSpPr>
          <p:cNvPr id="11" name="Text 2"/>
          <p:cNvSpPr txBox="1"/>
          <p:nvPr/>
        </p:nvSpPr>
        <p:spPr>
          <a:xfrm>
            <a:off x="420225" y="3267075"/>
            <a:ext cx="2276400" cy="147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Пептидогликан у бактерий
</a:t>
            </a:r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Клеточная стенка большинства бактерий содержит пептидогликан, который придаёт клетке форму и защищает от физического повреждения и осмотического давления.
</a:t>
            </a:r>
            <a:endParaRPr lang="en-US" sz="1200" dirty="0"/>
          </a:p>
        </p:txBody>
      </p:sp>
      <p:sp>
        <p:nvSpPr>
          <p:cNvPr id="12" name="Text 3"/>
          <p:cNvSpPr txBox="1"/>
          <p:nvPr/>
        </p:nvSpPr>
        <p:spPr>
          <a:xfrm>
            <a:off x="3414750" y="3267075"/>
            <a:ext cx="2276400" cy="147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Уникальные компоненты стенки архей
</a:t>
            </a:r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архей клеточная стенка построена из псевдопептидогликана или специфических белков, обеспечивающих устойчивость к экстремальным условиям обитания.
</a:t>
            </a:r>
            <a:endParaRPr lang="en-US" sz="1200" dirty="0"/>
          </a:p>
        </p:txBody>
      </p:sp>
      <p:sp>
        <p:nvSpPr>
          <p:cNvPr id="13" name="Text 4"/>
          <p:cNvSpPr txBox="1"/>
          <p:nvPr/>
        </p:nvSpPr>
        <p:spPr>
          <a:xfrm>
            <a:off x="6409275" y="3267075"/>
            <a:ext cx="2276400" cy="147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Функции клеточной стенки
</a:t>
            </a:r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задачи стенки — поддержание формы, предотвращение разрушения при изменениях среды и защита от неблагоприятных факторов окружающей среды.
</a:t>
            </a:r>
            <a:endParaRPr lang="en-US" sz="12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215400" y="1397249"/>
            <a:ext cx="3887700" cy="2143952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215400" y="252125"/>
            <a:ext cx="8131200" cy="72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различия между бактериями и археями
</a:t>
            </a:r>
            <a:endParaRPr lang="en-US" sz="2500" dirty="0"/>
          </a:p>
        </p:txBody>
      </p:sp>
      <p:sp>
        <p:nvSpPr>
          <p:cNvPr id="7" name="Text 1"/>
          <p:cNvSpPr txBox="1"/>
          <p:nvPr/>
        </p:nvSpPr>
        <p:spPr>
          <a:xfrm>
            <a:off x="8823825" y="4832200"/>
            <a:ext cx="215400" cy="199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AD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4716000" y="1548650"/>
            <a:ext cx="3630600" cy="1322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Сравнительная таблица показывает ключевые характеристики двух доменов прокариот, раскрывая их биохимические и экологические особенности.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Археи имеют уникальный биохимический состав, отличающийся от бактерий, что отражает адаптацию к специфическим условиям.
</a:t>
            </a:r>
            <a:endParaRPr lang="en-US" sz="1200" dirty="0"/>
          </a:p>
        </p:txBody>
      </p:sp>
      <p:sp>
        <p:nvSpPr>
          <p:cNvPr id="9" name="Text 3"/>
          <p:cNvSpPr txBox="1"/>
          <p:nvPr/>
        </p:nvSpPr>
        <p:spPr>
          <a:xfrm>
            <a:off x="4716000" y="3050725"/>
            <a:ext cx="3630600" cy="72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i="1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Статьи по микробиологии 2023 года
</a:t>
            </a:r>
            <a:endParaRPr lang="en-US" sz="12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215400" y="252125"/>
            <a:ext cx="8359200" cy="72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Генетический материал прокариот
</a:t>
            </a:r>
            <a:endParaRPr lang="en-US" sz="2500" dirty="0"/>
          </a:p>
        </p:txBody>
      </p:sp>
      <p:sp>
        <p:nvSpPr>
          <p:cNvPr id="4" name="Text 1"/>
          <p:cNvSpPr txBox="1"/>
          <p:nvPr/>
        </p:nvSpPr>
        <p:spPr>
          <a:xfrm>
            <a:off x="697775" y="1454800"/>
            <a:ext cx="2117400" cy="3377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Основная ДНК находится в нуклеоиде — области цитоплазмы без мембраны, представленная в виде одной кольцевой хромосомы.
</a:t>
            </a:r>
            <a:endParaRPr lang="en-US" sz="1200" dirty="0"/>
          </a:p>
        </p:txBody>
      </p:sp>
      <p:sp>
        <p:nvSpPr>
          <p:cNvPr id="5" name="Text 2"/>
          <p:cNvSpPr txBox="1"/>
          <p:nvPr/>
        </p:nvSpPr>
        <p:spPr>
          <a:xfrm>
            <a:off x="8823825" y="4832200"/>
            <a:ext cx="215400" cy="199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200" dirty="0"/>
          </a:p>
        </p:txBody>
      </p:sp>
      <p:sp>
        <p:nvSpPr>
          <p:cNvPr id="6" name="Text 3"/>
          <p:cNvSpPr txBox="1"/>
          <p:nvPr/>
        </p:nvSpPr>
        <p:spPr>
          <a:xfrm>
            <a:off x="3577425" y="1454800"/>
            <a:ext cx="2117400" cy="3377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Плазмиды — маленькие кольцевые молекулы ДНК, несущие дополнительные гены, например, для устойчивости к антибиотикам или метаболизма веществ.
</a:t>
            </a:r>
            <a:endParaRPr lang="en-US" sz="1200" dirty="0"/>
          </a:p>
        </p:txBody>
      </p:sp>
      <p:sp>
        <p:nvSpPr>
          <p:cNvPr id="7" name="Text 4"/>
          <p:cNvSpPr txBox="1"/>
          <p:nvPr/>
        </p:nvSpPr>
        <p:spPr>
          <a:xfrm>
            <a:off x="6457075" y="1454800"/>
            <a:ext cx="2117400" cy="3377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Передача плазмид между клетками ускоряет адаптацию и позволяет быстро распространять полезные признаки в популяции прокариот.
</a:t>
            </a:r>
            <a:endParaRPr lang="en-US" sz="12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082556" y="1638300"/>
            <a:ext cx="1326989" cy="133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835406" y="1638300"/>
            <a:ext cx="1326989" cy="133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823825" y="4832200"/>
            <a:ext cx="215400" cy="199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200" dirty="0"/>
          </a:p>
        </p:txBody>
      </p:sp>
      <p:sp>
        <p:nvSpPr>
          <p:cNvPr id="7" name="Text 1"/>
          <p:cNvSpPr txBox="1"/>
          <p:nvPr/>
        </p:nvSpPr>
        <p:spPr>
          <a:xfrm>
            <a:off x="1600200" y="3457575"/>
            <a:ext cx="2276400" cy="1499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Меньшие рибосомы прокариот
</a:t>
            </a:r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Рибосомы прокариот имеют размер 70S, что меньше, чем 80S у эукариот. Это связано с меньшим количеством и массой рибосомальных РНК и белков.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5353050" y="3457575"/>
            <a:ext cx="2276400" cy="1499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Мишень антибиотиков
</a:t>
            </a:r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Некоторые антибиотики, такие как стрептомицин, избирательно блокируют синтез белка на рибосомах бактерий, вызывая их гибель, не повреждая клетки человека.
</a:t>
            </a:r>
            <a:endParaRPr lang="en-US" sz="1200" dirty="0"/>
          </a:p>
        </p:txBody>
      </p:sp>
      <p:sp>
        <p:nvSpPr>
          <p:cNvPr id="9" name="Text 3"/>
          <p:cNvSpPr txBox="1"/>
          <p:nvPr/>
        </p:nvSpPr>
        <p:spPr>
          <a:xfrm>
            <a:off x="215400" y="252125"/>
            <a:ext cx="8708700" cy="72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Структура и функция рибосом прокариот
</a:t>
            </a:r>
            <a:endParaRPr lang="en-US" sz="25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215400" y="252125"/>
            <a:ext cx="8131200" cy="72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Жгутики и механизмы движения прокариот
</a:t>
            </a:r>
            <a:endParaRPr lang="en-US" sz="2500" dirty="0"/>
          </a:p>
        </p:txBody>
      </p:sp>
      <p:sp>
        <p:nvSpPr>
          <p:cNvPr id="8" name="Text 1"/>
          <p:cNvSpPr txBox="1"/>
          <p:nvPr/>
        </p:nvSpPr>
        <p:spPr>
          <a:xfrm>
            <a:off x="345100" y="1159575"/>
            <a:ext cx="3630600" cy="171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Жгутики состоят из белка флагеллина и вращаются как пропеллеры, обеспечивая активное передвижение клетки в жидкой среде.
</a:t>
            </a:r>
            <a:endParaRPr lang="en-US" sz="1200" dirty="0"/>
          </a:p>
        </p:txBody>
      </p:sp>
      <p:sp>
        <p:nvSpPr>
          <p:cNvPr id="9" name="Text 2"/>
          <p:cNvSpPr txBox="1"/>
          <p:nvPr/>
        </p:nvSpPr>
        <p:spPr>
          <a:xfrm>
            <a:off x="8823825" y="4832200"/>
            <a:ext cx="215400" cy="199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AD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4716000" y="1159575"/>
            <a:ext cx="3630600" cy="171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Некоторые прокариоты двигаются методом скольжения по твёрдым поверхностям, что позволяет им обходить препятствия и искать питательные вещества.
</a:t>
            </a:r>
            <a:endParaRPr lang="en-US" sz="1200" dirty="0"/>
          </a:p>
        </p:txBody>
      </p:sp>
      <p:sp>
        <p:nvSpPr>
          <p:cNvPr id="11" name="Text 4"/>
          <p:cNvSpPr txBox="1"/>
          <p:nvPr/>
        </p:nvSpPr>
        <p:spPr>
          <a:xfrm>
            <a:off x="345100" y="3050725"/>
            <a:ext cx="3630600" cy="171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Резкие сокращения тела или изменение формы также служат способом перемещения, характерным для некоторых видов бактерий.
</a:t>
            </a:r>
            <a:endParaRPr lang="en-US" sz="1200" dirty="0"/>
          </a:p>
        </p:txBody>
      </p:sp>
      <p:sp>
        <p:nvSpPr>
          <p:cNvPr id="12" name="Text 5"/>
          <p:cNvSpPr txBox="1"/>
          <p:nvPr/>
        </p:nvSpPr>
        <p:spPr>
          <a:xfrm>
            <a:off x="4716000" y="3050725"/>
            <a:ext cx="3630600" cy="171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Движение прокариот всегда направлено реакцией на внешние стимулы — химические или световые сигналы, которые обеспечивают таксис.
</a:t>
            </a:r>
            <a:endParaRPr lang="en-US" sz="12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32400" y="274275"/>
            <a:ext cx="8479200" cy="72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Пили, фимбрии и капсула
</a:t>
            </a:r>
            <a:endParaRPr lang="en-US" sz="2500" dirty="0"/>
          </a:p>
        </p:txBody>
      </p:sp>
      <p:sp>
        <p:nvSpPr>
          <p:cNvPr id="5" name="Text 1"/>
          <p:cNvSpPr txBox="1"/>
          <p:nvPr/>
        </p:nvSpPr>
        <p:spPr>
          <a:xfrm>
            <a:off x="332425" y="1766100"/>
            <a:ext cx="2279400" cy="2289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Пили представляют собой тонкие белковые нити, которые обеспечивают прочное прикрепление бактерий к различным поверхностям и способствуют обмену генетическим материалом между клетками.
</a:t>
            </a:r>
            <a:endParaRPr lang="en-US" sz="1200" dirty="0"/>
          </a:p>
        </p:txBody>
      </p:sp>
      <p:sp>
        <p:nvSpPr>
          <p:cNvPr id="6" name="Text 2"/>
          <p:cNvSpPr txBox="1"/>
          <p:nvPr/>
        </p:nvSpPr>
        <p:spPr>
          <a:xfrm>
            <a:off x="8823825" y="4832200"/>
            <a:ext cx="215400" cy="199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200" dirty="0"/>
          </a:p>
        </p:txBody>
      </p:sp>
      <p:sp>
        <p:nvSpPr>
          <p:cNvPr id="7" name="Text 3"/>
          <p:cNvSpPr txBox="1"/>
          <p:nvPr/>
        </p:nvSpPr>
        <p:spPr>
          <a:xfrm>
            <a:off x="3432313" y="1766099"/>
            <a:ext cx="2279400" cy="2289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Фимбрии похожи на пили, но обычно короче и многочисленнее; они играют важную роль в адгезии клеток и формировании сообществ микробов на поверхности тканей и предметов.
</a:t>
            </a:r>
            <a:endParaRPr lang="en-US" sz="1200" dirty="0"/>
          </a:p>
        </p:txBody>
      </p:sp>
      <p:sp>
        <p:nvSpPr>
          <p:cNvPr id="8" name="Text 4"/>
          <p:cNvSpPr txBox="1"/>
          <p:nvPr/>
        </p:nvSpPr>
        <p:spPr>
          <a:xfrm>
            <a:off x="6532201" y="1766100"/>
            <a:ext cx="2279400" cy="2289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Капсула — это густой слизистый слой, окружающий клетку, который защищает бактерию от высыхания и позволяет избегать атаки иммунной системы хозяина во время инфекций.
</a:t>
            </a:r>
            <a:endParaRPr lang="en-US" sz="12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15400" y="252125"/>
            <a:ext cx="8708700" cy="72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Обмен веществ: разнообразие путей получения энергии
</a:t>
            </a:r>
            <a:endParaRPr lang="en-US" sz="2500" dirty="0"/>
          </a:p>
        </p:txBody>
      </p:sp>
      <p:sp>
        <p:nvSpPr>
          <p:cNvPr id="5" name="Text 1"/>
          <p:cNvSpPr txBox="1"/>
          <p:nvPr/>
        </p:nvSpPr>
        <p:spPr>
          <a:xfrm>
            <a:off x="274837" y="1155650"/>
            <a:ext cx="1922700" cy="244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Цианобактерии осуществляют фотосинтез, используя свет для синтеза энергии, что делает их важными производителями в водных экосистемах.
</a:t>
            </a:r>
            <a:endParaRPr lang="en-US" sz="1200" dirty="0"/>
          </a:p>
        </p:txBody>
      </p:sp>
      <p:sp>
        <p:nvSpPr>
          <p:cNvPr id="6" name="Text 2"/>
          <p:cNvSpPr txBox="1"/>
          <p:nvPr/>
        </p:nvSpPr>
        <p:spPr>
          <a:xfrm>
            <a:off x="8823825" y="4832200"/>
            <a:ext cx="215400" cy="199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200" dirty="0"/>
          </a:p>
        </p:txBody>
      </p:sp>
      <p:sp>
        <p:nvSpPr>
          <p:cNvPr id="7" name="Text 3"/>
          <p:cNvSpPr txBox="1"/>
          <p:nvPr/>
        </p:nvSpPr>
        <p:spPr>
          <a:xfrm>
            <a:off x="2517018" y="1155650"/>
            <a:ext cx="1922700" cy="244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Некоторые бактерии способны хемосинтезировать, получая энергию за счёт окисления неорганических веществ, например, нитрифицирующие бактерии, преобразующие аммиак в нитрит.
</a:t>
            </a:r>
            <a:endParaRPr lang="en-US" sz="1200" dirty="0"/>
          </a:p>
        </p:txBody>
      </p:sp>
      <p:sp>
        <p:nvSpPr>
          <p:cNvPr id="8" name="Text 4"/>
          <p:cNvSpPr txBox="1"/>
          <p:nvPr/>
        </p:nvSpPr>
        <p:spPr>
          <a:xfrm>
            <a:off x="4759200" y="1155650"/>
            <a:ext cx="1922700" cy="244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Аэробные и анаэробные прокариоты производят энергию посредством дыхания, используя кислород или обходя его для выработки энергии в разных средах.
</a:t>
            </a:r>
            <a:endParaRPr lang="en-US" sz="1200" dirty="0"/>
          </a:p>
        </p:txBody>
      </p:sp>
      <p:sp>
        <p:nvSpPr>
          <p:cNvPr id="9" name="Text 5"/>
          <p:cNvSpPr txBox="1"/>
          <p:nvPr/>
        </p:nvSpPr>
        <p:spPr>
          <a:xfrm>
            <a:off x="7001404" y="1155650"/>
            <a:ext cx="1922700" cy="244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Ферментация — способ получения энергии без кислорода, присущий некоторым бактериям, а также фиксация атмосферного азота помогает обогащать почву.
</a:t>
            </a:r>
            <a:endParaRPr lang="en-US" sz="12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168718" y="1151850"/>
            <a:ext cx="4693764" cy="23952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126500" y="252125"/>
            <a:ext cx="6778200" cy="72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Типы дыхания прокариот: аэробы и анаэробы
</a:t>
            </a:r>
            <a:endParaRPr lang="en-US" sz="2500" dirty="0"/>
          </a:p>
        </p:txBody>
      </p:sp>
      <p:sp>
        <p:nvSpPr>
          <p:cNvPr id="6" name="Text 1"/>
          <p:cNvSpPr txBox="1"/>
          <p:nvPr/>
        </p:nvSpPr>
        <p:spPr>
          <a:xfrm>
            <a:off x="8823825" y="4832200"/>
            <a:ext cx="215400" cy="199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2126500" y="3699250"/>
            <a:ext cx="3630600" cy="1085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68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таблице представлены основные типы дыхания прокариот, с примерами организмов и используемыми субстратами. Это важно для понимания их экологических ролей.
</a:t>
            </a:r>
            <a:pPr algn="l" indent="0" marL="0">
              <a:lnSpc>
                <a:spcPct val="100000"/>
              </a:lnSpc>
              <a:buNone/>
            </a:pPr>
            <a:r>
              <a:rPr lang="en-US" sz="1068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68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Различия в использовании кислорода определяют способы адаптации и выживания прокариот в разнообразных средах обитания.
</a:t>
            </a:r>
            <a:endParaRPr lang="en-US" sz="1068" dirty="0"/>
          </a:p>
        </p:txBody>
      </p:sp>
      <p:sp>
        <p:nvSpPr>
          <p:cNvPr id="8" name="Text 3"/>
          <p:cNvSpPr txBox="1"/>
          <p:nvPr/>
        </p:nvSpPr>
        <p:spPr>
          <a:xfrm>
            <a:off x="5956475" y="3699250"/>
            <a:ext cx="2948100" cy="1085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i="1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Данные по микроэкологии, 2023 год
</a:t>
            </a:r>
            <a:endParaRPr lang="en-US" sz="12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215400" y="252125"/>
            <a:ext cx="8359200" cy="72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Размножение прокариот: общий механизм
</a:t>
            </a:r>
            <a:endParaRPr lang="en-US" sz="2500" dirty="0"/>
          </a:p>
        </p:txBody>
      </p:sp>
      <p:sp>
        <p:nvSpPr>
          <p:cNvPr id="4" name="Text 1"/>
          <p:cNvSpPr txBox="1"/>
          <p:nvPr/>
        </p:nvSpPr>
        <p:spPr>
          <a:xfrm>
            <a:off x="697775" y="1454800"/>
            <a:ext cx="2117400" cy="3377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Прокариоты размножаются бинарным делением, при котором одна клетка удваивает ДНК и делится на две части, каждая с идентичным генетическим материалом.
</a:t>
            </a:r>
            <a:endParaRPr lang="en-US" sz="1200" dirty="0"/>
          </a:p>
        </p:txBody>
      </p:sp>
      <p:sp>
        <p:nvSpPr>
          <p:cNvPr id="5" name="Text 2"/>
          <p:cNvSpPr txBox="1"/>
          <p:nvPr/>
        </p:nvSpPr>
        <p:spPr>
          <a:xfrm>
            <a:off x="8823825" y="4832200"/>
            <a:ext cx="215400" cy="199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200" dirty="0"/>
          </a:p>
        </p:txBody>
      </p:sp>
      <p:sp>
        <p:nvSpPr>
          <p:cNvPr id="6" name="Text 3"/>
          <p:cNvSpPr txBox="1"/>
          <p:nvPr/>
        </p:nvSpPr>
        <p:spPr>
          <a:xfrm>
            <a:off x="3577425" y="1454800"/>
            <a:ext cx="2117400" cy="3377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процессе клетка увеличивается в размере, формируется внутренняя перегородка, обеспечивающая разделение содержимого между двумя новыми клетками.
</a:t>
            </a:r>
            <a:endParaRPr lang="en-US" sz="1200" dirty="0"/>
          </a:p>
        </p:txBody>
      </p:sp>
      <p:sp>
        <p:nvSpPr>
          <p:cNvPr id="7" name="Text 4"/>
          <p:cNvSpPr txBox="1"/>
          <p:nvPr/>
        </p:nvSpPr>
        <p:spPr>
          <a:xfrm>
            <a:off x="6457075" y="1454800"/>
            <a:ext cx="2117400" cy="3377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благоприятных условиях этот процесс занимает всего 20–30 минут, что обеспечивает быструю адаптацию и рост популяций, в отличие от сложного митоза.
</a:t>
            </a:r>
            <a:endParaRPr lang="en-US" sz="12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46182" y="1395525"/>
            <a:ext cx="7149686" cy="34368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43675" y="252125"/>
            <a:ext cx="7531500" cy="96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бинарного деления клетки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основана на современных микроскопических исследованиях клеточного цикла прокариот
</a:t>
            </a:r>
            <a:endParaRPr lang="en-US" sz="2500" dirty="0"/>
          </a:p>
        </p:txBody>
      </p:sp>
      <p:sp>
        <p:nvSpPr>
          <p:cNvPr id="5" name="Text 1"/>
          <p:cNvSpPr txBox="1"/>
          <p:nvPr/>
        </p:nvSpPr>
        <p:spPr>
          <a:xfrm>
            <a:off x="8823825" y="4832200"/>
            <a:ext cx="215400" cy="199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AD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2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215400" y="252125"/>
            <a:ext cx="8131200" cy="72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Горизонтальный перенос генетической информации
</a:t>
            </a:r>
            <a:endParaRPr lang="en-US" sz="2500" dirty="0"/>
          </a:p>
        </p:txBody>
      </p:sp>
      <p:sp>
        <p:nvSpPr>
          <p:cNvPr id="8" name="Text 1"/>
          <p:cNvSpPr txBox="1"/>
          <p:nvPr/>
        </p:nvSpPr>
        <p:spPr>
          <a:xfrm>
            <a:off x="345100" y="1159575"/>
            <a:ext cx="3630600" cy="171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Трансформация — поглощение свободной ДНК из окружающей среды, что позволяет прокариотам приобретать новые признаки и адаптироваться к изменениям.
</a:t>
            </a:r>
            <a:endParaRPr lang="en-US" sz="1200" dirty="0"/>
          </a:p>
        </p:txBody>
      </p:sp>
      <p:sp>
        <p:nvSpPr>
          <p:cNvPr id="9" name="Text 2"/>
          <p:cNvSpPr txBox="1"/>
          <p:nvPr/>
        </p:nvSpPr>
        <p:spPr>
          <a:xfrm>
            <a:off x="8823825" y="4832200"/>
            <a:ext cx="215400" cy="199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AD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4716000" y="1159575"/>
            <a:ext cx="3630600" cy="171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Конъюгация происходит через специальные пили, по которым передаётся плазмидная ДНК, усиливая генетическое разнообразие популяций бактерий.
</a:t>
            </a:r>
            <a:endParaRPr lang="en-US" sz="1200" dirty="0"/>
          </a:p>
        </p:txBody>
      </p:sp>
      <p:sp>
        <p:nvSpPr>
          <p:cNvPr id="11" name="Text 4"/>
          <p:cNvSpPr txBox="1"/>
          <p:nvPr/>
        </p:nvSpPr>
        <p:spPr>
          <a:xfrm>
            <a:off x="345100" y="3050725"/>
            <a:ext cx="3630600" cy="171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Трансдукция — перенос генов посредством бактериофагов, вирусов, инфицирующих прокариоты, что способствует быстрому обмену полезными генами.
</a:t>
            </a:r>
            <a:endParaRPr lang="en-US" sz="1200" dirty="0"/>
          </a:p>
        </p:txBody>
      </p:sp>
      <p:sp>
        <p:nvSpPr>
          <p:cNvPr id="12" name="Text 5"/>
          <p:cNvSpPr txBox="1"/>
          <p:nvPr/>
        </p:nvSpPr>
        <p:spPr>
          <a:xfrm>
            <a:off x="4716000" y="3050725"/>
            <a:ext cx="3630600" cy="171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Эти механизмы играют ключевую роль в развитии устойчивости к антибиотикам и быстром адаптивном развитии прокариот.
</a:t>
            </a:r>
            <a:endParaRPr lang="en-US" sz="12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20225" y="1143728"/>
            <a:ext cx="2276400" cy="1827345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414750" y="1143728"/>
            <a:ext cx="2276400" cy="1827345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6409275" y="1143728"/>
            <a:ext cx="2276400" cy="1827345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8823825" y="4832200"/>
            <a:ext cx="215400" cy="199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200" dirty="0"/>
          </a:p>
        </p:txBody>
      </p:sp>
      <p:sp>
        <p:nvSpPr>
          <p:cNvPr id="10" name="Text 1"/>
          <p:cNvSpPr txBox="1"/>
          <p:nvPr/>
        </p:nvSpPr>
        <p:spPr>
          <a:xfrm>
            <a:off x="215400" y="252125"/>
            <a:ext cx="8708700" cy="72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Экологическое значение прокариот
</a:t>
            </a:r>
            <a:endParaRPr lang="en-US" sz="2500" dirty="0"/>
          </a:p>
        </p:txBody>
      </p:sp>
      <p:sp>
        <p:nvSpPr>
          <p:cNvPr id="11" name="Text 2"/>
          <p:cNvSpPr txBox="1"/>
          <p:nvPr/>
        </p:nvSpPr>
        <p:spPr>
          <a:xfrm>
            <a:off x="420225" y="3267075"/>
            <a:ext cx="2276400" cy="147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Роль в круговороте веществ
</a:t>
            </a:r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Прокариоты активно участвуют в переработке углерода, азота и серы, обеспечивая переработку органических веществ и поддержание баланса экосистем. Их деятельность способствует формированию плодородных грунтов.
</a:t>
            </a:r>
            <a:endParaRPr lang="en-US" sz="1200" dirty="0"/>
          </a:p>
        </p:txBody>
      </p:sp>
      <p:sp>
        <p:nvSpPr>
          <p:cNvPr id="12" name="Text 3"/>
          <p:cNvSpPr txBox="1"/>
          <p:nvPr/>
        </p:nvSpPr>
        <p:spPr>
          <a:xfrm>
            <a:off x="3414750" y="3267075"/>
            <a:ext cx="2276400" cy="147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Симбиоз с растениями
</a:t>
            </a:r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Клубеньковые бактерии вступают в симбиотические отношения с бобовыми растениями, способствуя фиксации атмосферного азота и улучшая рост растений без дополнительного удобрения.
</a:t>
            </a:r>
            <a:endParaRPr lang="en-US" sz="1200" dirty="0"/>
          </a:p>
        </p:txBody>
      </p:sp>
      <p:sp>
        <p:nvSpPr>
          <p:cNvPr id="13" name="Text 4"/>
          <p:cNvSpPr txBox="1"/>
          <p:nvPr/>
        </p:nvSpPr>
        <p:spPr>
          <a:xfrm>
            <a:off x="6409275" y="3267075"/>
            <a:ext cx="2276400" cy="147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Влияние на животных
</a:t>
            </a:r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Кишечная микрофлора животных включает прокариоты, которые помогают перевариванию пищи и укрепляют иммунную систему, обеспечивая здоровье и жизнеспособность хозяев.
</a:t>
            </a:r>
            <a:endParaRPr lang="en-US" sz="12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215400" y="252125"/>
            <a:ext cx="8359200" cy="72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Прокариоты в жизни человека: польза и вред
</a:t>
            </a:r>
            <a:endParaRPr lang="en-US" sz="2500" dirty="0"/>
          </a:p>
        </p:txBody>
      </p:sp>
      <p:sp>
        <p:nvSpPr>
          <p:cNvPr id="4" name="Text 1"/>
          <p:cNvSpPr txBox="1"/>
          <p:nvPr/>
        </p:nvSpPr>
        <p:spPr>
          <a:xfrm>
            <a:off x="697775" y="1454800"/>
            <a:ext cx="2117400" cy="3377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Прокариоты используются для производства лекарственных средств, включая антибиотики, а также витаминов и ферментов, важнейших для промышленности и медицины.
</a:t>
            </a:r>
            <a:endParaRPr lang="en-US" sz="1200" dirty="0"/>
          </a:p>
        </p:txBody>
      </p:sp>
      <p:sp>
        <p:nvSpPr>
          <p:cNvPr id="5" name="Text 2"/>
          <p:cNvSpPr txBox="1"/>
          <p:nvPr/>
        </p:nvSpPr>
        <p:spPr>
          <a:xfrm>
            <a:off x="8823825" y="4832200"/>
            <a:ext cx="215400" cy="199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200" dirty="0"/>
          </a:p>
        </p:txBody>
      </p:sp>
      <p:sp>
        <p:nvSpPr>
          <p:cNvPr id="6" name="Text 3"/>
          <p:cNvSpPr txBox="1"/>
          <p:nvPr/>
        </p:nvSpPr>
        <p:spPr>
          <a:xfrm>
            <a:off x="3577425" y="1454800"/>
            <a:ext cx="2117400" cy="3377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Микрофлора кишечника помогает эффективно перерабатывать пищу, улучшая усвоение и укрепляя иммунную защиту организма человека.
</a:t>
            </a:r>
            <a:endParaRPr lang="en-US" sz="1200" dirty="0"/>
          </a:p>
        </p:txBody>
      </p:sp>
      <p:sp>
        <p:nvSpPr>
          <p:cNvPr id="7" name="Text 4"/>
          <p:cNvSpPr txBox="1"/>
          <p:nvPr/>
        </p:nvSpPr>
        <p:spPr>
          <a:xfrm>
            <a:off x="6457075" y="1454800"/>
            <a:ext cx="2117400" cy="3377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Некоторые виды вызывают серьёзные заболевания, такие как туберкулёз, холера и ангины, требуя внимательного контроля и развития методов лечения.
</a:t>
            </a:r>
            <a:endParaRPr lang="en-US" sz="12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701800" y="1160730"/>
            <a:ext cx="3837300" cy="2616991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60500" y="252125"/>
            <a:ext cx="7978800" cy="72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Распределение биомассы: прокариоты среди живых организмов
</a:t>
            </a:r>
            <a:endParaRPr lang="en-US" sz="2500" dirty="0"/>
          </a:p>
        </p:txBody>
      </p:sp>
      <p:sp>
        <p:nvSpPr>
          <p:cNvPr id="7" name="Text 1"/>
          <p:cNvSpPr txBox="1"/>
          <p:nvPr/>
        </p:nvSpPr>
        <p:spPr>
          <a:xfrm>
            <a:off x="8823825" y="4832200"/>
            <a:ext cx="215400" cy="199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AD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560500" y="1555875"/>
            <a:ext cx="4011600" cy="1315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Прокариоты составляют около 70% микробиомассы Земли, значительно превосходя по количеству эукариотов и вирусы, что подчёркивает их важность в биосфере.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Высокая доля прокариот свидетельствует об их доминирующей роли в глобальных экологических процессах и устойчивости экосистем.
</a:t>
            </a:r>
            <a:endParaRPr lang="en-US" sz="1200" dirty="0"/>
          </a:p>
        </p:txBody>
      </p:sp>
      <p:sp>
        <p:nvSpPr>
          <p:cNvPr id="9" name="Text 3"/>
          <p:cNvSpPr txBox="1"/>
          <p:nvPr/>
        </p:nvSpPr>
        <p:spPr>
          <a:xfrm>
            <a:off x="560500" y="3050725"/>
            <a:ext cx="4011600" cy="637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i="1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Обзор микробиологических исследований, 2023 год
</a:t>
            </a:r>
            <a:endParaRPr lang="en-US" sz="12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1785450" y="1174500"/>
            <a:ext cx="5573100" cy="2794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3300" b="1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Ключевая роль прокариот в жизни и науке
</a:t>
            </a:r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Прокариоты являются фундаментальными организмами, определяющими многие биологические и экологические процессы; их изучение способствует прогрессу в медицине, биотехнологии и экологии.
</a:t>
            </a:r>
            <a:endParaRPr lang="en-US" sz="33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2026-05-09T07:27:41Z</dcterms:created>
  <dcterms:modified xsi:type="dcterms:W3CDTF">2026-05-09T07:27:41Z</dcterms:modified>
</cp:coreProperties>
</file>