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империи и современная безопасность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над путями и ресурсами почти всегда рождает зависимость и конфликт.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 цивилизаций и империй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рождались в городах и на земледельческих землях, а империи связывали центр и окраины налогами, дорогами и силой. Так возникали неравенство, зависимость и борьба за ключевые территории.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древние империи удерживали власть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под контролем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Ассирия, Персия и Рим удерживали огромные пространства не только войском, но и системой дорог, наместников и регулярного сбора налогов. Такая сеть делала власть далёкой, но ощутимой.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как уязвимость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находилась провинция, тем труднее было управлять ею напрямую. Это усиливало зависимость от местных посредников, повышало риск восстаний и требовало всё новых военных расходов.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обычая, потеря власти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Подчинённые земли сохраняли местные традиции, религию и повседневный уклад, однако политические решения принимались уже не ими. Самостоятельность сокращалась, а часть ресурсов уходила в пользу имперского центра.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силу и управление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Гарнизоны и административные центры позволяли быстро подавлять сопротивление и следить за провинциями. Власть опиралась на постоянное присутствие, а не на разовые походы или случайные союзы.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как сеть контроля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империи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Имперский центр обычно располагался там, где сходились дороги, налоги и командование. От него расходились линии контроля, которые связывали столицу с провинциями и пограничными укреплениями.
</a:t>
            </a:r>
            <a:endParaRPr lang="en-US" sz="882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точки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империи была сетью, а не сплошной территорией. Чем ценнее был проход, порт или переправа, тем сильнее там концентрировалась военная и административная власть.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дохода и контроля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города и пункты сбора дани становились опорными точками системы. Через них империя получала доход, наблюдала за передвижением людей и закрепляла своё присутствие на местах.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важнее расстояния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распространялась неравномерно: сначала на ближайшие области, затем на более удалённые узлы, где были крепости, переправы и рынки. Именно там контроль был наиболее надёжным.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 в имперской системе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Полномочия центра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собирал налоги, назначал наместников и распоряжался армией. Это давало ему право определять, кто управляет провинциями и какие ресурсы будут изъяты в пользу государства.
</a:t>
            </a:r>
            <a:endParaRPr lang="en-US" sz="958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Посредники на местах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находилась от столицы, тем сильнее становилась роль местных элит и посредников. Они помогали управлять, но одновременно усиливали неравенство и уязвимость системы.
</a:t>
            </a:r>
            <a:endParaRPr lang="en-US" sz="913" dirty="0"/>
          </a:p>
        </p:txBody>
      </p:sp>
      <p:sp>
        <p:nvSpPr>
          <p:cNvPr id="15" name="Text 6"/>
          <p:cNvSpPr txBox="1"/>
          <p:nvPr/>
        </p:nvSpPr>
        <p:spPr>
          <a:xfrm>
            <a:off x="48208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окраин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8208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поставляла зерно, металлы, ремесленные изделия, рабов и воинов. Её значение было велико, но выгоды распределялись неравномерно, поэтому зависимость от центра постоянно росла.
</a:t>
            </a:r>
            <a:endParaRPr lang="en-US" sz="913" dirty="0"/>
          </a:p>
        </p:txBody>
      </p:sp>
      <p:sp>
        <p:nvSpPr>
          <p:cNvPr id="17" name="Text 8"/>
          <p:cNvSpPr txBox="1"/>
          <p:nvPr/>
        </p:nvSpPr>
        <p:spPr>
          <a:xfrm>
            <a:off x="48208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сопротивления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08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давление центра становилось чрезмерным, окраины реагировали сопротивлением. Восстания были не случайностью, а следствием постоянного конфликта между подчинением и стремлением сохранить самостоятельность.
</a:t>
            </a:r>
            <a:endParaRPr lang="en-US" sz="9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2103749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4700" y="2103749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438" y="2123749"/>
            <a:ext cx="360000" cy="32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модели расширения империй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62175" y="2716875"/>
            <a:ext cx="24198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Ассирийский путь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3192440"/>
            <a:ext cx="2419800" cy="11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модель строилась на устрашении, переселениях и жёстком подавлении мятежей. Она могла быстро расширяться, но требовала постоянного насилия и не давала устойчивой лояльности покорённых.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214700" y="2716875"/>
            <a:ext cx="24198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интеграция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14700" y="3192440"/>
            <a:ext cx="2419800" cy="11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модель сочетала дороги, право, легионы и включение местных элит в общую систему. Это позволяло не только завоёвывать, но и постепенно интегрировать новые территории.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338438" y="2716875"/>
            <a:ext cx="24198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гибкость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338438" y="3192440"/>
            <a:ext cx="2419800" cy="11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модель была гибче: провинции сохраняли часть местных порядков, если признавали верховную власть и платили налоги. Дороги и связь делали такую систему более управляемой.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местных обществ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04450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налогового давления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4450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Покорённые общества сталкивались с более тяжёлым налоговым бременем. Сборы нередко шли не на местные нужды, а на содержание армии, администрации и столичной элиты.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774375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без свободы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774375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империя действительно развивала дороги, порты и города. Однако эти улучшения служили прежде всего управлению и вывозу ресурсов, а не политическому равноправию.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7733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элит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17733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элиты всё чаще зависели от покровительства империи. Их власть сохранялась, но только пока они были удобны центру и выполняли его требования без открытого сопротивления.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61092" y="2077650"/>
            <a:ext cx="1803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Перенастройка торговли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661092" y="2565196"/>
            <a:ext cx="1803600" cy="16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 перестраивались под интересы сильной стороны. Одни города богатели как перевалочные пункты, другие теряли значение, если оказывались вне выгодных маршрутов.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как причина войны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на маршрутах редко были нейтральными: их потеря меняла торговый баланс и усиливала давление на соседей.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сильнее узел влиял на торговлю, снабжение и военную мобильность.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обобщению исторических примеров; данные носят аналитический, а не статистический характер.
</a:t>
            </a:r>
            <a:endParaRPr lang="en-US" sz="10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решала исход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и проливы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морские проходы определяли, кто сможет контролировать торговые потоки и передвижение флота. Из-за этого маленький участок воды иногда имел значение целого региона.
</a:t>
            </a:r>
            <a:endParaRPr lang="en-US" sz="763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как фактор победы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 узкие коридоры местности направляли движение людей и войск. В таких местах география нередко решала исход раньше, чем начиналось крупное сражение.
</a:t>
            </a:r>
            <a:endParaRPr lang="en-US" sz="770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на рубежах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крепости закрывали доступ к внутренним территориям и защищали торговые дороги. Они были важны не только как военные объекты, но и как символы власти.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снабжения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речные переправы влияли на снабжение армий, сбор пошлин и движение товаров. Тот, кто владел ими, мог усиливать союзников и ослаблять противников.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контроля пути к зависимости территории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контроль дороги или прохода постепенно превращается в политическую и экономическую 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классические модели имперского расширения позволяют сравнить способы контроля и увидеть, как они повлияли на колониальные практики позднейших эпох.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имперского расширения удобно сопоставить, чтобы понять истоки колониального контроля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сопоставление ассирийской, персидской и римской империй в учебной исторической литературе
</a:t>
            </a:r>
            <a:endParaRPr lang="en-US" sz="12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центр—периферия—зависимость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обмен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империи сосредотачивались власть, налоговые поступления и право принимать решения. Периферия же обеспечивала центр сырьём и людьми, но редко влияла на общую политику.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формы, утрата свободы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общества могли сохранять язык, обычаи и религию, но политическая самостоятельность ограничивалась. Так возникала устойчивая зависимость, в которой внешнее управление казалось привычным и почти естественным.
</a:t>
            </a:r>
            <a:endParaRPr lang="en-US" sz="797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усиливает напряжение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земли находились от центра, тем слабее был надзор и тем сильнее зависимость от местных посредников. Это повышало риск недовольства, восстаний и борьбы за автономию.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власти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Имперская связь держалась на дорогах, гарнизонах и чиновниках. Именно они превращали разрозненные территории в управляемую систему, где порядок поддерживался силой и постоянным контролем.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43569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к Новому времени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05550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 — первые империи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Корабли, навигация и огнестрельное оружие расширили радиус контроля государств. Управлять дальними территориями стало проще, но принцип оставался прежним: выгодные маршруты и ресурсы подчинялись внешнему центру.
</a:t>
            </a:r>
            <a:endParaRPr lang="en-US" sz="843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314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 — колониальная экспансия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Великих географических открытий усилились морские пути, колониальные порты и торговые монополии. Европейские державы связали власть с добычей сырья и контролем над рынками.
</a:t>
            </a:r>
            <a:endParaRPr lang="en-US" sz="856" dirty="0"/>
          </a:p>
        </p:txBody>
      </p:sp>
      <p:sp>
        <p:nvSpPr>
          <p:cNvPr id="12" name="Text 6"/>
          <p:cNvSpPr txBox="1"/>
          <p:nvPr/>
        </p:nvSpPr>
        <p:spPr>
          <a:xfrm>
            <a:off x="6584825" y="22110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мировая зависимость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ускорились связь, транспорт и военное давление, а колонизированные территории стали включать в мировую экономику как поставщиков сырья. Неравенство сохранилось, хотя формы управления изменились.
</a:t>
            </a:r>
            <a:endParaRPr lang="en-US" sz="8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местный конфликт расширяется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внутренний спор через внешние связи и страх потери контроля быстро выходит за пределы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сценария эскалации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9177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или пролив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9177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порт или пролив сразу затрагивает морскую торговлю и поставки. Соседнее государство вмешивается, если его флот, пошлины или доступ к рынкам оказываются под угрозой.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3947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извне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3947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держава нередко входит в конфликт как «защитник» торговли или стабильности. На деле она закрепляет собственное влияние, а локальный спор превращается в международное соперничество.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46562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узел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6562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пограничную территорию редко остаётся изолированной. Союзные обязательства, этнические связи и опасение потерять буферную зону вовлекают новых участников и расширяют масштабы столкновения.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Механизм, последствия, источник конфликта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механизмов имперского управления, описанных в учебной и научно-популярной литературе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один и тот же механизм может обеспечивать порядок и одновременно создавать почву для сопротивления, когда выгоды распределяются неравномерно.
</a:t>
            </a:r>
            <a:endParaRPr lang="en-US" sz="1287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контроль центра, тем выше риск сопротивления на периферии, особенно если доходы и безопасность распределяются неравномерно.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договоров к международным правилам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94550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дипломатия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94538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древности правители уже использовали переговоры, послания, заложников и клятвы, чтобы избежать лишних потерь. Дипломатия была способом удержать равновесие между сильными и слабыми сторонами.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88600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вместо захвата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88588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международные нормы закрепили запрет произвольного насилия и признание границ, а посредничество стало отдельным инструментом. Так исторический опыт превратился в систему правил для сдерживания кризисов.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91575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договоры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91563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государства начали опираться на баланс сил и конгрессы, где спор решался не только оружием, но и соглашениями. Это уменьшало риск разрушительных войн между крупными державами.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предотвращения эскалации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0350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огня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90350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остановить стрельбу и создать пространство для переговоров. Без временного прекращения огня невозможно обсуждать безопасность граждан и условия последующего урегулирования.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18978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выполнения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18978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соглашения необходимы наблюдение и контроль исполнения. Это делает договор не символическим, а действующим механизмом, который уменьшает риск возврата к насилию.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76102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Посредничество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76102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посредник помогает сторонам говорить без угроз и ультиматумов. Его задача — не навязать победителя, а удержать стороны в рамках обсуждаемого соглашения.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633226" y="2323359"/>
            <a:ext cx="1724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гражданских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633226" y="2746911"/>
            <a:ext cx="17247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требуется защита мирных жителей и гуманитарный доступ. Когда люди не находятся под немедленной угрозой, снижается давление мести и уменьшается число новых жертв.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656" y="3498420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0081" y="3498420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5868" y="3498420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0519" y="1794483"/>
            <a:ext cx="360000" cy="28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46306" y="1778483"/>
            <a:ext cx="360000" cy="3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риск расширения конфликта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7" name="Text 2"/>
          <p:cNvSpPr txBox="1"/>
          <p:nvPr/>
        </p:nvSpPr>
        <p:spPr>
          <a:xfrm>
            <a:off x="318650" y="4029725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
</a:t>
            </a:r>
            <a:endParaRPr lang="en-US" sz="885" dirty="0"/>
          </a:p>
        </p:txBody>
      </p:sp>
      <p:sp>
        <p:nvSpPr>
          <p:cNvPr id="18" name="Text 3"/>
          <p:cNvSpPr txBox="1"/>
          <p:nvPr/>
        </p:nvSpPr>
        <p:spPr>
          <a:xfrm>
            <a:off x="318650" y="4267153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земле, воде, металлах или путях снабжения, конфликт быстро обостряется. Ресурсы становятся не просто ценностью, а поводом для принуждения и борьбы за контроль.
</a:t>
            </a:r>
            <a:endParaRPr lang="en-US" sz="700" dirty="0"/>
          </a:p>
        </p:txBody>
      </p:sp>
      <p:sp>
        <p:nvSpPr>
          <p:cNvPr id="19" name="Text 4"/>
          <p:cNvSpPr txBox="1"/>
          <p:nvPr/>
        </p:nvSpPr>
        <p:spPr>
          <a:xfrm>
            <a:off x="6167075" y="4029725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поддержка
</a:t>
            </a:r>
            <a:endParaRPr lang="en-US" sz="885" dirty="0"/>
          </a:p>
        </p:txBody>
      </p:sp>
      <p:sp>
        <p:nvSpPr>
          <p:cNvPr id="20" name="Text 5"/>
          <p:cNvSpPr txBox="1"/>
          <p:nvPr/>
        </p:nvSpPr>
        <p:spPr>
          <a:xfrm>
            <a:off x="6167075" y="4267153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резко растёт, когда конфликтирующие стороны опираются на внешних гарантов и не имеют посредника. Тогда локальный спор получает дополнительные силы и может выйти из-под контроля.
</a:t>
            </a:r>
            <a:endParaRPr lang="en-US" sz="700" dirty="0"/>
          </a:p>
        </p:txBody>
      </p:sp>
      <p:sp>
        <p:nvSpPr>
          <p:cNvPr id="21" name="Text 6"/>
          <p:cNvSpPr txBox="1"/>
          <p:nvPr/>
        </p:nvSpPr>
        <p:spPr>
          <a:xfrm>
            <a:off x="3242863" y="4029725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
</a:t>
            </a:r>
            <a:endParaRPr lang="en-US" sz="885" dirty="0"/>
          </a:p>
        </p:txBody>
      </p:sp>
      <p:sp>
        <p:nvSpPr>
          <p:cNvPr id="22" name="Text 7"/>
          <p:cNvSpPr txBox="1"/>
          <p:nvPr/>
        </p:nvSpPr>
        <p:spPr>
          <a:xfrm>
            <a:off x="3242863" y="4267153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усиливает конфликт, когда противников изображают как угрозу самому порядку. Тогда уступки начинают восприниматься не как мир, а как предательство собственных принципов.
</a:t>
            </a:r>
            <a:endParaRPr lang="en-US" sz="700" dirty="0"/>
          </a:p>
        </p:txBody>
      </p:sp>
      <p:sp>
        <p:nvSpPr>
          <p:cNvPr id="23" name="Text 8"/>
          <p:cNvSpPr txBox="1"/>
          <p:nvPr/>
        </p:nvSpPr>
        <p:spPr>
          <a:xfrm>
            <a:off x="4707512" y="2289787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endParaRPr lang="en-US" sz="885" dirty="0"/>
          </a:p>
        </p:txBody>
      </p:sp>
      <p:sp>
        <p:nvSpPr>
          <p:cNvPr id="24" name="Text 9"/>
          <p:cNvSpPr txBox="1"/>
          <p:nvPr/>
        </p:nvSpPr>
        <p:spPr>
          <a:xfrm>
            <a:off x="4707512" y="2527216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интересы обостряют ситуацию, если под удар попадают пошлины, порты или транзит. Участники начинают защищать не только доход, но и доступ к рынкам.
</a:t>
            </a:r>
            <a:endParaRPr lang="en-US" sz="700" dirty="0"/>
          </a:p>
        </p:txBody>
      </p:sp>
      <p:sp>
        <p:nvSpPr>
          <p:cNvPr id="25" name="Text 10"/>
          <p:cNvSpPr txBox="1"/>
          <p:nvPr/>
        </p:nvSpPr>
        <p:spPr>
          <a:xfrm>
            <a:off x="1783300" y="2289787"/>
            <a:ext cx="26532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
</a:t>
            </a:r>
            <a:endParaRPr lang="en-US" sz="885" dirty="0"/>
          </a:p>
        </p:txBody>
      </p:sp>
      <p:sp>
        <p:nvSpPr>
          <p:cNvPr id="26" name="Text 11"/>
          <p:cNvSpPr txBox="1"/>
          <p:nvPr/>
        </p:nvSpPr>
        <p:spPr>
          <a:xfrm>
            <a:off x="1783300" y="2527216"/>
            <a:ext cx="26532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стремится расширить влияние, а другая опасается потери власти, компромисс сужается. Политическое соперничество делает даже небольшой спор вопросом престижа и выживания.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древний опыт важен сегодня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древних империй показывает: контроль территорий, путей и ресурсов почти всегда создаёт зависимость и напряжение. Понимание этих механизмов помогает точнее видеть причины колониализма, конфликтов и современных угроз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2026-07-26T15:11:49Z</dcterms:created>
  <dcterms:modified xsi:type="dcterms:W3CDTF">2026-07-26T15:11:49Z</dcterms:modified>
</cp:coreProperties>
</file>