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2900" y="771255"/>
            <a:ext cx="3602700" cy="35815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600" y="769550"/>
            <a:ext cx="29520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11600" y="3285900"/>
            <a:ext cx="45039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 понимать, почему герою плохо и как ему помочь.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11600" y="1583875"/>
            <a:ext cx="4503900" cy="14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«плохо» в сказках и рассказах
</a:t>
            </a:r>
            <a:endParaRPr lang="en-US" sz="374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4600" y="1018157"/>
            <a:ext cx="3198000" cy="31417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902875" y="1038350"/>
            <a:ext cx="3973500" cy="8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читать о трудных чувствах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902875" y="2041075"/>
            <a:ext cx="3973500" cy="209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рассказах и сказках герои часто теряют игрушку, ссорятся, пугаются, устают или ошибаются. Такие эпизоды помогают заметить грусть, обиду, страх, вину и одиночество, а значит — лучше понять героя.
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43863" y="1294125"/>
            <a:ext cx="541500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77906" y="1294125"/>
            <a:ext cx="473813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78106" y="1294125"/>
            <a:ext cx="473813" cy="54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929463" y="1310875"/>
            <a:ext cx="571500" cy="508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544663" y="1296175"/>
            <a:ext cx="541500" cy="541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писатель показывает, что герою плохо
</a:t>
            </a:r>
            <a:endParaRPr lang="en-US" sz="2575" dirty="0"/>
          </a:p>
        </p:txBody>
      </p:sp>
      <p:sp>
        <p:nvSpPr>
          <p:cNvPr id="15" name="Text 2"/>
          <p:cNvSpPr txBox="1"/>
          <p:nvPr/>
        </p:nvSpPr>
        <p:spPr>
          <a:xfrm>
            <a:off x="730775" y="2327525"/>
            <a:ext cx="13677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Слёзы
</a:t>
            </a:r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герой плачет, читатель сразу понимает: ему тяжело. Слёзы в тексте часто подсказывают боль, обиду или сильное огорчение, даже когда слово «плохо» не сказано прямо.
</a:t>
            </a:r>
            <a:endParaRPr lang="en-US" sz="1158" dirty="0"/>
          </a:p>
        </p:txBody>
      </p:sp>
      <p:sp>
        <p:nvSpPr>
          <p:cNvPr id="16" name="Text 3"/>
          <p:cNvSpPr txBox="1"/>
          <p:nvPr/>
        </p:nvSpPr>
        <p:spPr>
          <a:xfrm>
            <a:off x="2329475" y="2327525"/>
            <a:ext cx="13677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голос
</a:t>
            </a:r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герой говорит шёпотом или почти молчит, это часто значит, что он расстроен или напуган. Автор так показывает не только слова, но и внутреннее состояние персонажа.
</a:t>
            </a:r>
            <a:endParaRPr lang="en-US" sz="1158" dirty="0"/>
          </a:p>
        </p:txBody>
      </p:sp>
      <p:sp>
        <p:nvSpPr>
          <p:cNvPr id="17" name="Text 4"/>
          <p:cNvSpPr txBox="1"/>
          <p:nvPr/>
        </p:nvSpPr>
        <p:spPr>
          <a:xfrm>
            <a:off x="3929675" y="2327525"/>
            <a:ext cx="13677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9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Поникший вид
</a:t>
            </a:r>
            <a:pPr algn="l" indent="0" marL="0">
              <a:lnSpc>
                <a:spcPct val="100000"/>
              </a:lnSpc>
              <a:buNone/>
            </a:pPr>
            <a:r>
              <a:rPr lang="en-US" sz="1109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9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Опущенная голова, медленные движения и грустное лицо помогают увидеть настроение героя без длинных объяснений. Для маленького читателя такие признаки особенно заметны и понятны.
</a:t>
            </a:r>
            <a:endParaRPr lang="en-US" sz="1109" dirty="0"/>
          </a:p>
        </p:txBody>
      </p:sp>
      <p:sp>
        <p:nvSpPr>
          <p:cNvPr id="18" name="Text 5"/>
          <p:cNvSpPr txBox="1"/>
          <p:nvPr/>
        </p:nvSpPr>
        <p:spPr>
          <a:xfrm>
            <a:off x="5529875" y="2327525"/>
            <a:ext cx="13677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9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Просьба о помощи
</a:t>
            </a:r>
            <a:pPr algn="l" indent="0" marL="0">
              <a:lnSpc>
                <a:spcPct val="100000"/>
              </a:lnSpc>
              <a:buNone/>
            </a:pPr>
            <a:r>
              <a:rPr lang="en-US" sz="1139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герой прячется, сердится или зовёт взрослого, значит, ему трудно справиться одному. Такое поведение показывает, что рядом нужна поддержка, а не насмешка.
</a:t>
            </a:r>
            <a:endParaRPr lang="en-US" sz="1139" dirty="0"/>
          </a:p>
        </p:txBody>
      </p:sp>
      <p:sp>
        <p:nvSpPr>
          <p:cNvPr id="19" name="Text 6"/>
          <p:cNvSpPr txBox="1"/>
          <p:nvPr/>
        </p:nvSpPr>
        <p:spPr>
          <a:xfrm>
            <a:off x="7130075" y="2327525"/>
            <a:ext cx="13677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8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короткие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148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реплики и повторения делают чувство героя заметнее. Одно простое слово, сказанное в нужном месте, может сразу изменить настроение всей сцены.
</a:t>
            </a:r>
            <a:endParaRPr lang="en-US" sz="114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002875"/>
            <a:ext cx="4088700" cy="18207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05350" y="1002343"/>
            <a:ext cx="4076400" cy="18272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025" y="2923400"/>
            <a:ext cx="40449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с книжкой у окна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картинке мальчик сидит у окна, держит книжку и смотрит вниз. Плечи у него опущены, а рядом будто висит тёмное облачко с словами «грусть» и «страх». Такой рисунок помогает понять настроение без долгих объяснений.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730550" y="2923400"/>
            <a:ext cx="40449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девочка в углу страницы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Девочка стоит в стороне, сжимает игрушку и не поднимает глаз. Вокруг всё светлое, но её поза говорит о обиде и растерянности. Иллюстрация делает текст живым и помогает заметить, что герою нужна забота.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Грустный герой на странице книги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354500" y="320675"/>
            <a:ext cx="6962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подсказывают плохое настроение
</a:t>
            </a:r>
            <a:endParaRPr lang="en-US" sz="2335" dirty="0"/>
          </a:p>
        </p:txBody>
      </p:sp>
      <p:sp>
        <p:nvSpPr>
          <p:cNvPr id="5" name="Text 2"/>
          <p:cNvSpPr txBox="1"/>
          <p:nvPr/>
        </p:nvSpPr>
        <p:spPr>
          <a:xfrm>
            <a:off x="846200" y="1152300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«грустно», «обидно», «страшно», «больно» и «тяжело» сразу показывают, что герою непросто. Они помогают не угадывать, а точно понимать его состояние.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846200" y="2500093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и действия тоже многое говорят: «плачет», «молчит», «прячется», «устал». В коротком тексте такие слова работают как маленькие подсказки для внимательного читателя.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846200" y="3836799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одно слово меняет весь смысл сцены. Если рядом с улыбкой появляется «испугался», настроение истории сразу становится серьёзным и тревожным.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эпизод, где герою плохо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понять маленький текст и не пропустить важные детали.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21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Плохой поступок и плохое чувство — это не одно и то же
</a:t>
            </a:r>
            <a:endParaRPr lang="en-US" sz="2262" dirty="0"/>
          </a:p>
        </p:txBody>
      </p:sp>
      <p:sp>
        <p:nvSpPr>
          <p:cNvPr id="6" name="Text 2"/>
          <p:cNvSpPr txBox="1"/>
          <p:nvPr/>
        </p:nvSpPr>
        <p:spPr>
          <a:xfrm>
            <a:off x="624125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Герою может быть плохо из-за страха, обиды, усталости или болезни. Это чувство, то есть его состояние, а не то, что он сделал.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398790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Плохой поступок — это действие: соврал, толкнул, взял чужое, не помог. После такого герой тоже может переживать, но причина уже другая.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6199276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книге важно различать эти случаи. Тогда читатель точнее понимает и героя, и смысл его поступка, и то, что нужно изменить.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912825" y="1139925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герой может испугаться и замолчать. Ему неловко, потому что он понимает: поступил нехорошо, а исправить всё нужно быстро.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912825" y="2083550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появляется стыд или тревога. Герой боится признаться, но внутри уже хочет всё вернуть и сделать правильно.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912825" y="3041575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хороших детских историях ошибка не остаётся навсегда. Герой говорит правду, извиняется и старается помочь тем, кого обидел.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912825" y="3999600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конец учит важной мысли: ошибиться может каждый, но исправление начинается с честности и доброго дела.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354500" y="320675"/>
            <a:ext cx="842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чувствует герой после ошибки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15504" y="0"/>
            <a:ext cx="443024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4217400" cy="12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помощь в книге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90900" y="1732850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иллюстрации хорошо видно, когда один ребёнок расстроен, а другой спокойно подходит рядом, протягивает руку или стакан воды. Такой жест говорит о внимании без лишних слов.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590900" y="3243023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помощь звучит просто: подойти, спросить, обнять, позвать учителя, принести платок. Для младших школьников такие сцены особенно понятны и очень тёплые.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987350"/>
            <a:ext cx="3294900" cy="38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автора и слово героя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05700" y="1152300"/>
            <a:ext cx="42204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Авторский текст рассказывает, что происходит в истории. Он помогает увидеть событие целиком и понять, почему герою стало трудно.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305700" y="2500091"/>
            <a:ext cx="42204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Реплика героя показывает его мысли и чувства прямо. Фразы «Мне плохо», «Мне страшно», «Я устал» сразу объясняют настроение персонажа.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4305700" y="3836795"/>
            <a:ext cx="42204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коротких детских текстах такие слова особенно важны. Они звучат просто, но помогают читателю быстро понять, что чувствует герой и что ему нужно.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9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90" dirty="0"/>
          </a:p>
        </p:txBody>
      </p:sp>
      <p:sp>
        <p:nvSpPr>
          <p:cNvPr id="8" name="Text 1"/>
          <p:cNvSpPr txBox="1"/>
          <p:nvPr/>
        </p:nvSpPr>
        <p:spPr>
          <a:xfrm>
            <a:off x="914425" y="2227250"/>
            <a:ext cx="2287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Возникает трудность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попадает в непростую ситуацию: теряет дорогу, остаётся один или пугается. С этого момента история становится интересной и начинает движение вперёд.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654575" y="2227250"/>
            <a:ext cx="2287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Герою становится тяжело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чувствует страх, грусть или растерянность. В тексте это заметно по поступкам, словам и коротким описаниям состояния.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6394728" y="2227250"/>
            <a:ext cx="2287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Появляется выход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приходит помощь, находчивость или доброе решение. Трудный момент заканчивается, и герой постепенно возвращается к спокойствию.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54500" y="320675"/>
            <a:ext cx="8429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 сказке сначала бывает плохо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8888" y="1038650"/>
            <a:ext cx="2941225" cy="379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466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Лесная или школьная история с трудным моментом
</a:t>
            </a:r>
            <a:endParaRPr lang="en-US" sz="2552" dirty="0"/>
          </a:p>
        </p:txBody>
      </p:sp>
      <p:sp>
        <p:nvSpPr>
          <p:cNvPr id="6" name="Text 2"/>
          <p:cNvSpPr txBox="1"/>
          <p:nvPr/>
        </p:nvSpPr>
        <p:spPr>
          <a:xfrm>
            <a:off x="622850" y="1532225"/>
            <a:ext cx="20784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видно на картинке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иллюстрации герой может стоять в стороне, нахмуриться или искать путь. Даже светлый фон не мешает заметить тревожную деталь и понять, что ему нелегко.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384450" y="1532225"/>
            <a:ext cx="20784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такой образ помогает читать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контраст между спокойной картинкой и грустным героем помогает маленькому читателю быстрее увидеть начало трудности. Сразу становится ясно: в истории что-то пошло не так.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плохого к хорошему в рассказе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коротком детском произведении часто показывает, как трудность сменяется поддержкой и спокойным финалом.
</a:t>
            </a:r>
            <a:endParaRPr lang="en-US" sz="128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  <p:sp>
        <p:nvSpPr>
          <p:cNvPr id="4" name="Text 1"/>
          <p:cNvSpPr txBox="1"/>
          <p:nvPr/>
        </p:nvSpPr>
        <p:spPr>
          <a:xfrm>
            <a:off x="6055175" y="1224200"/>
            <a:ext cx="2429700" cy="26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истории часто звучат слова облегчения, примирения и помощи. Они показывают, что настроение героя меняется и плохой момент остаётся позади.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3048663" y="1928750"/>
            <a:ext cx="1946700" cy="12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слов помогают увидеть, что трудный эпизод закончился.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612325" y="2054675"/>
            <a:ext cx="2109000" cy="102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500" dirty="0"/>
          </a:p>
        </p:txBody>
      </p:sp>
      <p:sp>
        <p:nvSpPr>
          <p:cNvPr id="7" name="Text 4"/>
          <p:cNvSpPr txBox="1"/>
          <p:nvPr/>
        </p:nvSpPr>
        <p:spPr>
          <a:xfrm>
            <a:off x="954450" y="3565925"/>
            <a:ext cx="40410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по текстам для чтения в 1 классе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76150" y="1311900"/>
            <a:ext cx="571500" cy="50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7875" y="1295150"/>
            <a:ext cx="541500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72287" y="1295150"/>
            <a:ext cx="406125" cy="54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11325" y="1295150"/>
            <a:ext cx="541500" cy="541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  <p:sp>
        <p:nvSpPr>
          <p:cNvPr id="12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Какое чтение помогает заметить смысл слова «плохо»
</a:t>
            </a:r>
            <a:endParaRPr lang="en-US" sz="2019" dirty="0"/>
          </a:p>
        </p:txBody>
      </p:sp>
      <p:sp>
        <p:nvSpPr>
          <p:cNvPr id="13" name="Text 2"/>
          <p:cNvSpPr txBox="1"/>
          <p:nvPr/>
        </p:nvSpPr>
        <p:spPr>
          <a:xfrm>
            <a:off x="7813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Медленное чтение
</a:t>
            </a:r>
            <a:pPr algn="l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без спешки помогает заметить важные слова и маленькие подсказки автора. Тогда становится яснее, почему герою тяжело и что именно с ним произошло.
</a:t>
            </a:r>
            <a:endParaRPr lang="en-US" sz="1253" dirty="0"/>
          </a:p>
        </p:txBody>
      </p:sp>
      <p:sp>
        <p:nvSpPr>
          <p:cNvPr id="14" name="Text 3"/>
          <p:cNvSpPr txBox="1"/>
          <p:nvPr/>
        </p:nvSpPr>
        <p:spPr>
          <a:xfrm>
            <a:off x="27964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Повторное чтение
</a:t>
            </a:r>
            <a:pPr algn="l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текст читают ещё раз, легче увидеть чувства героя и связь между событием и его настроением. Повтор помогает не пропустить главное, даже если рассказ очень короткий.
</a:t>
            </a:r>
            <a:endParaRPr lang="en-US" sz="1253" dirty="0"/>
          </a:p>
        </p:txBody>
      </p:sp>
      <p:sp>
        <p:nvSpPr>
          <p:cNvPr id="15" name="Text 4"/>
          <p:cNvSpPr txBox="1"/>
          <p:nvPr/>
        </p:nvSpPr>
        <p:spPr>
          <a:xfrm>
            <a:off x="4803175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по ролям
</a:t>
            </a:r>
            <a:pPr algn="l" indent="0" marL="0">
              <a:lnSpc>
                <a:spcPct val="100000"/>
              </a:lnSpc>
              <a:buNone/>
            </a:pPr>
            <a:r>
              <a:rPr lang="en-US" sz="12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читать по ролям, слова героя звучат живо и понятно. Интонация показывает страх, обиду или усталость лучше, чем простое молчаливое чтение.
</a:t>
            </a:r>
            <a:endParaRPr lang="en-US" sz="1294" dirty="0"/>
          </a:p>
        </p:txBody>
      </p:sp>
      <p:sp>
        <p:nvSpPr>
          <p:cNvPr id="16" name="Text 5"/>
          <p:cNvSpPr txBox="1"/>
          <p:nvPr/>
        </p:nvSpPr>
        <p:spPr>
          <a:xfrm>
            <a:off x="680990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Рассматривание иллюстраций
</a:t>
            </a:r>
            <a:pPr algn="l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Картинка помогает соединить слово и образ. Ребёнок видит лицо героя, позу и обстановку, а потом точнее понимает значение слова «плохо» в тексте.
</a:t>
            </a:r>
            <a:endParaRPr lang="en-US" sz="125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17048" y="948750"/>
            <a:ext cx="3261354" cy="3933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5050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помощник рядом с героем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884325" y="1180850"/>
            <a:ext cx="41307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герой может плакать, бояться или стоять в стороне. Тогда рядом появляется спокойный друг или взрослый, который не торопит и не смеётся, а внимательно слушает.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84325" y="3277425"/>
            <a:ext cx="41307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помощь становится заметной в простом действии: поддержать, подать руку, принести воду, позвать учителя. Такие небольшие шаги делают историю тёплой и учат доброте.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работать со словом «плохо» в тексте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младшему школьнику понять эпизод, увидеть чувство героя и сделать простой, но точный вывод.
</a:t>
            </a:r>
            <a:endParaRPr lang="en-US" sz="128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6032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тексты учат замечать чужое состояние. Ребёнок начинает понимать, что по лицу, словам и поступкам героя можно узнать, нужна ли ему поддержка.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7296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показывают, что смеяться над бедой нельзя. Грустному или испуганному человеку важно сочувствие, спокойный голос и простая помощь без лишних слов.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8560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напоминают: трудные чувства легче пережить рядом с добрыми людьми. Когда кто-то слушает, утешает и не отворачивается, герою становится спокойнее и увереннее.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69824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таких произведений помогает самому ребёнку быть внимательнее. Он учится не обижать, не проходить мимо и замечать, когда рядом кто-то нуждается в добром слове.
</a:t>
            </a:r>
            <a:endParaRPr lang="en-US" sz="1600" dirty="0"/>
          </a:p>
        </p:txBody>
      </p:sp>
      <p:sp>
        <p:nvSpPr>
          <p:cNvPr id="9" name="Text 5"/>
          <p:cNvSpPr txBox="1"/>
          <p:nvPr/>
        </p:nvSpPr>
        <p:spPr>
          <a:xfrm>
            <a:off x="354500" y="320675"/>
            <a:ext cx="842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учат истории, где кому-то плохо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000" y="976396"/>
            <a:ext cx="4144200" cy="18535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9400" y="981115"/>
            <a:ext cx="4118700" cy="18542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4850" y="3064275"/>
            <a:ext cx="38181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одной странице — грусть
</a:t>
            </a:r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сидит с опущенной головой и крепко держит книгу. Рядом никого нет, и кажется, что ему очень одиноко. По такой картинке легко понять начало трудного момента в истории.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4831350" y="3068900"/>
            <a:ext cx="38181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другой странице — облегчение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5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тот же герой улыбается и стоит рядом с другом. Они смотрят друг на друга спокойно, а вокруг уже не чувствуется тревоги. Картинка показывает, что плохой эпизод остался позади.
</a:t>
            </a:r>
            <a:endParaRPr lang="en-US" sz="1584" dirty="0"/>
          </a:p>
        </p:txBody>
      </p:sp>
      <p:sp>
        <p:nvSpPr>
          <p:cNvPr id="10" name="Text 2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  <p:sp>
        <p:nvSpPr>
          <p:cNvPr id="11" name="Text 3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помогает понять чувства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14850" y="1338950"/>
            <a:ext cx="6791700" cy="25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урока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«плохо» помогает заметить трудный момент в жизни героя, понять его чувство и увидеть, кто приходит на помощь. В книге это всегда важно для доброго и внимательного чтения.
</a:t>
            </a:r>
            <a:endParaRPr lang="en-US" sz="4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2026-05-24T01:38:47Z</dcterms:created>
  <dcterms:modified xsi:type="dcterms:W3CDTF">2026-05-24T01:38:47Z</dcterms:modified>
</cp:coreProperties>
</file>