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image" Target="../media/image-8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image" Target="../media/image-11-11.png"/><Relationship Id="rId12" Type="http://schemas.openxmlformats.org/officeDocument/2006/relationships/image" Target="../media/image-11-12.png"/><Relationship Id="rId13" Type="http://schemas.openxmlformats.org/officeDocument/2006/relationships/image" Target="../media/image-11-13.png"/><Relationship Id="rId14" Type="http://schemas.openxmlformats.org/officeDocument/2006/relationships/image" Target="../media/image-11-14.png"/><Relationship Id="rId15" Type="http://schemas.openxmlformats.org/officeDocument/2006/relationships/image" Target="../media/image-11-15.png"/><Relationship Id="rId16" Type="http://schemas.openxmlformats.org/officeDocument/2006/relationships/slideLayout" Target="../slideLayouts/slideLayout1.xml"/><Relationship Id="rId1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image" Target="../media/image-18-12.png"/><Relationship Id="rId13" Type="http://schemas.openxmlformats.org/officeDocument/2006/relationships/image" Target="../media/image-18-13.png"/><Relationship Id="rId14" Type="http://schemas.openxmlformats.org/officeDocument/2006/relationships/image" Target="../media/image-18-14.pn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425" y="161"/>
            <a:ext cx="8549700" cy="51431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 48–49. Буква «ю» в начале слова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Узнаем, как буква «ю» в начале слова передаёт два звука.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пишут, звуки слышат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80300"/>
            <a:ext cx="33630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Первоклассники уже знают: буквы мы видим и пишем, а звуки слышим и произносим. Иногда одна буква обозначает один звук, а иногда — сразу два. Сегодня разберём особую букву «ю».
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буква «ю» особенная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337050" y="17431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слова буква «ю» читается не как один звук, а как два: сначала [й], потом [у].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37050" y="31598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звучат короткие и весёлые слова: юла, Юля, юг. Они хорошо помогают запомнить правило.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192150" y="1743087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остаётся одной, но звуков получается два. Поэтому в слове важно внимательно слушать самое начало.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0750" y="1251539"/>
            <a:ext cx="5433300" cy="153342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0750" y="3054139"/>
            <a:ext cx="5433300" cy="153342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«юла» как главный пример
</a:t>
            </a:r>
            <a:endParaRPr lang="en-US" sz="1823" dirty="0"/>
          </a:p>
        </p:txBody>
      </p:sp>
      <p:sp>
        <p:nvSpPr>
          <p:cNvPr id="9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179950" y="1249800"/>
            <a:ext cx="3055800" cy="15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Юла крутится и помогает запомнить правило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юла начинается с буквы «ю», поэтому в его начале слышатся два звука: [й] и [у]. Это очень удобный пример для урока. Слово короткое, знакомое детям и легко связывается с картинкой.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179950" y="3052400"/>
            <a:ext cx="3055800" cy="15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именно юла подходит для объяснения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видит юлу на рисунке, запомнить букву «ю» проще. Весёлая игрушка словно подсказывает: в начале слова буква звучит не одна, а сразу двумя звуками. Такой пример быстро остаётся в памяти.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где «ю» слышится как [йу]
</a:t>
            </a:r>
            <a:endParaRPr lang="en-US" sz="2223" dirty="0"/>
          </a:p>
        </p:txBody>
      </p:sp>
      <p:sp>
        <p:nvSpPr>
          <p:cNvPr id="10" name="Text 1"/>
          <p:cNvSpPr txBox="1"/>
          <p:nvPr/>
        </p:nvSpPr>
        <p:spPr>
          <a:xfrm>
            <a:off x="337050" y="17431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слове юла буква «ю» стоит в начале и передаёт два звука: [й] и [у]. Это первый и самый понятный пример правила.
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37050" y="31598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юг, юный и юнга тоже помогают услышать это правило. В каждом случае буква «ю» работает одинаково.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3192150" y="1743087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же читаются имена Юля и Юра. В начале слова звук [й] короткий, почти незаметный, но он обязательно есть.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4" name="Text 5"/>
          <p:cNvSpPr txBox="1"/>
          <p:nvPr/>
        </p:nvSpPr>
        <p:spPr>
          <a:xfrm>
            <a:off x="3192150" y="3149113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один пример — юмор. Он показывает, что правило не зависит от значения слова: важнее всего место буквы в начале.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59925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услышать два звука в начале слова
</a:t>
            </a:r>
            <a:endParaRPr lang="en-US" sz="2223" dirty="0"/>
          </a:p>
        </p:txBody>
      </p:sp>
      <p:sp>
        <p:nvSpPr>
          <p:cNvPr id="9" name="Text 2"/>
          <p:cNvSpPr txBox="1"/>
          <p:nvPr/>
        </p:nvSpPr>
        <p:spPr>
          <a:xfrm>
            <a:off x="394025" y="1903425"/>
            <a:ext cx="25554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Увидеть букву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смотрим, начинается ли слово с буквы «ю». Это первый сигнал, что нужно читать особенно внимательно.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129240" y="1903413"/>
            <a:ext cx="25554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Произнести слово медленно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слово произносят вслух без спешки. Так легче услышать короткий звук [й] перед [у].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864480" y="1903413"/>
            <a:ext cx="25554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Назвать два звука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начале слышатся [й] и [у], значит, буква «ю» обозначает два звука. Так читаются юла и Юля.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68" y="1506425"/>
            <a:ext cx="8776864" cy="304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0150" y="307575"/>
            <a:ext cx="85437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звуки буквы «ю» в начале слова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00150" y="907000"/>
            <a:ext cx="85437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шаг за шагом услышать, как буква «ю» работает в начале слова.
</a:t>
            </a:r>
            <a:endParaRPr lang="en-US" sz="112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0276" y="2362487"/>
            <a:ext cx="125250" cy="200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60726" y="2362487"/>
            <a:ext cx="200400" cy="200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106501" y="2371621"/>
            <a:ext cx="204900" cy="182133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буква «ю» не обозначает два звука
</a:t>
            </a:r>
            <a:endParaRPr lang="en-US" sz="1823" dirty="0"/>
          </a:p>
        </p:txBody>
      </p:sp>
      <p:sp>
        <p:nvSpPr>
          <p:cNvPr id="15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6" name="Text 2"/>
          <p:cNvSpPr txBox="1"/>
          <p:nvPr/>
        </p:nvSpPr>
        <p:spPr>
          <a:xfrm>
            <a:off x="550577" y="2692775"/>
            <a:ext cx="23037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мягкого согласного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люди и люк буква «ю» стоит после согласного и помогает показать его мягкость. Здесь она уже не звучит как [йу], а читается по-другому.
</a:t>
            </a:r>
            <a:endParaRPr lang="en-US" sz="1000" dirty="0"/>
          </a:p>
        </p:txBody>
      </p:sp>
      <p:sp>
        <p:nvSpPr>
          <p:cNvPr id="17" name="Text 3"/>
          <p:cNvSpPr txBox="1"/>
          <p:nvPr/>
        </p:nvSpPr>
        <p:spPr>
          <a:xfrm>
            <a:off x="3498603" y="2692775"/>
            <a:ext cx="23037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Мягкость слышна в слове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слове клюква буква «ю» помогает услышать мягкий согласный перед звуком [у]. Поэтому важно смотреть, где стоит буква в слове.
</a:t>
            </a:r>
            <a:endParaRPr lang="en-US" sz="1000" dirty="0"/>
          </a:p>
        </p:txBody>
      </p:sp>
      <p:sp>
        <p:nvSpPr>
          <p:cNvPr id="18" name="Text 4"/>
          <p:cNvSpPr txBox="1"/>
          <p:nvPr/>
        </p:nvSpPr>
        <p:spPr>
          <a:xfrm>
            <a:off x="6446628" y="2692775"/>
            <a:ext cx="23037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Позиция буквы имеет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буква ведёт себя по-разному в начале слова и после согласного. Если помнить место буквы, читать слова гораздо легче.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слов с «ю» в начале и внутри слова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80300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люк и клюква буква «ю» стоит после согласного. Она помогает показать мягкость этого согласного и передаёт звук [у].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3064575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юла, Юля и юг буква «ю» стоит в начале. Здесь она обозначает два звука: [й] и [у], поэтому слово начинается особенно звонко.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5225" y="1996921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«ю» помогает точно передавать звучание слов на письме. В начале слова она обозначает два звука: [й] и [у].
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3349763" y="1996899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мягкого согласного буква «ю» показывает его мягкость и помогает услышать звук [у]. Так слова читаются без путаницы.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354300" y="1996921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буква очень полезна: она сохраняет и звучание, и смысл слова. Благодаря ей чтение становится точным и понятным.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в русском языке нужна буква «ю้
</a:t>
            </a:r>
            <a:endParaRPr lang="en-US" sz="2223" dirty="0"/>
          </a:p>
        </p:txBody>
      </p:sp>
      <p:sp>
        <p:nvSpPr>
          <p:cNvPr id="11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5297" y="1836742"/>
            <a:ext cx="339300" cy="339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6516" y="3151554"/>
            <a:ext cx="296887" cy="3393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929434" y="1836742"/>
            <a:ext cx="339300" cy="3393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929434" y="3151554"/>
            <a:ext cx="339300" cy="3393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7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легко запомнить
</a:t>
            </a:r>
            <a:endParaRPr lang="en-US" sz="1823" dirty="0"/>
          </a:p>
        </p:txBody>
      </p:sp>
      <p:sp>
        <p:nvSpPr>
          <p:cNvPr id="1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9" name="Text 2"/>
          <p:cNvSpPr txBox="1"/>
          <p:nvPr/>
        </p:nvSpPr>
        <p:spPr>
          <a:xfrm>
            <a:off x="737719" y="1878575"/>
            <a:ext cx="23697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примеры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слова юла, Юра и юг удобно читать по слогам. Они быстро запоминаются, потому что в начале сразу слышится знакомая буква «ю» и её два звука.
</a:t>
            </a:r>
            <a:endParaRPr lang="en-US" sz="1000" dirty="0"/>
          </a:p>
        </p:txBody>
      </p:sp>
      <p:sp>
        <p:nvSpPr>
          <p:cNvPr id="20" name="Text 3"/>
          <p:cNvSpPr txBox="1"/>
          <p:nvPr/>
        </p:nvSpPr>
        <p:spPr>
          <a:xfrm>
            <a:off x="737748" y="3193398"/>
            <a:ext cx="23697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Имена с большой буквы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Юра показывает, что заглавная «Ю» тоже работает по правилу двух звуков. Такие имена особенно полезны на уроке, потому что их легко услышать и увидеть в тексте.
</a:t>
            </a:r>
            <a:endParaRPr lang="en-US" sz="1000" dirty="0"/>
          </a:p>
        </p:txBody>
      </p:sp>
      <p:sp>
        <p:nvSpPr>
          <p:cNvPr id="21" name="Text 4"/>
          <p:cNvSpPr txBox="1"/>
          <p:nvPr/>
        </p:nvSpPr>
        <p:spPr>
          <a:xfrm>
            <a:off x="4431869" y="1878597"/>
            <a:ext cx="23700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Знакомые образы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юбка и юла помогают представить предметы, которые дети видят в жизни. Когда слово легко вообразить, его проще прочитать, повторить и записать без лишних ошибок.
</a:t>
            </a:r>
            <a:endParaRPr lang="en-US" sz="1000" dirty="0"/>
          </a:p>
        </p:txBody>
      </p:sp>
      <p:sp>
        <p:nvSpPr>
          <p:cNvPr id="22" name="Text 5"/>
          <p:cNvSpPr txBox="1"/>
          <p:nvPr/>
        </p:nvSpPr>
        <p:spPr>
          <a:xfrm>
            <a:off x="4431869" y="3193403"/>
            <a:ext cx="23700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 признаках и качествах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юный и юнга расширяют круг примеров и показывают, что буква «ю» встречается не только в именах и предметах. Они закрепляют правило в разных по смыслу словах.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68" y="1506425"/>
            <a:ext cx="8776864" cy="304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0150" y="307575"/>
            <a:ext cx="85437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читать слово с буквой «ю» в начале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00150" y="907000"/>
            <a:ext cx="85437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не спешить и услышать оба звука в начале слова.
</a:t>
            </a:r>
            <a:endParaRPr lang="en-US" sz="112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Картинка для запоминания буквы «ю»
</a:t>
            </a:r>
            <a:endParaRPr lang="en-US" sz="2223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852325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Юла крутится — правило запоминается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Изображение юлы помогает быстро вспомнить урок. Предмет знакомый, весёлый и очень подвижный, поэтому буква «ю» рядом с ним запоминается легко.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018950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Картинка и слово работают вместе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видит слово юла и картинку рядом, он лучше связывает чтение с произношением. Так проще понять, что в начале слова слышатся два звука: [й] и [у].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5423425" y="2050450"/>
            <a:ext cx="3446700" cy="98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именах Юля и Юра заглавная буква читается так же, как маленькая. Она помогает начать слово правильно и сразу услышать оба звука.
</a:t>
            </a:r>
            <a:endParaRPr lang="en-US" sz="1022" dirty="0"/>
          </a:p>
        </p:txBody>
      </p:sp>
      <p:sp>
        <p:nvSpPr>
          <p:cNvPr id="6" name="Text 2"/>
          <p:cNvSpPr txBox="1"/>
          <p:nvPr/>
        </p:nvSpPr>
        <p:spPr>
          <a:xfrm>
            <a:off x="4948150" y="3337050"/>
            <a:ext cx="3921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чтения буквы «ю» в начале слова
</a:t>
            </a:r>
            <a:endParaRPr lang="en-US" sz="722" dirty="0"/>
          </a:p>
        </p:txBody>
      </p:sp>
      <p:sp>
        <p:nvSpPr>
          <p:cNvPr id="7" name="Text 3"/>
          <p:cNvSpPr txBox="1"/>
          <p:nvPr/>
        </p:nvSpPr>
        <p:spPr>
          <a:xfrm>
            <a:off x="180000" y="108017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2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254142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звука обозначает буква «Ю» в начале слова.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000" y="1644400"/>
            <a:ext cx="42279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Посмотри на первое слово: если оно начинается с буквы «ю», сразу проверь, действительно ли это начало слова, а не середина. Так легче не ошибиться.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себя на уроке
</a:t>
            </a:r>
            <a:endParaRPr lang="en-US" sz="2223" dirty="0"/>
          </a:p>
        </p:txBody>
      </p:sp>
      <p:sp>
        <p:nvSpPr>
          <p:cNvPr id="9" name="Text 2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0" name="Text 3"/>
          <p:cNvSpPr txBox="1"/>
          <p:nvPr/>
        </p:nvSpPr>
        <p:spPr>
          <a:xfrm>
            <a:off x="261000" y="2710550"/>
            <a:ext cx="42279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Произнеси слово медленно и внимательно. Сначала должен прозвучать короткий [й], а потом [у]. Если слышишь оба звука, значит, правило работает верно.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61000" y="3776700"/>
            <a:ext cx="42279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 слово с примерами юла, Юра, юг и Юля. Если звучание похоже, можно смело сказать, что буква «ю» в начале слова обозначает два звука.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975" y="2896697"/>
            <a:ext cx="4259100" cy="163875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04900" y="2896697"/>
            <a:ext cx="4259100" cy="16387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ошибка: слышится только [у]
</a:t>
            </a:r>
            <a:endParaRPr lang="en-US" sz="1823" dirty="0"/>
          </a:p>
        </p:txBody>
      </p:sp>
      <p:sp>
        <p:nvSpPr>
          <p:cNvPr id="9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179950" y="1668700"/>
            <a:ext cx="37800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Звук, который прячется спереди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ребёнок слышит только [у] и торопится назвать ответ. Но в слове юла перед ним ещё стоит очень короткий [й], который быстро прячется в начале слова. Если произнести слово медленно, этот маленький звук сразу становится заметным.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704895" y="1668688"/>
            <a:ext cx="37800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буква «ю» бежит первой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слове Юля звук [й] словно бежит впереди и почти не задерживается. Из-за этого кажется, что слышно лишь [у]. Но внимательное чтение помогает уловить оба звука и не пропустить первый, самый быстрый.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68" y="1506425"/>
            <a:ext cx="8776864" cy="304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0150" y="307575"/>
            <a:ext cx="85437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буквы, звука и примера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00150" y="907000"/>
            <a:ext cx="85437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правило чтения и слова, на которых его удобно тренировать.
</a:t>
            </a:r>
            <a:endParaRPr lang="en-US" sz="112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2701" y="2362487"/>
            <a:ext cx="200400" cy="200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06138" y="2380727"/>
            <a:ext cx="204900" cy="16392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604076" y="2362487"/>
            <a:ext cx="200400" cy="2004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823426" y="2362487"/>
            <a:ext cx="150300" cy="200400"/>
          </a:xfrm>
          <a:prstGeom prst="rect">
            <a:avLst/>
          </a:prstGeom>
        </p:spPr>
      </p:pic>
      <p:sp>
        <p:nvSpPr>
          <p:cNvPr id="16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Упражнения для закрепления
</a:t>
            </a:r>
            <a:endParaRPr lang="en-US" sz="1823" dirty="0"/>
          </a:p>
        </p:txBody>
      </p:sp>
      <p:sp>
        <p:nvSpPr>
          <p:cNvPr id="17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8" name="Text 2"/>
          <p:cNvSpPr txBox="1"/>
          <p:nvPr/>
        </p:nvSpPr>
        <p:spPr>
          <a:xfrm>
            <a:off x="526227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 слово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 в ряду слов те, которые начинаются с буквы «ю». Такое упражнение учит быстро замечать букву в начале слова и не путать её с похожими случаями.
</a:t>
            </a:r>
            <a:endParaRPr lang="en-US" sz="900" dirty="0"/>
          </a:p>
        </p:txBody>
      </p:sp>
      <p:sp>
        <p:nvSpPr>
          <p:cNvPr id="19" name="Text 3"/>
          <p:cNvSpPr txBox="1"/>
          <p:nvPr/>
        </p:nvSpPr>
        <p:spPr>
          <a:xfrm>
            <a:off x="2722596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Произнеси медленно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Прочитай слово вслух и растяни начало, чтобы услышать сначала [й], а потом [у]. Медленное чтение помогает поймать оба звука и проверить себя без спешки.
</a:t>
            </a:r>
            <a:endParaRPr lang="en-US" sz="900" dirty="0"/>
          </a:p>
        </p:txBody>
      </p:sp>
      <p:sp>
        <p:nvSpPr>
          <p:cNvPr id="20" name="Text 4"/>
          <p:cNvSpPr txBox="1"/>
          <p:nvPr/>
        </p:nvSpPr>
        <p:spPr>
          <a:xfrm>
            <a:off x="4918964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Назови два звука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чтения скажи, какие звуки обозначает буква «ю» в начале слова. Ответ нужно произнести чётко: [й] и [у]. Это закрепляет правило и тренирует слух.
</a:t>
            </a:r>
            <a:endParaRPr lang="en-US" sz="900" dirty="0"/>
          </a:p>
        </p:txBody>
      </p:sp>
      <p:sp>
        <p:nvSpPr>
          <p:cNvPr id="21" name="Text 5"/>
          <p:cNvSpPr txBox="1"/>
          <p:nvPr/>
        </p:nvSpPr>
        <p:spPr>
          <a:xfrm>
            <a:off x="7115332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Придумай свой пример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Попробуй назвать ещё одно слово с буквой «ю» в начале, которое тебе знакомо. Свой пример помогает лучше запомнить правило и почувствовать себя настоящим исследователем слов.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" y="2221546"/>
            <a:ext cx="9144000" cy="29200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уроков 48–49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1336450"/>
            <a:ext cx="3279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мы запомнили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дети узнали главное правило: буква «ю» в начале слова обозначает два звука. Примеры юла, Юля и юг помогли услышать это на деле.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703560" y="1336450"/>
            <a:ext cx="3279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научились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можно увереннее читать слова с буквой «ю» и проверять себя по звукам. Весёлая картинка в конце урока напоминает: буква одна, а звуков сразу два.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50925" y="606"/>
            <a:ext cx="5193000" cy="51422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о букве «ю»
</a:t>
            </a:r>
            <a:endParaRPr lang="en-US" sz="2223" dirty="0"/>
          </a:p>
        </p:txBody>
      </p:sp>
      <p:sp>
        <p:nvSpPr>
          <p:cNvPr id="7" name="Text 1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начинается с буквы «ю», нужно помнить о двух звуках: [й] и [у]. Это простое правило помогает читать без ошибок и замечать, как слово звучит на самом деле.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2026-05-21T15:54:25Z</dcterms:created>
  <dcterms:modified xsi:type="dcterms:W3CDTF">2026-05-21T15:54:25Z</dcterms:modified>
</cp:coreProperties>
</file>