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jpe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image" Target="../media/image-7-13.png"/><Relationship Id="rId14" Type="http://schemas.openxmlformats.org/officeDocument/2006/relationships/image" Target="../media/image-7-14.png"/><Relationship Id="rId15" Type="http://schemas.openxmlformats.org/officeDocument/2006/relationships/image" Target="../media/image-7-15.png"/><Relationship Id="rId16" Type="http://schemas.openxmlformats.org/officeDocument/2006/relationships/image" Target="../media/image-7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image" Target="../media/image-12-12.png"/><Relationship Id="rId13" Type="http://schemas.openxmlformats.org/officeDocument/2006/relationships/image" Target="../media/image-12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image" Target="../media/image-19-12.png"/><Relationship Id="rId13" Type="http://schemas.openxmlformats.org/officeDocument/2006/relationships/image" Target="../media/image-19-13.png"/><Relationship Id="rId14" Type="http://schemas.openxmlformats.org/officeDocument/2006/relationships/image" Target="../media/image-19-14.png"/><Relationship Id="rId15" Type="http://schemas.openxmlformats.org/officeDocument/2006/relationships/image" Target="../media/image-19-15.png"/><Relationship Id="rId16" Type="http://schemas.openxmlformats.org/officeDocument/2006/relationships/image" Target="../media/image-19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3855" y="440175"/>
            <a:ext cx="4256439" cy="4260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050" y="440175"/>
            <a:ext cx="45585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49050" y="1101675"/>
            <a:ext cx="3905100" cy="359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Человек-труженик: кто это такой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Узнаем, как труд делает людей полезными и добрыми.
</a:t>
            </a:r>
            <a:endParaRPr lang="en-US" sz="4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350" y="740863"/>
            <a:ext cx="4150800" cy="36603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37875" y="739975"/>
            <a:ext cx="40530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5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вокруг нас каждый день
</a:t>
            </a:r>
            <a:endParaRPr lang="en-US" sz="2165" dirty="0"/>
          </a:p>
        </p:txBody>
      </p:sp>
      <p:sp>
        <p:nvSpPr>
          <p:cNvPr id="5" name="Text 1"/>
          <p:cNvSpPr txBox="1"/>
          <p:nvPr/>
        </p:nvSpPr>
        <p:spPr>
          <a:xfrm>
            <a:off x="4737875" y="1377275"/>
            <a:ext cx="4053000" cy="30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Хлеб, одежда, книги, дома и чистые улицы появляются благодаря труду многих людей. Каждый день взрослые и дети видят его результаты дома, в школе, в магазине и на улице. Без труда привычная жизнь просто не работала бы, как сломанный будильник!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Кого называют тружеником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762250" y="1207150"/>
            <a:ext cx="2285862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Работает честно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Труженик не ищет лёгких путей и делает своё дело добросовестно. Он старается, чтобы результат был полезным, аккуратным и нужным другим людям.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698371" y="1207150"/>
            <a:ext cx="2285862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бросает начатое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человек доводит работу до конца, даже если она требует времени и терпения. Он понимает: незавершённое дело не приносит настоящей пользы.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634491" y="1207150"/>
            <a:ext cx="2285862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Берегёт 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Труженик относится к своему труду внимательно и аккуратно. Он ценит вещи, сделанные руками людей, и понимает, сколько старания в них вложено.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782425" y="2858150"/>
            <a:ext cx="3739496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людям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Тружениками бывают врач, учитель, пекарь, водитель, строитель, дворник и ученик. У каждого своя работа, но всех объединяет желание приносить пользу.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5180850" y="2858150"/>
            <a:ext cx="3739495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Старается каждый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Настоящий труженик трудится не только ради похвалы. Он привык делать дело хорошо и с заботой, потому что знает: от его старания зависит многое.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9013" y="1041900"/>
            <a:ext cx="3973425" cy="4101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223650" y="351850"/>
            <a:ext cx="76584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в семье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232200" y="1106978"/>
            <a:ext cx="6780484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 доме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ребёнок может убрать игрушки, сложить книги и вытереть пыль. Такие дела кажутся маленькими, но именно они помогают поддерживать уют и порядок.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232200" y="2036900"/>
            <a:ext cx="6376521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близких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помочь накрыть на стол или полить цветы, становится теплее не только в комнате, но и в семье. Забота всегда заметна и очень ценна.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232200" y="2966800"/>
            <a:ext cx="5995916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привычки
</a:t>
            </a:r>
            <a:pPr algn="l" indent="0" marL="0">
              <a:lnSpc>
                <a:spcPct val="100000"/>
              </a:lnSpc>
              <a:buNone/>
            </a:pPr>
            <a:r>
              <a:rPr lang="en-US" sz="58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6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поручения учат внимательности, аккуратности и ответственности. Когда ребёнок помогает регулярно, он быстрее понимает, что общий порядок создают все вместе.
</a:t>
            </a:r>
            <a:endParaRPr lang="en-US" sz="1460" dirty="0"/>
          </a:p>
        </p:txBody>
      </p:sp>
      <p:sp>
        <p:nvSpPr>
          <p:cNvPr id="13" name="Text 5"/>
          <p:cNvSpPr txBox="1"/>
          <p:nvPr/>
        </p:nvSpPr>
        <p:spPr>
          <a:xfrm>
            <a:off x="232200" y="3896725"/>
            <a:ext cx="5636803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от помощи
</a:t>
            </a:r>
            <a:pPr algn="l" indent="0" marL="0">
              <a:lnSpc>
                <a:spcPct val="100000"/>
              </a:lnSpc>
              <a:buNone/>
            </a:pPr>
            <a:r>
              <a:rPr lang="en-US" sz="58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6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Помогать дома приятно: взрослые улыбаются, а дела идут быстрее. А ещё приятно видеть, что после твоих стараний комната становится красивее и чище.
</a:t>
            </a:r>
            <a:endParaRPr lang="en-US" sz="146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ученика в школе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1078950" y="1225390"/>
            <a:ext cx="3266700" cy="13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 на уроке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трудится, когда внимательно слушает учителя, не отвлекается и старается понять новое. Тогда урок становится не скучным, а полезным и интересным.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5278350" y="1225390"/>
            <a:ext cx="3266700" cy="13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Аккуратная работа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Письмо, чтение и решение задач требуют старания. Если писать чисто и работать по порядку, легче избежать ошибок и увидеть хороший результат.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1078950" y="2939890"/>
            <a:ext cx="3266700" cy="13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в старании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труд помогает быть терпеливее и увереннее. Даже если задание сначала не получается, ученик учится пробовать ещё раз и не сдаётся.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5278350" y="2939890"/>
            <a:ext cx="3266700" cy="13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Дело вместе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дети часто работают в паре или в группе. Так они учатся договариваться, слушать друг друга и вместе находить ответ.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5896"/>
            <a:ext cx="2769600" cy="15335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7197" y="1125896"/>
            <a:ext cx="2769600" cy="153355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553" y="1125896"/>
            <a:ext cx="2769600" cy="153355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52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5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Рано утром пекарь начинает работу, чтобы на столе появился свежий хлеб. Его труд хорошо заметен в булочной, где пахнет теплом и аппетитной корочкой. Рядом можно показать муку, тесто и готовые батоны — всё, что помогает людям начинать день сытно.
</a:t>
            </a:r>
            <a:endParaRPr lang="en-US" sz="859" dirty="0"/>
          </a:p>
        </p:txBody>
      </p:sp>
      <p:sp>
        <p:nvSpPr>
          <p:cNvPr id="10" name="Text 1"/>
          <p:cNvSpPr txBox="1"/>
          <p:nvPr/>
        </p:nvSpPr>
        <p:spPr>
          <a:xfrm>
            <a:off x="5352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Хлеб, который ждут к завтраку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34084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5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 помогает людям чувствовать себя лучше, а в кабинете у него есть инструменты, лекарства и белый халат. Его работа требует внимания и спокойствия. На иллюстрации подойдут стетоскоп, градусник и доброжелательный взгляд врача, который умеет поддержать и успокоить.
</a:t>
            </a:r>
            <a:endParaRPr lang="en-US" sz="859" dirty="0"/>
          </a:p>
        </p:txBody>
      </p:sp>
      <p:sp>
        <p:nvSpPr>
          <p:cNvPr id="12" name="Text 3"/>
          <p:cNvSpPr txBox="1"/>
          <p:nvPr/>
        </p:nvSpPr>
        <p:spPr>
          <a:xfrm>
            <a:off x="34084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заботится о здоровье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62816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 возводит дома, в которых потом живут семьи, учатся дети и зажигается свет в окнах. Для работы ему нужны кирпичи, доски, каска и надёжные инструменты. На картинке можно показать стройку, дом и человека, который делает город крепче.
</a:t>
            </a:r>
            <a:endParaRPr lang="en-US" sz="898" dirty="0"/>
          </a:p>
        </p:txBody>
      </p:sp>
      <p:sp>
        <p:nvSpPr>
          <p:cNvPr id="14" name="Text 5"/>
          <p:cNvSpPr txBox="1"/>
          <p:nvPr/>
        </p:nvSpPr>
        <p:spPr>
          <a:xfrm>
            <a:off x="62816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который строят руками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16" name="Text 7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Профессии, которые нужны каждый день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4163" y="1285325"/>
            <a:ext cx="517725" cy="69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50088" y="1295008"/>
            <a:ext cx="754800" cy="6709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269969" y="1285325"/>
            <a:ext cx="604013" cy="6903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971363" y="1285325"/>
            <a:ext cx="690300" cy="6903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683612" y="1295008"/>
            <a:ext cx="754800" cy="670933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524225" y="351850"/>
            <a:ext cx="8095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делает город удобным
</a:t>
            </a:r>
            <a:endParaRPr lang="en-US" sz="3000" dirty="0"/>
          </a:p>
        </p:txBody>
      </p:sp>
      <p:sp>
        <p:nvSpPr>
          <p:cNvPr id="19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20" name="Text 2"/>
          <p:cNvSpPr txBox="1"/>
          <p:nvPr/>
        </p:nvSpPr>
        <p:spPr>
          <a:xfrm>
            <a:off x="404587" y="2334266"/>
            <a:ext cx="1356900" cy="18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Строители
</a:t>
            </a:r>
            <a:pPr algn="ctr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23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Строители возводят дома, школы и мосты. Их труд помогает городу расти, а людям — жить в крепких и удобных зданиях.
</a:t>
            </a:r>
            <a:endParaRPr lang="en-US" sz="1323" dirty="0"/>
          </a:p>
        </p:txBody>
      </p:sp>
      <p:sp>
        <p:nvSpPr>
          <p:cNvPr id="21" name="Text 3"/>
          <p:cNvSpPr txBox="1"/>
          <p:nvPr/>
        </p:nvSpPr>
        <p:spPr>
          <a:xfrm>
            <a:off x="2149099" y="2334266"/>
            <a:ext cx="1356900" cy="18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Дворники
</a:t>
            </a:r>
            <a:pPr algn="ctr" indent="0" marL="0">
              <a:lnSpc>
                <a:spcPct val="100000"/>
              </a:lnSpc>
              <a:buNone/>
            </a:pPr>
            <a:r>
              <a:rPr lang="en-US" sz="122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28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Дворники следят за чистотой улиц, дворов и площадок. Благодаря их работе вокруг становится опрятно, а гулять намного приятнее.
</a:t>
            </a:r>
            <a:endParaRPr lang="en-US" sz="1228" dirty="0"/>
          </a:p>
        </p:txBody>
      </p:sp>
      <p:sp>
        <p:nvSpPr>
          <p:cNvPr id="22" name="Text 4"/>
          <p:cNvSpPr txBox="1"/>
          <p:nvPr/>
        </p:nvSpPr>
        <p:spPr>
          <a:xfrm>
            <a:off x="3893612" y="2334266"/>
            <a:ext cx="1356900" cy="18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6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Электрики
</a:t>
            </a:r>
            <a:pPr algn="ctr" indent="0" marL="0">
              <a:lnSpc>
                <a:spcPct val="100000"/>
              </a:lnSpc>
              <a:buNone/>
            </a:pPr>
            <a:r>
              <a:rPr lang="en-US" sz="1266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66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Электрики помогают в домах появляться свету и работать приборам. Их труд очень важен, потому что без него город сразу стал бы темнее.
</a:t>
            </a:r>
            <a:endParaRPr lang="en-US" sz="1266" dirty="0"/>
          </a:p>
        </p:txBody>
      </p:sp>
      <p:sp>
        <p:nvSpPr>
          <p:cNvPr id="23" name="Text 5"/>
          <p:cNvSpPr txBox="1"/>
          <p:nvPr/>
        </p:nvSpPr>
        <p:spPr>
          <a:xfrm>
            <a:off x="5638124" y="2334266"/>
            <a:ext cx="1356900" cy="18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Почтальоны
</a:t>
            </a:r>
            <a:pPr algn="ctr" indent="0" marL="0">
              <a:lnSpc>
                <a:spcPct val="100000"/>
              </a:lnSpc>
              <a:buNone/>
            </a:pPr>
            <a:r>
              <a:rPr lang="en-US" sz="130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05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Почтальоны разносят письма, открытки и посылки. Они помогают людям получать новости вовремя, даже если адресат живёт далеко.
</a:t>
            </a:r>
            <a:endParaRPr lang="en-US" sz="1305" dirty="0"/>
          </a:p>
        </p:txBody>
      </p:sp>
      <p:sp>
        <p:nvSpPr>
          <p:cNvPr id="24" name="Text 6"/>
          <p:cNvSpPr txBox="1"/>
          <p:nvPr/>
        </p:nvSpPr>
        <p:spPr>
          <a:xfrm>
            <a:off x="7382637" y="2334266"/>
            <a:ext cx="1356900" cy="18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Работники транспорта
</a:t>
            </a:r>
            <a:pPr algn="ctr" indent="0" marL="0">
              <a:lnSpc>
                <a:spcPct val="100000"/>
              </a:lnSpc>
              <a:buNone/>
            </a:pPr>
            <a:r>
              <a:rPr lang="en-US" sz="111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17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Водители, кондукторы и другие работники транспорта помогают людям и товарам добираться туда, где они нужны. Город без них двигался бы совсем медленно.
</a:t>
            </a:r>
            <a:endParaRPr lang="en-US" sz="111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2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Какими качествами обладает настоящий труженик
</a:t>
            </a:r>
            <a:endParaRPr lang="en-US" sz="2522" dirty="0"/>
          </a:p>
        </p:txBody>
      </p:sp>
      <p:sp>
        <p:nvSpPr>
          <p:cNvPr id="11" name="Text 2"/>
          <p:cNvSpPr txBox="1"/>
          <p:nvPr/>
        </p:nvSpPr>
        <p:spPr>
          <a:xfrm>
            <a:off x="762250" y="1207150"/>
            <a:ext cx="2285862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Ответственный человек помнит о своём деле и старается выполнить его вовремя. Он понимает, что на него рассчитывают дома, в школе и в общем деле.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698371" y="1207150"/>
            <a:ext cx="2285862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Аккуратность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Аккуратность помогает делать работу чисто и без лишних ошибок. Если всё лежит на своих местах, труд становится спокойнее и приятнее.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634491" y="1207150"/>
            <a:ext cx="2285862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Терпение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дело не получается с первого раза, и это нормально. Терпеливый труженик не сердится, а спокойно пробует ещё раз.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782425" y="2858150"/>
            <a:ext cx="3739496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Честность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Честный человек не приписывает себе чужие успехи и не хитрит ради похвалы. Он уважает свой труд и труд других людей.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5180850" y="2858150"/>
            <a:ext cx="3739495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Старательность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Старательный человек вкладывает силы в любое полезное дело. Даже небольшое задание он выполняет внимательно, потому что знает цену хорошему результату.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6466"/>
            <a:ext cx="2769600" cy="15687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7197" y="1126466"/>
            <a:ext cx="2769600" cy="15687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553" y="1126466"/>
            <a:ext cx="2769600" cy="1568719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5250" y="3458075"/>
            <a:ext cx="2327100" cy="10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3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делом полезно немного размяться: сделать зарядку, пройтись и расправить плечи. Тогда тело становится бодрее, а работать или учиться легче. Маленькая разминка помогает не уставать слишком быстро и настраивает на спокойную, аккуратную работу.
</a:t>
            </a:r>
            <a:endParaRPr lang="en-US" sz="1033" dirty="0"/>
          </a:p>
        </p:txBody>
      </p:sp>
      <p:sp>
        <p:nvSpPr>
          <p:cNvPr id="10" name="Text 1"/>
          <p:cNvSpPr txBox="1"/>
          <p:nvPr/>
        </p:nvSpPr>
        <p:spPr>
          <a:xfrm>
            <a:off x="5352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зарядка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3408450" y="3458075"/>
            <a:ext cx="2327100" cy="10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руки чистые, а на столе лежат только нужные вещи, труд идёт лучше. Ничто не мешает, не падает и не пачкается. Порядок на рабочем месте помогает сохранять здоровье и делает дело аккуратным, почти как по волшебству.
</a:t>
            </a:r>
            <a:endParaRPr lang="en-US" sz="1077" dirty="0"/>
          </a:p>
        </p:txBody>
      </p:sp>
      <p:sp>
        <p:nvSpPr>
          <p:cNvPr id="12" name="Text 3"/>
          <p:cNvSpPr txBox="1"/>
          <p:nvPr/>
        </p:nvSpPr>
        <p:spPr>
          <a:xfrm>
            <a:off x="34084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Чистота и порядок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6281650" y="3458075"/>
            <a:ext cx="2327100" cy="10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использовать ножницы, иголки или другие острые предметы, нужно быть внимательным и не спешить. Осторожный человек бережёт себя и других. Он отдыхает вовремя, работает спокойно и не превращает дело в веселую гонку наперегонки.
</a:t>
            </a:r>
            <a:endParaRPr lang="en-US" sz="1077" dirty="0"/>
          </a:p>
        </p:txBody>
      </p:sp>
      <p:sp>
        <p:nvSpPr>
          <p:cNvPr id="14" name="Text 5"/>
          <p:cNvSpPr txBox="1"/>
          <p:nvPr/>
        </p:nvSpPr>
        <p:spPr>
          <a:xfrm>
            <a:off x="62816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Осторожность в работе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16" name="Text 7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и здоровье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  <p:sp>
        <p:nvSpPr>
          <p:cNvPr id="8" name="Text 1"/>
          <p:cNvSpPr txBox="1"/>
          <p:nvPr/>
        </p:nvSpPr>
        <p:spPr>
          <a:xfrm>
            <a:off x="535775" y="351850"/>
            <a:ext cx="8315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лень мешает делу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535775" y="1174275"/>
            <a:ext cx="3810000" cy="15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откладывается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Ленивый человек часто говорит: «Потом сделаю». Из-за этого дело копится, как гора тетрадей на столе, и потом приходится спешить.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041475" y="1174275"/>
            <a:ext cx="3810000" cy="15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ошибки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работа идёт без внимания, легко что-то перепутать или забыть. Ошибки потом приходится исправлять, а это занимает лишнее время и силы.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35775" y="2830325"/>
            <a:ext cx="3810000" cy="15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хуже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делать всё впопыхах, работа выходит неаккуратной. Труд без старания редко радует, потому что в нём не хватает заботы и порядка.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5041475" y="2830325"/>
            <a:ext cx="3810000" cy="15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шаги помогают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Труженик не пугается большого дела. Он начинает с простого, делает шаг за шагом и радуется даже маленькому, но честному успеху.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9013" y="1041900"/>
            <a:ext cx="3973425" cy="4101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4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48" dirty="0"/>
          </a:p>
        </p:txBody>
      </p:sp>
      <p:sp>
        <p:nvSpPr>
          <p:cNvPr id="9" name="Text 1"/>
          <p:cNvSpPr txBox="1"/>
          <p:nvPr/>
        </p:nvSpPr>
        <p:spPr>
          <a:xfrm>
            <a:off x="223650" y="351850"/>
            <a:ext cx="76584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23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Люди, которые добились успеха благодаря труду
</a:t>
            </a:r>
            <a:endParaRPr lang="en-US" sz="2423" dirty="0"/>
          </a:p>
        </p:txBody>
      </p:sp>
      <p:sp>
        <p:nvSpPr>
          <p:cNvPr id="10" name="Text 2"/>
          <p:cNvSpPr txBox="1"/>
          <p:nvPr/>
        </p:nvSpPr>
        <p:spPr>
          <a:xfrm>
            <a:off x="232200" y="1106978"/>
            <a:ext cx="6780484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дорога к успеху
</a:t>
            </a:r>
            <a:pPr algn="l" indent="0" marL="0">
              <a:lnSpc>
                <a:spcPct val="100000"/>
              </a:lnSpc>
              <a:buNone/>
            </a:pPr>
            <a:r>
              <a:rPr lang="en-US" sz="58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6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открытия и известные книги редко появляются сразу. За ними стоят годы тренировок, проб, исправлений и терпеливой работы, когда человек не сдаётся после первых неудач.
</a:t>
            </a:r>
            <a:endParaRPr lang="en-US" sz="1460" dirty="0"/>
          </a:p>
        </p:txBody>
      </p:sp>
      <p:sp>
        <p:nvSpPr>
          <p:cNvPr id="11" name="Text 3"/>
          <p:cNvSpPr txBox="1"/>
          <p:nvPr/>
        </p:nvSpPr>
        <p:spPr>
          <a:xfrm>
            <a:off x="232200" y="2036900"/>
            <a:ext cx="6376521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писателя
</a:t>
            </a:r>
            <a:pPr algn="l" indent="0" marL="0">
              <a:lnSpc>
                <a:spcPct val="100000"/>
              </a:lnSpc>
              <a:buNone/>
            </a:pPr>
            <a:r>
              <a:rPr lang="en-US" sz="58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6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внимательно наблюдает, много читает и подбирает точные слова. Так рождаются интересные истории, которые помогают людям думать, мечтать и лучше понимать мир.
</a:t>
            </a:r>
            <a:endParaRPr lang="en-US" sz="1460" dirty="0"/>
          </a:p>
        </p:txBody>
      </p:sp>
      <p:sp>
        <p:nvSpPr>
          <p:cNvPr id="12" name="Text 4"/>
          <p:cNvSpPr txBox="1"/>
          <p:nvPr/>
        </p:nvSpPr>
        <p:spPr>
          <a:xfrm>
            <a:off x="232200" y="2966800"/>
            <a:ext cx="5995916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мастера
</a:t>
            </a:r>
            <a:pPr algn="l" indent="0" marL="0">
              <a:lnSpc>
                <a:spcPct val="100000"/>
              </a:lnSpc>
              <a:buNone/>
            </a:pPr>
            <a:r>
              <a:rPr lang="en-US" sz="58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6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Художник, строитель или ремесленник учится замечать детали и выполнять дело аккуратно. Его труд создаёт картины, дома и полезные вещи, которыми пользуются каждый день.
</a:t>
            </a:r>
            <a:endParaRPr lang="en-US" sz="1460" dirty="0"/>
          </a:p>
        </p:txBody>
      </p:sp>
      <p:sp>
        <p:nvSpPr>
          <p:cNvPr id="13" name="Text 5"/>
          <p:cNvSpPr txBox="1"/>
          <p:nvPr/>
        </p:nvSpPr>
        <p:spPr>
          <a:xfrm>
            <a:off x="232200" y="3896725"/>
            <a:ext cx="5636803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Упорство учёного
</a:t>
            </a:r>
            <a:pPr algn="l" indent="0" marL="0">
              <a:lnSpc>
                <a:spcPct val="100000"/>
              </a:lnSpc>
              <a:buNone/>
            </a:pPr>
            <a:r>
              <a:rPr lang="en-US" sz="58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6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Учёный много раз проверяет свои идеи, записывает наблюдения и делает выводы. Благодаря такому труду появляются новые знания, полезные для людей, школ и больниц.
</a:t>
            </a:r>
            <a:endParaRPr lang="en-US" sz="146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1625" y="1328100"/>
            <a:ext cx="690300" cy="69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59684" y="1328100"/>
            <a:ext cx="474581" cy="690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269813" y="1337783"/>
            <a:ext cx="754800" cy="67093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495406" y="1328100"/>
            <a:ext cx="604013" cy="6903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06100" y="363625"/>
            <a:ext cx="81318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в природе и на земле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  <p:sp>
        <p:nvSpPr>
          <p:cNvPr id="17" name="Text 2"/>
          <p:cNvSpPr txBox="1"/>
          <p:nvPr/>
        </p:nvSpPr>
        <p:spPr>
          <a:xfrm>
            <a:off x="498963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Посадка растений
</a:t>
            </a:r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2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сажают семена и молодые растения, чтобы в садах и парках появлялись цветы, кусты и деревья. Такой труд требует терпения: сначала работа невидима, а потом радует всех.
</a:t>
            </a:r>
            <a:endParaRPr lang="en-US" sz="1227" dirty="0"/>
          </a:p>
        </p:txBody>
      </p:sp>
      <p:sp>
        <p:nvSpPr>
          <p:cNvPr id="18" name="Text 3"/>
          <p:cNvSpPr txBox="1"/>
          <p:nvPr/>
        </p:nvSpPr>
        <p:spPr>
          <a:xfrm>
            <a:off x="2649379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44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Полив и уход
</a:t>
            </a:r>
            <a:pPr algn="ctr" indent="0" marL="0">
              <a:lnSpc>
                <a:spcPct val="100000"/>
              </a:lnSpc>
              <a:buNone/>
            </a:pPr>
            <a:r>
              <a:rPr lang="en-US" sz="1244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4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нужно вовремя поливать, рыхлить землю и беречь от засухи. Если ухаживать аккуратно, зелёные насаждения растут крепкими, а клумбы выглядят ярко и опрятно.
</a:t>
            </a:r>
            <a:endParaRPr lang="en-US" sz="1244" dirty="0"/>
          </a:p>
        </p:txBody>
      </p:sp>
      <p:sp>
        <p:nvSpPr>
          <p:cNvPr id="19" name="Text 4"/>
          <p:cNvSpPr txBox="1"/>
          <p:nvPr/>
        </p:nvSpPr>
        <p:spPr>
          <a:xfrm>
            <a:off x="4799438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4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Чистота вокруг
</a:t>
            </a:r>
            <a:pPr algn="ctr" indent="0" marL="0">
              <a:lnSpc>
                <a:spcPct val="100000"/>
              </a:lnSpc>
              <a:buNone/>
            </a:pPr>
            <a:r>
              <a:rPr lang="en-US" sz="124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земле и в парках важно убирать мусор, чтобы не вредить природе. Чистая территория становится красивее, безопаснее и приятнее для прогулок детей и взрослых.
</a:t>
            </a:r>
            <a:endParaRPr lang="en-US" sz="1248" dirty="0"/>
          </a:p>
        </p:txBody>
      </p:sp>
      <p:sp>
        <p:nvSpPr>
          <p:cNvPr id="20" name="Text 5"/>
          <p:cNvSpPr txBox="1"/>
          <p:nvPr/>
        </p:nvSpPr>
        <p:spPr>
          <a:xfrm>
            <a:off x="6949490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природе
</a:t>
            </a:r>
            <a:pPr algn="ctr" indent="0" marL="0">
              <a:lnSpc>
                <a:spcPct val="100000"/>
              </a:lnSpc>
              <a:buNone/>
            </a:pPr>
            <a:r>
              <a:rPr lang="en-US" sz="133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3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на земле помогает сохранять природную красоту. Когда человек бережно относится к растениям и почве, он делает добро не только сегодня, но и на будущее.
</a:t>
            </a:r>
            <a:endParaRPr lang="en-US" sz="133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  <p:sp>
        <p:nvSpPr>
          <p:cNvPr id="8" name="Text 1"/>
          <p:cNvSpPr txBox="1"/>
          <p:nvPr/>
        </p:nvSpPr>
        <p:spPr>
          <a:xfrm>
            <a:off x="535775" y="351850"/>
            <a:ext cx="8315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труд меняет человека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535775" y="1174275"/>
            <a:ext cx="3810000" cy="15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Собранность и 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регулярно трудится, он привыкает не забывать дела, держать вещи в порядке и не отвлекаться по пустякам. Так работа становится спокойнее и успешнее.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041475" y="1174275"/>
            <a:ext cx="3810000" cy="15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Уверенность в себе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помогает видеть свой результат: выученное стихотворение, аккуратную тетрадь или убранную комнату. От этого появляется уверенность, что трудное дело тоже можно освоить.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35775" y="2830325"/>
            <a:ext cx="3810000" cy="15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 другим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Старательный человек лучше понимает, сколько сил нужно вложить в любое дело. Поэтому он бережнее относится к труду родителей, учителей, строителей и всех помощников вокруг.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5041475" y="2830325"/>
            <a:ext cx="3810000" cy="15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полезного дела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Особая радость приходит тогда, когда твоя работа приносит пользу. Человек чувствует себя нужным, а это делает его добрее, терпеливее и внимательнее к людям.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9013" y="1041900"/>
            <a:ext cx="3973425" cy="4101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  <p:sp>
        <p:nvSpPr>
          <p:cNvPr id="9" name="Text 1"/>
          <p:cNvSpPr txBox="1"/>
          <p:nvPr/>
        </p:nvSpPr>
        <p:spPr>
          <a:xfrm>
            <a:off x="223650" y="351850"/>
            <a:ext cx="76584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Совместный труд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232200" y="1106978"/>
            <a:ext cx="6780484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Договоримся заранее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общем деле полезно сначала распределить задания: кто подаёт, кто вытирает, кто собирает. Тогда никто не мешает друг другу, а работа идёт быстрее и дружнее.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232200" y="2036900"/>
            <a:ext cx="6376521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Помогаем без споров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 товарища что-то не получается, лучше спокойно помочь, а не смеяться. Доброе слово и подсказка часто работают лучше, чем долгие замечания и обиды.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232200" y="2966800"/>
            <a:ext cx="5995916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Слушаем друг друга
</a:t>
            </a:r>
            <a:pPr algn="l" indent="0" marL="0">
              <a:lnSpc>
                <a:spcPct val="100000"/>
              </a:lnSpc>
              <a:buNone/>
            </a:pPr>
            <a:r>
              <a:rPr lang="en-US" sz="58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6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команде важно выслушать мнение каждого, даже самого тихого участника. Когда всех слышат, появляется хорошая идея, а дело получается аккуратным и красивым.
</a:t>
            </a:r>
            <a:endParaRPr lang="en-US" sz="1460" dirty="0"/>
          </a:p>
        </p:txBody>
      </p:sp>
      <p:sp>
        <p:nvSpPr>
          <p:cNvPr id="13" name="Text 5"/>
          <p:cNvSpPr txBox="1"/>
          <p:nvPr/>
        </p:nvSpPr>
        <p:spPr>
          <a:xfrm>
            <a:off x="232200" y="3896725"/>
            <a:ext cx="5636803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Радуемся общему результату
</a:t>
            </a:r>
            <a:pPr algn="l" indent="0" marL="0">
              <a:lnSpc>
                <a:spcPct val="100000"/>
              </a:lnSpc>
              <a:buNone/>
            </a:pPr>
            <a:r>
              <a:rPr lang="en-US" sz="58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6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Совместный труд особенно приятен, когда видно, что старались все. Чистый класс, готовая поделка или украшенный уголок становятся настоящей наградой для всей команды.
</a:t>
            </a:r>
            <a:endParaRPr lang="en-US" sz="146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  <p:sp>
        <p:nvSpPr>
          <p:cNvPr id="10" name="Text 1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безопасности во время работы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994275" y="1225392"/>
            <a:ext cx="1983300" cy="13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4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посмотри вокруг
</a:t>
            </a:r>
            <a:pPr algn="l" indent="0" marL="0">
              <a:lnSpc>
                <a:spcPct val="100000"/>
              </a:lnSpc>
              <a:buNone/>
            </a:pPr>
            <a:r>
              <a:rPr lang="en-US" sz="45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началом дела нужно проверить, нет ли рядом опасных предметов, скользкого пола или лишних вещей. Спокойный взгляд помогает избежать лишних неприятностей.
</a:t>
            </a:r>
            <a:endParaRPr lang="en-US" sz="1284" dirty="0"/>
          </a:p>
        </p:txBody>
      </p:sp>
      <p:sp>
        <p:nvSpPr>
          <p:cNvPr id="12" name="Text 3"/>
          <p:cNvSpPr txBox="1"/>
          <p:nvPr/>
        </p:nvSpPr>
        <p:spPr>
          <a:xfrm>
            <a:off x="3763725" y="1225392"/>
            <a:ext cx="1983300" cy="13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4" b="1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Бери инструменты с разрешения
</a:t>
            </a:r>
            <a:pPr algn="l" indent="0" marL="0">
              <a:lnSpc>
                <a:spcPct val="100000"/>
              </a:lnSpc>
              <a:buNone/>
            </a:pPr>
            <a:r>
              <a:rPr lang="en-US" sz="458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Ножницы, иглы, ножи и другие острые предметы можно использовать только с разрешения взрослого. Так работа остаётся безопасной и не превращается в неприятный сюрприз.
</a:t>
            </a:r>
            <a:endParaRPr lang="en-US" sz="1284" dirty="0"/>
          </a:p>
        </p:txBody>
      </p:sp>
      <p:sp>
        <p:nvSpPr>
          <p:cNvPr id="13" name="Text 4"/>
          <p:cNvSpPr txBox="1"/>
          <p:nvPr/>
        </p:nvSpPr>
        <p:spPr>
          <a:xfrm>
            <a:off x="6533175" y="1225392"/>
            <a:ext cx="1983300" cy="13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торопись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Спешка мешает думать и может привести к ошибкам. Лучше делать всё аккуратно и по порядку, чем потом исправлять испорченную работу и расстроенный вид.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994275" y="2951817"/>
            <a:ext cx="1983300" cy="13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3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Следи за чистотой
</a:t>
            </a:r>
            <a:pPr algn="l" indent="0" marL="0">
              <a:lnSpc>
                <a:spcPct val="100000"/>
              </a:lnSpc>
              <a:buNone/>
            </a:pPr>
            <a:r>
              <a:rPr lang="en-US" sz="49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труда нужно убрать рабочее место, сложить вещи и вымыть руки. Чистота помогает сохранить здоровье, а порядок — быстро найти всё нужное в следующий раз.
</a:t>
            </a:r>
            <a:endParaRPr lang="en-US" sz="1373" dirty="0"/>
          </a:p>
        </p:txBody>
      </p:sp>
      <p:sp>
        <p:nvSpPr>
          <p:cNvPr id="15" name="Text 6"/>
          <p:cNvSpPr txBox="1"/>
          <p:nvPr/>
        </p:nvSpPr>
        <p:spPr>
          <a:xfrm>
            <a:off x="3763725" y="2951817"/>
            <a:ext cx="1983300" cy="13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1" b="1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 с техникой
</a:t>
            </a:r>
            <a:pPr algn="l" indent="0" marL="0">
              <a:lnSpc>
                <a:spcPct val="100000"/>
              </a:lnSpc>
              <a:buNone/>
            </a:pPr>
            <a:r>
              <a:rPr lang="en-US" sz="468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рядом есть приборы или техника, нельзя играть и отвлекаться. Внимательность и послушание взрослым защищают здоровье и помогают закончить дело спокойно.
</a:t>
            </a:r>
            <a:endParaRPr lang="en-US" sz="131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0080" y="0"/>
            <a:ext cx="2255091" cy="489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  <p:sp>
        <p:nvSpPr>
          <p:cNvPr id="9" name="Text 1"/>
          <p:cNvSpPr txBox="1"/>
          <p:nvPr/>
        </p:nvSpPr>
        <p:spPr>
          <a:xfrm>
            <a:off x="535775" y="351850"/>
            <a:ext cx="8315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дела дают большой результат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2992775" y="1174275"/>
            <a:ext cx="27006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шаг важен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короткое дело приносит пользу, если делать его аккуратно. Собранные книги, убранные игрушки и вытертый стол помогают дому и классу выглядеть опрятно.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6150875" y="1174275"/>
            <a:ext cx="27006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Привычка растёт постепенно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полезные поручения выполняются каждый день, они становятся привычкой. Ребёнок уже не ждет напоминания и сам замечает, что нужно сделать.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2992775" y="2851975"/>
            <a:ext cx="27006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экономит время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вещи лежат на своих местах, их не приходится долго искать. Тогда остаётся больше времени на игры, чтение и любимые занятия.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6150875" y="2851975"/>
            <a:ext cx="27006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видно сразу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дела быстро показывают, что труд не бывает напрасным. Комната становится чище, стол — удобнее, а настроение у всех — заметно лучше.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  <p:sp>
        <p:nvSpPr>
          <p:cNvPr id="8" name="Text 1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о труде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62250" y="1207150"/>
            <a:ext cx="2285862" cy="32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Терпение и старание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Пословица «Без труда не вытащишь и рыбку из пруда» напоминает: чтобы получить хороший результат, нужно постараться и не ждать, что всё сделается само.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698375" y="1207150"/>
            <a:ext cx="2285862" cy="32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в деле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«Дело мастера боится» говорят о том, что умелый и старательный человек справляется даже со сложной работой. Главное — учиться и не лениться.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634500" y="1207150"/>
            <a:ext cx="2285862" cy="32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важном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легко запоминаются и помогают детям понять: труд, терпение и аккуратность ведут к успеху. В них много мудрости, хотя слова совсем короткие.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5896"/>
            <a:ext cx="2769600" cy="15335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7197" y="1125896"/>
            <a:ext cx="2769600" cy="153355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553" y="1125896"/>
            <a:ext cx="2769600" cy="153355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52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5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Маленькая пчела с утра до вечера летала с цветка на цветок и не жаловалась на усталость. Она трудилась спокойно и настойчиво, поэтому улей был полон сладкого мёда. А её сосед-тюлень всё откладывал дела и так и остался без угощения.
</a:t>
            </a:r>
            <a:endParaRPr lang="en-US" sz="859" dirty="0"/>
          </a:p>
        </p:txBody>
      </p:sp>
      <p:sp>
        <p:nvSpPr>
          <p:cNvPr id="10" name="Text 1"/>
          <p:cNvSpPr txBox="1"/>
          <p:nvPr/>
        </p:nvSpPr>
        <p:spPr>
          <a:xfrm>
            <a:off x="5352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Пчёлка собрала мёд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34084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42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мастерской портной долго кроил ткань, ровно пришивал пуговицы и несколько раз проверял каждую строчку. Благодаря терпению у него получилась красивая рубашка, которую приятно носить. А поспешный ученик сначала смеялся, но потом сам попросил научить его работать аккуратно.
</a:t>
            </a:r>
            <a:endParaRPr lang="en-US" sz="842" dirty="0"/>
          </a:p>
        </p:txBody>
      </p:sp>
      <p:sp>
        <p:nvSpPr>
          <p:cNvPr id="12" name="Text 3"/>
          <p:cNvSpPr txBox="1"/>
          <p:nvPr/>
        </p:nvSpPr>
        <p:spPr>
          <a:xfrm>
            <a:off x="34084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Портной и аккуратная рубашка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62816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5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учительница каждый день готовила задания, проверяла тетради и придумывала интересные упражнения для детей. Ребята видели, сколько в этом труда, и старались сами. Так они учились уважать работу взрослых и замечать, как много добра делает старательный человек.
</a:t>
            </a:r>
            <a:endParaRPr lang="en-US" sz="859" dirty="0"/>
          </a:p>
        </p:txBody>
      </p:sp>
      <p:sp>
        <p:nvSpPr>
          <p:cNvPr id="14" name="Text 5"/>
          <p:cNvSpPr txBox="1"/>
          <p:nvPr/>
        </p:nvSpPr>
        <p:spPr>
          <a:xfrm>
            <a:off x="62816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Учительница и маленький класс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  <p:sp>
        <p:nvSpPr>
          <p:cNvPr id="16" name="Text 7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Книги, сказки и жизнь учат трудолюбию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1019" y="1285325"/>
            <a:ext cx="604013" cy="69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50088" y="1295008"/>
            <a:ext cx="754800" cy="6709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194575" y="1328555"/>
            <a:ext cx="754800" cy="60384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982148" y="1285325"/>
            <a:ext cx="668728" cy="6903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715862" y="1285325"/>
            <a:ext cx="690300" cy="69030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524225" y="351850"/>
            <a:ext cx="8095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уже может делать каждый школьник
</a:t>
            </a:r>
            <a:endParaRPr lang="en-US" sz="3000" dirty="0"/>
          </a:p>
        </p:txBody>
      </p:sp>
      <p:sp>
        <p:nvSpPr>
          <p:cNvPr id="19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  <p:sp>
        <p:nvSpPr>
          <p:cNvPr id="20" name="Text 2"/>
          <p:cNvSpPr txBox="1"/>
          <p:nvPr/>
        </p:nvSpPr>
        <p:spPr>
          <a:xfrm>
            <a:off x="404587" y="2334266"/>
            <a:ext cx="1356900" cy="18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Учиться старательно
</a:t>
            </a:r>
            <a:pPr algn="ctr" indent="0" marL="0">
              <a:lnSpc>
                <a:spcPct val="100000"/>
              </a:lnSpc>
              <a:buNone/>
            </a:pPr>
            <a:r>
              <a:rPr lang="en-US" sz="113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 может внимательно слушать урок, читать задания и писать аккуратно. Когда он старается, у него лучше получается учёба, а тетради выглядят приятно и понятно.
</a:t>
            </a:r>
            <a:endParaRPr lang="en-US" sz="1130" dirty="0"/>
          </a:p>
        </p:txBody>
      </p:sp>
      <p:sp>
        <p:nvSpPr>
          <p:cNvPr id="21" name="Text 3"/>
          <p:cNvSpPr txBox="1"/>
          <p:nvPr/>
        </p:nvSpPr>
        <p:spPr>
          <a:xfrm>
            <a:off x="2149099" y="2334266"/>
            <a:ext cx="1356900" cy="18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2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Поддерживать порядок
</a:t>
            </a:r>
            <a:pPr algn="ctr" indent="0" marL="0">
              <a:lnSpc>
                <a:spcPct val="100000"/>
              </a:lnSpc>
              <a:buNone/>
            </a:pPr>
            <a:r>
              <a:rPr lang="en-US" sz="1172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способен убрать свои вещи, сложить книги и привести в порядок парту или комнату. Чистое место помогает быстрее найти нужное и не отвлекаться.
</a:t>
            </a:r>
            <a:endParaRPr lang="en-US" sz="1172" dirty="0"/>
          </a:p>
        </p:txBody>
      </p:sp>
      <p:sp>
        <p:nvSpPr>
          <p:cNvPr id="22" name="Text 4"/>
          <p:cNvSpPr txBox="1"/>
          <p:nvPr/>
        </p:nvSpPr>
        <p:spPr>
          <a:xfrm>
            <a:off x="3893612" y="2334266"/>
            <a:ext cx="1356900" cy="18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Помогать дома
</a:t>
            </a:r>
            <a:pPr algn="ctr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23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помочь накрыть на стол, полить цветы или убрать игрушки. Такие дела несложные, но очень важные: они делают дом уютнее и радуют близких.
</a:t>
            </a:r>
            <a:endParaRPr lang="en-US" sz="1223" dirty="0"/>
          </a:p>
        </p:txBody>
      </p:sp>
      <p:sp>
        <p:nvSpPr>
          <p:cNvPr id="23" name="Text 5"/>
          <p:cNvSpPr txBox="1"/>
          <p:nvPr/>
        </p:nvSpPr>
        <p:spPr>
          <a:xfrm>
            <a:off x="5638124" y="2334266"/>
            <a:ext cx="1356900" cy="18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Быть вежливым
</a:t>
            </a:r>
            <a:pPr algn="ctr" indent="0" marL="0">
              <a:lnSpc>
                <a:spcPct val="100000"/>
              </a:lnSpc>
              <a:buNone/>
            </a:pPr>
            <a:r>
              <a:rPr lang="en-US" sz="113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Поприветствовать, поблагодарить и не мешать другим — тоже труд для характера. Вежливый школьник легче находит друзей и умеет хорошо работать вместе с классом.
</a:t>
            </a:r>
            <a:endParaRPr lang="en-US" sz="1130" dirty="0"/>
          </a:p>
        </p:txBody>
      </p:sp>
      <p:sp>
        <p:nvSpPr>
          <p:cNvPr id="24" name="Text 6"/>
          <p:cNvSpPr txBox="1"/>
          <p:nvPr/>
        </p:nvSpPr>
        <p:spPr>
          <a:xfrm>
            <a:off x="7382637" y="2334266"/>
            <a:ext cx="1356900" cy="18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вещи и природу
</a:t>
            </a:r>
            <a:pPr algn="ctr" indent="0" marL="0">
              <a:lnSpc>
                <a:spcPct val="100000"/>
              </a:lnSpc>
              <a:buNone/>
            </a:pPr>
            <a:r>
              <a:rPr lang="en-US" sz="104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аккуратно обращаться с учебниками, не ломать растения и не бросать мусор. Бережное отношение показывает, что ребёнок уважает труд людей и заботится о мире вокруг.
</a:t>
            </a:r>
            <a:endParaRPr lang="en-US" sz="104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0675" y="2255925"/>
            <a:ext cx="5233800" cy="263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3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о человеке-труженике
</a:t>
            </a:r>
            <a:pPr algn="l" indent="0" marL="0">
              <a:lnSpc>
                <a:spcPct val="100000"/>
              </a:lnSpc>
              <a:buNone/>
            </a:pPr>
            <a:r>
              <a:rPr lang="en-US" sz="153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3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Человек-труженик делает мир добрее и удобнее своим старанием. Каждый полезный шаг, даже самый маленький, учит ответственности, аккуратности и доброте, а ещё помогает приносить пользу семье, школе и природе.
</a:t>
            </a:r>
            <a:endParaRPr lang="en-US" sz="423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2026-05-26T00:37:00Z</dcterms:created>
  <dcterms:modified xsi:type="dcterms:W3CDTF">2026-05-26T00:37:00Z</dcterms:modified>
</cp:coreProperties>
</file>