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294300"/>
            <a:ext cx="6853200" cy="14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Материалистические теории происхождения жизни
</a:t>
            </a:r>
            <a:endParaRPr lang="en-US" sz="3700" dirty="0"/>
          </a:p>
        </p:txBody>
      </p:sp>
      <p:sp>
        <p:nvSpPr>
          <p:cNvPr id="4" name="Text 1"/>
          <p:cNvSpPr txBox="1"/>
          <p:nvPr/>
        </p:nvSpPr>
        <p:spPr>
          <a:xfrm>
            <a:off x="5379725" y="2956550"/>
            <a:ext cx="3584100" cy="14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возникла из химии, а не по чуду.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5380042" y="4674300"/>
            <a:ext cx="3584100" cy="289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025" y="1264148"/>
            <a:ext cx="4991400" cy="39239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научная проблема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956175"/>
            <a:ext cx="3942900" cy="20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изучает, как ранняя Земля могла породить наследственность, обмен веществ и размножение. Для этого сравнивают гипотезы, проверяют реакции в лаборатории и сопоставляют их с геохимическими данными.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материалистический подход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568107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Естественные причины
</a:t>
            </a:r>
            <a:pPr algn="l" indent="0" marL="0">
              <a:lnSpc>
                <a:spcPct val="115000"/>
              </a:lnSpc>
              <a:buNone/>
            </a:pPr>
            <a:r>
              <a:rPr lang="en-US" sz="5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Материалистический подход объясняет происхождение жизни через действие физических и химических законов. Он ищет естественные механизмы, которые могли постепенно усложнять молекулярные системы на ранней Земле.
</a:t>
            </a:r>
            <a:endParaRPr lang="en-US" sz="1021" dirty="0"/>
          </a:p>
        </p:txBody>
      </p:sp>
      <p:sp>
        <p:nvSpPr>
          <p:cNvPr id="10" name="Text 3"/>
          <p:cNvSpPr txBox="1"/>
          <p:nvPr/>
        </p:nvSpPr>
        <p:spPr>
          <a:xfrm>
            <a:off x="2400331" y="2568107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Постепенное усложнение
</a:t>
            </a:r>
            <a:pPr algn="l" indent="0" marL="0">
              <a:lnSpc>
                <a:spcPct val="115000"/>
              </a:lnSpc>
              <a:buNone/>
            </a:pPr>
            <a:r>
              <a:rPr lang="en-US" sz="6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не должна была возникнуть сразу в готовом виде. Вероятнее, сначала появлялись простые самособирающиеся структуры, затем более устойчивые сочетания молекул, способные сохраняться и изменяться.
</a:t>
            </a:r>
            <a:endParaRPr lang="en-US" sz="1055" dirty="0"/>
          </a:p>
        </p:txBody>
      </p:sp>
      <p:sp>
        <p:nvSpPr>
          <p:cNvPr id="11" name="Text 4"/>
          <p:cNvSpPr txBox="1"/>
          <p:nvPr/>
        </p:nvSpPr>
        <p:spPr>
          <a:xfrm>
            <a:off x="4620759" y="2568107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наследования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6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система начинает передавать свои свойства потомкам, включается отбор. Именно наследование делает возможным накопление удачных изменений и переход от химии к биологической эволюции.
</a:t>
            </a:r>
            <a:endParaRPr lang="en-US" sz="1055" dirty="0"/>
          </a:p>
        </p:txBody>
      </p:sp>
      <p:sp>
        <p:nvSpPr>
          <p:cNvPr id="12" name="Text 5"/>
          <p:cNvSpPr txBox="1"/>
          <p:nvPr/>
        </p:nvSpPr>
        <p:spPr>
          <a:xfrm>
            <a:off x="6841187" y="2568107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Проверяемая модель
</a:t>
            </a:r>
            <a:pPr algn="l" indent="0" marL="0">
              <a:lnSpc>
                <a:spcPct val="115000"/>
              </a:lnSpc>
              <a:buNone/>
            </a:pPr>
            <a:r>
              <a:rPr lang="en-US" sz="6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материалистический подход рассматривает жизнь как результат длительной химической эволюции, а не как единичный мгновенный акт. Такой взгляд допускает проверку и сравнение сценариев.
</a:t>
            </a:r>
            <a:endParaRPr lang="en-US" sz="105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требования предъявляют к теории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4101542"/>
            <a:ext cx="2781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
</a:t>
            </a:r>
            <a:pPr algn="l" indent="0" marL="0">
              <a:lnSpc>
                <a:spcPct val="115000"/>
              </a:lnSpc>
              <a:buNone/>
            </a:pPr>
            <a:r>
              <a:rPr lang="en-US" sz="7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 должна объяснить устойчивость во времени: защита от разрушения, сохранение структуры и способность к воспроизводству. Иначе речь идёт лишь о временной химической смеси.
</a:t>
            </a:r>
            <a:endParaRPr lang="en-US" sz="1029" dirty="0"/>
          </a:p>
        </p:txBody>
      </p:sp>
      <p:sp>
        <p:nvSpPr>
          <p:cNvPr id="10" name="Text 3"/>
          <p:cNvSpPr txBox="1"/>
          <p:nvPr/>
        </p:nvSpPr>
        <p:spPr>
          <a:xfrm>
            <a:off x="1889558" y="3192341"/>
            <a:ext cx="2781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энергии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Необходимо описать источник энергии и механизм её использования. Обмен веществ означает, что система не просто существует, а поддерживает себя и продолжает реакции.
</a:t>
            </a:r>
            <a:endParaRPr lang="en-US" sz="1051" dirty="0"/>
          </a:p>
        </p:txBody>
      </p:sp>
      <p:sp>
        <p:nvSpPr>
          <p:cNvPr id="11" name="Text 4"/>
          <p:cNvSpPr txBox="1"/>
          <p:nvPr/>
        </p:nvSpPr>
        <p:spPr>
          <a:xfrm>
            <a:off x="3871079" y="2283180"/>
            <a:ext cx="2781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7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объяснить, как молекулярная система начала копировать собственные свойства. Наследственность делает возможным отбор, а без неё устойчивое усложнение не накапливается.
</a:t>
            </a:r>
            <a:endParaRPr lang="en-US" sz="1008" dirty="0"/>
          </a:p>
        </p:txBody>
      </p:sp>
      <p:sp>
        <p:nvSpPr>
          <p:cNvPr id="12" name="Text 5"/>
          <p:cNvSpPr txBox="1"/>
          <p:nvPr/>
        </p:nvSpPr>
        <p:spPr>
          <a:xfrm>
            <a:off x="5832126" y="1376554"/>
            <a:ext cx="2781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Самосборка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 должна показать, как из простых веществ могли возникнуть более сложные соединения и упорядоченные структуры. Без такого перехода не объясняется старт химической эволюции.
</a:t>
            </a:r>
            <a:endParaRPr lang="en-US" sz="105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Гипотеза и доказательство: в чём разница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79099" y="3951290"/>
            <a:ext cx="2877900" cy="10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гипотеза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Гипотеза предлагает возможное объяснение, но сама по себе ещё не доказывает, что именно так всё произошло. Она лишь задаёт направление для проверки и обсуждения.
</a:t>
            </a:r>
            <a:endParaRPr lang="en-US" sz="1230" dirty="0"/>
          </a:p>
        </p:txBody>
      </p:sp>
      <p:sp>
        <p:nvSpPr>
          <p:cNvPr id="9" name="Text 3"/>
          <p:cNvSpPr txBox="1"/>
          <p:nvPr/>
        </p:nvSpPr>
        <p:spPr>
          <a:xfrm>
            <a:off x="3204744" y="2770971"/>
            <a:ext cx="2877900" cy="10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считается доказательством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Доказательство требует повторяемых результатов, согласия с наблюдениями и независимой проверки. В науке важна не убедительность идеи, а её подтверждаемость разными методами.
</a:t>
            </a:r>
            <a:endParaRPr lang="en-US" sz="1147" dirty="0"/>
          </a:p>
        </p:txBody>
      </p:sp>
      <p:sp>
        <p:nvSpPr>
          <p:cNvPr id="10" name="Text 4"/>
          <p:cNvSpPr txBox="1"/>
          <p:nvPr/>
        </p:nvSpPr>
        <p:spPr>
          <a:xfrm>
            <a:off x="5892040" y="1549427"/>
            <a:ext cx="2877900" cy="10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конкурируют версии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одной и той же проблеме могут существовать несколько конкурирующих моделей. Сильнее оказывается та, которая лучше объясняет данные и выдерживает новые эксперименты.
</a:t>
            </a:r>
            <a:endParaRPr lang="en-US" sz="114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карта перехода от неживого к живому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этапов, которую должны объяснить материалистические модели происхождения жизни.
</a:t>
            </a:r>
            <a:endParaRPr lang="en-US" sz="88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50900" y="994349"/>
            <a:ext cx="5838600" cy="42250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87906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Гипотеза первичного бульона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743550"/>
            <a:ext cx="3315300" cy="9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накопления
</a:t>
            </a:r>
            <a:pPr algn="l" indent="0" marL="0">
              <a:lnSpc>
                <a:spcPct val="115000"/>
              </a:lnSpc>
              <a:buNone/>
            </a:pPr>
            <a:r>
              <a:rPr lang="en-US" sz="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Гипотеза связана с работами А. И. Опарина и Дж. Холдейна. Она предполагала, что на ранней Земле органические вещества могли накапливаться в водных средах и постепенно усложняться.
</a:t>
            </a:r>
            <a:endParaRPr lang="en-US" sz="1259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878025"/>
            <a:ext cx="4000800" cy="9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ранней Земли
</a:t>
            </a:r>
            <a:pPr algn="l" indent="0" marL="0">
              <a:lnSpc>
                <a:spcPct val="115000"/>
              </a:lnSpc>
              <a:buNone/>
            </a:pPr>
            <a:r>
              <a:rPr lang="en-US" sz="7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Важную роль отводили атмосфере, бедной кислородом, и множеству источников простых соединений. В такой среде органика могла сохраняться дольше и участвовать в дальнейших реакциях.
</a:t>
            </a:r>
            <a:endParaRPr lang="en-US" sz="1275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4012500"/>
            <a:ext cx="4000800" cy="9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модели
</a:t>
            </a:r>
            <a:pPr algn="l" indent="0" marL="0">
              <a:lnSpc>
                <a:spcPct val="115000"/>
              </a:lnSpc>
              <a:buNone/>
            </a:pPr>
            <a:r>
              <a:rPr lang="en-US" sz="7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трудность связана с реконструкцией древней атмосферы. Чем точнее изучают геологические данные, тем осторожнее приходится формулировать выводы о составе воздуха и океанов того времени.
</a:t>
            </a:r>
            <a:endParaRPr lang="en-US" sz="127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2556026"/>
            <a:ext cx="9308400" cy="26543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6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 Миллера–Юри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83300" y="1435200"/>
            <a:ext cx="27243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среды
</a:t>
            </a:r>
            <a:pPr algn="l" indent="0" marL="0">
              <a:lnSpc>
                <a:spcPct val="115000"/>
              </a:lnSpc>
              <a:buNone/>
            </a:pPr>
            <a:r>
              <a:rPr lang="en-US" sz="7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1953 году Стэнли Миллер под руководством Гарольда Юри собрал установку, имитирующую предполагаемые условия ранней Земли. В систему входили вода, метан, аммиак и водород.
</a:t>
            </a:r>
            <a:endParaRPr lang="en-US" sz="1186" dirty="0"/>
          </a:p>
        </p:txBody>
      </p:sp>
      <p:sp>
        <p:nvSpPr>
          <p:cNvPr id="10" name="Text 3"/>
          <p:cNvSpPr txBox="1"/>
          <p:nvPr/>
        </p:nvSpPr>
        <p:spPr>
          <a:xfrm>
            <a:off x="3213100" y="1435200"/>
            <a:ext cx="27243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энергии
</a:t>
            </a:r>
            <a:pPr algn="l" indent="0" marL="0">
              <a:lnSpc>
                <a:spcPct val="115000"/>
              </a:lnSpc>
              <a:buNone/>
            </a:pPr>
            <a:r>
              <a:rPr lang="en-US" sz="7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газовую смесь пропускали электрические разряды, чтобы воспроизвести энергию молний. Это позволило проверить, могут ли из простых веществ возникать более сложные органические соединения.
</a:t>
            </a:r>
            <a:endParaRPr lang="en-US" sz="1158" dirty="0"/>
          </a:p>
        </p:txBody>
      </p:sp>
      <p:sp>
        <p:nvSpPr>
          <p:cNvPr id="11" name="Text 4"/>
          <p:cNvSpPr txBox="1"/>
          <p:nvPr/>
        </p:nvSpPr>
        <p:spPr>
          <a:xfrm>
            <a:off x="6243000" y="1435200"/>
            <a:ext cx="27243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 опыта
</a:t>
            </a:r>
            <a:pPr algn="l" indent="0" marL="0">
              <a:lnSpc>
                <a:spcPct val="115000"/>
              </a:lnSpc>
              <a:buNone/>
            </a:pPr>
            <a:r>
              <a:rPr lang="en-US" sz="7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 дал аминокислоты и другие органические продукты за короткое время. Его значение в том, что он показал: абиотический синтез не противоречит законам химии.
</a:t>
            </a:r>
            <a:endParaRPr lang="en-US" sz="118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6417" y="2132400"/>
            <a:ext cx="578700" cy="57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4400" y="1466300"/>
            <a:ext cx="506363" cy="57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49258" y="2282400"/>
            <a:ext cx="578700" cy="578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94488" y="1466300"/>
            <a:ext cx="578700" cy="578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49222" y="2192325"/>
            <a:ext cx="506363" cy="5787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бралась энергия для реакций
</a:t>
            </a:r>
            <a:endParaRPr lang="en-US" sz="3600" dirty="0"/>
          </a:p>
        </p:txBody>
      </p:sp>
      <p:sp>
        <p:nvSpPr>
          <p:cNvPr id="9" name="Text 1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87662" y="3197325"/>
            <a:ext cx="1547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Ультрафиолет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Ультрафиолетовое излучение могло инициировать реакции в атмосфере и на поверхности воды. Оно же способно разрушать нестойкие молекулы, постоянно обновляя химический состав среды.
</a:t>
            </a:r>
            <a:endParaRPr lang="en-US" sz="1004" dirty="0"/>
          </a:p>
        </p:txBody>
      </p:sp>
      <p:sp>
        <p:nvSpPr>
          <p:cNvPr id="11" name="Text 3"/>
          <p:cNvSpPr txBox="1"/>
          <p:nvPr/>
        </p:nvSpPr>
        <p:spPr>
          <a:xfrm>
            <a:off x="2076313" y="3197325"/>
            <a:ext cx="1547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Молнии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Электрические разряды создавали краткие, но мощные импульсы энергии. Они ускоряли образование новых соединений и хорошо подходят для моделей грозовой древней атмосферы.
</a:t>
            </a:r>
            <a:endParaRPr lang="en-US" sz="1004" dirty="0"/>
          </a:p>
        </p:txBody>
      </p:sp>
      <p:sp>
        <p:nvSpPr>
          <p:cNvPr id="12" name="Text 4"/>
          <p:cNvSpPr txBox="1"/>
          <p:nvPr/>
        </p:nvSpPr>
        <p:spPr>
          <a:xfrm>
            <a:off x="3764987" y="3197325"/>
            <a:ext cx="1547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Вулканизм
</a:t>
            </a:r>
            <a:pPr algn="l" indent="0" marL="0">
              <a:lnSpc>
                <a:spcPct val="115000"/>
              </a:lnSpc>
              <a:buNone/>
            </a:pPr>
            <a:r>
              <a:rPr lang="en-US" sz="9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Вулканическая активность приносила тепло, газы и минеральные поверхности. Такие условия могли поддерживать устойчивые химические градиенты и локальные зоны интенсивных реакций.
</a:t>
            </a:r>
            <a:endParaRPr lang="en-US" sz="1043" dirty="0"/>
          </a:p>
        </p:txBody>
      </p:sp>
      <p:sp>
        <p:nvSpPr>
          <p:cNvPr id="13" name="Text 5"/>
          <p:cNvSpPr txBox="1"/>
          <p:nvPr/>
        </p:nvSpPr>
        <p:spPr>
          <a:xfrm>
            <a:off x="5483038" y="3197325"/>
            <a:ext cx="1547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Радиоактивный распад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Радиоактивный распад обеспечивал длительный внутренний источник энергии в породах и воде. Он мог подпитывать реакции даже там, где внешнее излучение было слабее.
</a:t>
            </a:r>
            <a:endParaRPr lang="en-US" sz="1031" dirty="0"/>
          </a:p>
        </p:txBody>
      </p:sp>
      <p:sp>
        <p:nvSpPr>
          <p:cNvPr id="14" name="Text 6"/>
          <p:cNvSpPr txBox="1"/>
          <p:nvPr/>
        </p:nvSpPr>
        <p:spPr>
          <a:xfrm>
            <a:off x="7155201" y="3197325"/>
            <a:ext cx="1547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Горячие поверхности
</a:t>
            </a:r>
            <a:pPr algn="l" indent="0" marL="0">
              <a:lnSpc>
                <a:spcPct val="115000"/>
              </a:lnSpc>
              <a:buNone/>
            </a:pPr>
            <a:r>
              <a:rPr lang="en-US" sz="9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Горячие поверхности создавали зоны нагрева, испарения и последующего охлаждения. Такие перепады помогали концентрировать вещества и запускать новые химические циклы.
</a:t>
            </a:r>
            <a:endParaRPr lang="en-US" sz="106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6126600" y="3234725"/>
            <a:ext cx="28374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 показал, что естественные условия могут запускать синтез органических веществ.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180000" y="1094977"/>
            <a:ext cx="4767300" cy="1606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1953
</a:t>
            </a:r>
            <a:endParaRPr lang="en-US" sz="81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785300"/>
            <a:ext cx="31119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Stanley L. Miller, 1953
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180000" y="2831434"/>
            <a:ext cx="4767300" cy="8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стал поворотным моментом в исследовании абиогенного синтеза.
</a:t>
            </a:r>
            <a:endParaRPr lang="en-US" sz="197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6126600" y="3234725"/>
            <a:ext cx="28374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одна успешная копия может стать началом отбора: дальше преимущество получают варианты, которые точнее воспроизводятся и устойчивее сохраняются.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180000" y="1094977"/>
            <a:ext cx="4767300" cy="1606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81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785300"/>
            <a:ext cx="31119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принципов молекулярной эволюции
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180000" y="2831434"/>
            <a:ext cx="4767300" cy="8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удачная копия запускает отбор вариантов
</a:t>
            </a:r>
            <a:endParaRPr lang="en-US" sz="288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6126600" y="3234725"/>
            <a:ext cx="28374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РНК особенно важна потому, что одна молекула может совмещать хранение информации и катализ, то есть выполнять две ключевые функции одновременно.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180000" y="1094977"/>
            <a:ext cx="4767300" cy="1606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81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785300"/>
            <a:ext cx="31119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Обзоры по гипотезе мира РНК
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180000" y="2831434"/>
            <a:ext cx="4767300" cy="8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функции совмещает РНК
</a:t>
            </a:r>
            <a:endParaRPr lang="en-US" sz="288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879807"/>
            <a:ext cx="5516400" cy="433123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906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компартментов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4033350" y="3257600"/>
            <a:ext cx="37515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Зарождение протоклеток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Самосборка мембранных структур могла происходить без сложной биологии. Такие протоклетки не были живыми клетками, но уже давали важное преимущество: отделение внутренней химии от внешней среды.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212600" y="1684725"/>
            <a:ext cx="37515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Локальная среда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Липидные пузырьки создавали внутреннюю среду, где полезные молекулы не рассеивались сразу. Это повышало концентрацию реагентов и делало химические процессы более устойчивыми к внешним изменениям.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50900" y="994349"/>
            <a:ext cx="5838600" cy="42250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87906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Гидротермальные источники и железо-серные сценарии
</a:t>
            </a:r>
            <a:endParaRPr lang="en-US" sz="2435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743550"/>
            <a:ext cx="3315300" cy="9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Постоянный источник энергии
</a:t>
            </a:r>
            <a:pPr algn="l" indent="0" marL="0">
              <a:lnSpc>
                <a:spcPct val="115000"/>
              </a:lnSpc>
              <a:buNone/>
            </a:pPr>
            <a:r>
              <a:rPr lang="en-US" sz="7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Гидротермальные источники обеспечивали длительный поток тепла, растворённых минералов и химически активных веществ. В такой среде реакции могли идти непрерывно, а не только краткими всплесками.
</a:t>
            </a:r>
            <a:endParaRPr lang="en-US" sz="1164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878025"/>
            <a:ext cx="4000800" cy="9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Катализ минералами
</a:t>
            </a:r>
            <a:pPr algn="l" indent="0" marL="0">
              <a:lnSpc>
                <a:spcPct val="115000"/>
              </a:lnSpc>
              <a:buNone/>
            </a:pPr>
            <a:r>
              <a:rPr lang="en-US" sz="7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Железо и сернистые соединения способны участвовать в каталитических реакциях. Поэтому минералы на дне океана рассматривают как возможные «посредники», помогавшие простым веществам превращаться в более сложные.
</a:t>
            </a:r>
            <a:endParaRPr lang="en-US" sz="1266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4012500"/>
            <a:ext cx="4000800" cy="9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Химические градиенты
</a:t>
            </a:r>
            <a:pPr algn="l" indent="0" marL="0">
              <a:lnSpc>
                <a:spcPct val="115000"/>
              </a:lnSpc>
              <a:buNone/>
            </a:pPr>
            <a:r>
              <a:rPr lang="en-US" sz="7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преимущество этого сценария — наличие естественных градиентов: температуры, pH и состава воды. Они могли поддерживать направленный поток химических превращений без готовой клетки.
</a:t>
            </a:r>
            <a:endParaRPr lang="en-US" sz="127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Циклы суши, воды и температуры
</a:t>
            </a:r>
            <a:endParaRPr lang="en-US" sz="36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96150" y="2161400"/>
            <a:ext cx="15954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Высыхание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суше вода могла периодически испаряться, а растворённые вещества — становиться более концентрированными. Это повышало вероятность столкновений молекул и образования более длинных цепочек.
</a:t>
            </a:r>
            <a:endParaRPr lang="en-US" sz="928" dirty="0"/>
          </a:p>
        </p:txBody>
      </p:sp>
      <p:sp>
        <p:nvSpPr>
          <p:cNvPr id="10" name="Text 3"/>
          <p:cNvSpPr txBox="1"/>
          <p:nvPr/>
        </p:nvSpPr>
        <p:spPr>
          <a:xfrm>
            <a:off x="2732345" y="2161400"/>
            <a:ext cx="15954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Увлажнение
</a:t>
            </a:r>
            <a:pPr algn="l" indent="0" marL="0">
              <a:lnSpc>
                <a:spcPct val="115000"/>
              </a:lnSpc>
              <a:buNone/>
            </a:pPr>
            <a:r>
              <a:rPr lang="en-US" sz="8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возвращением воды вещества снова перемешивались и распределялись по среде. Повторение таких циклов создавало множество попыток химической сборки, похожих на естественный отбор условий.
</a:t>
            </a:r>
            <a:endParaRPr lang="en-US" sz="979" dirty="0"/>
          </a:p>
        </p:txBody>
      </p:sp>
      <p:sp>
        <p:nvSpPr>
          <p:cNvPr id="11" name="Text 4"/>
          <p:cNvSpPr txBox="1"/>
          <p:nvPr/>
        </p:nvSpPr>
        <p:spPr>
          <a:xfrm>
            <a:off x="4850045" y="2161400"/>
            <a:ext cx="15954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Температурные сдвиги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Нагрев и охлаждение меняли скорость реакций и растворимость веществ. Температурные колебания помогали отделять одни соединения от других и поддерживать химическую динамику системы.
</a:t>
            </a:r>
            <a:endParaRPr lang="en-US" sz="928" dirty="0"/>
          </a:p>
        </p:txBody>
      </p:sp>
      <p:sp>
        <p:nvSpPr>
          <p:cNvPr id="12" name="Text 5"/>
          <p:cNvSpPr txBox="1"/>
          <p:nvPr/>
        </p:nvSpPr>
        <p:spPr>
          <a:xfrm>
            <a:off x="6967745" y="2161400"/>
            <a:ext cx="15954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Накопление сложности
</a:t>
            </a:r>
            <a:pPr algn="l" indent="0" marL="0">
              <a:lnSpc>
                <a:spcPct val="115000"/>
              </a:lnSpc>
              <a:buNone/>
            </a:pPr>
            <a:r>
              <a:rPr lang="en-US" sz="8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Многократное повторение этих процессов в мелких водоёмах или на горячих поверхностях могло постепенно усиливать сложность смеси и приближать её к предбиологическим системам.
</a:t>
            </a:r>
            <a:endParaRPr lang="en-US" sz="102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Катализ и поверхности в современных моделях
</a:t>
            </a:r>
            <a:endParaRPr lang="en-US" sz="2865" dirty="0"/>
          </a:p>
        </p:txBody>
      </p:sp>
      <p:sp>
        <p:nvSpPr>
          <p:cNvPr id="8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91825" y="4172625"/>
            <a:ext cx="2541600" cy="79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Минеральный катализ
</a:t>
            </a:r>
            <a:pPr algn="l" indent="0" marL="0">
              <a:lnSpc>
                <a:spcPct val="115000"/>
              </a:lnSpc>
              <a:buNone/>
            </a:pPr>
            <a:r>
              <a:rPr lang="en-US" sz="5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поверхности могли снижать энергетический барьер реакций. Это позволяло веществам превращаться друг в друга быстрее, чем в свободном растворе, где столкновения происходят реже и менее направленно.
</a:t>
            </a:r>
            <a:endParaRPr lang="en-US" sz="881" dirty="0"/>
          </a:p>
        </p:txBody>
      </p:sp>
      <p:sp>
        <p:nvSpPr>
          <p:cNvPr id="10" name="Text 3"/>
          <p:cNvSpPr txBox="1"/>
          <p:nvPr/>
        </p:nvSpPr>
        <p:spPr>
          <a:xfrm>
            <a:off x="2535549" y="3281500"/>
            <a:ext cx="2541600" cy="79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Сборка на поверхности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Глины и сульфиды могли временно удерживать молекулы на своей поверхности. Такое «собирание в одном месте» повышало шанс образования более длинных и сложных соединений.
</a:t>
            </a:r>
            <a:endParaRPr lang="en-US" sz="937" dirty="0"/>
          </a:p>
        </p:txBody>
      </p:sp>
      <p:sp>
        <p:nvSpPr>
          <p:cNvPr id="11" name="Text 4"/>
          <p:cNvSpPr txBox="1"/>
          <p:nvPr/>
        </p:nvSpPr>
        <p:spPr>
          <a:xfrm>
            <a:off x="4502939" y="2373575"/>
            <a:ext cx="2541600" cy="79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Микросреды
</a:t>
            </a:r>
            <a:pPr algn="l" indent="0" marL="0">
              <a:lnSpc>
                <a:spcPct val="115000"/>
              </a:lnSpc>
              <a:buNone/>
            </a:pPr>
            <a:r>
              <a:rPr lang="en-US" sz="5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Пористые структуры создавали множество микрокамер с разными условиями. В них могли возникать локальные химические ниши, где одни реакции шли успешнее других и накапливались полезные продукты.
</a:t>
            </a:r>
            <a:endParaRPr lang="en-US" sz="881" dirty="0"/>
          </a:p>
        </p:txBody>
      </p:sp>
      <p:sp>
        <p:nvSpPr>
          <p:cNvPr id="12" name="Text 5"/>
          <p:cNvSpPr txBox="1"/>
          <p:nvPr/>
        </p:nvSpPr>
        <p:spPr>
          <a:xfrm>
            <a:off x="6428999" y="1488500"/>
            <a:ext cx="2541600" cy="79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Химический отбор
</a:t>
            </a:r>
            <a:pPr algn="l" indent="0" marL="0">
              <a:lnSpc>
                <a:spcPct val="115000"/>
              </a:lnSpc>
              <a:buNone/>
            </a:pPr>
            <a:r>
              <a:rPr lang="en-US" sz="6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Селективные среды не просто ускоряли реакции, но и влияли на то, какие продукты появлялись чаще. Именно поэтому современные модели ищут не одну причину, а сочетание нескольких факторов.
</a:t>
            </a:r>
            <a:endParaRPr lang="en-US" sz="94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29420" y="1254037"/>
            <a:ext cx="3753361" cy="1882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гипотез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таблица показывает, что каждая гипотеза объясняет только часть пути от химии к жизни, поэтому их чаще рассматривают как дополняющие, а не взаимоисключающие сценарии.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546764" y="399570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перспективны гибридные сценарии, где разные механизмы работают последовательно или одновременно.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35075" y="3361042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Сравнительные обзоры гипотез происхождения жизни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гипотезы проверяют сегодня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568107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Моделирование условий
</a:t>
            </a:r>
            <a:pPr algn="l" indent="0" marL="0">
              <a:lnSpc>
                <a:spcPct val="115000"/>
              </a:lnSpc>
              <a:buNone/>
            </a:pPr>
            <a:r>
              <a:rPr lang="en-US" sz="5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лаборатории воспроизводят вероятные условия ранней Земли: состав атмосферы, температуру, воду, минералы и источники энергии. Так проверяют, какие соединения действительно могут возникать без участия живых организмов.
</a:t>
            </a:r>
            <a:endParaRPr lang="en-US" sz="1003" dirty="0"/>
          </a:p>
        </p:txBody>
      </p:sp>
      <p:sp>
        <p:nvSpPr>
          <p:cNvPr id="10" name="Text 3"/>
          <p:cNvSpPr txBox="1"/>
          <p:nvPr/>
        </p:nvSpPr>
        <p:spPr>
          <a:xfrm>
            <a:off x="2400331" y="2568107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Проверка продуктов
</a:t>
            </a:r>
            <a:pPr algn="l" indent="0" marL="0">
              <a:lnSpc>
                <a:spcPct val="115000"/>
              </a:lnSpc>
              <a:buNone/>
            </a:pPr>
            <a:r>
              <a:rPr lang="en-US" sz="5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Спектроскопия и химический анализ позволяют увидеть продукты реакций и их устойчивость. Это важно, потому что для происхождения жизни недостаточно получить молекулу один раз — она должна сохраняться и накапливаться.
</a:t>
            </a:r>
            <a:endParaRPr lang="en-US" sz="1016" dirty="0"/>
          </a:p>
        </p:txBody>
      </p:sp>
      <p:sp>
        <p:nvSpPr>
          <p:cNvPr id="11" name="Text 4"/>
          <p:cNvSpPr txBox="1"/>
          <p:nvPr/>
        </p:nvSpPr>
        <p:spPr>
          <a:xfrm>
            <a:off x="4620759" y="2568107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Моделирование путей
</a:t>
            </a:r>
            <a:pPr algn="l" indent="0" marL="0">
              <a:lnSpc>
                <a:spcPct val="115000"/>
              </a:lnSpc>
              <a:buNone/>
            </a:pPr>
            <a:r>
              <a:rPr lang="en-US" sz="6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Компьютерные модели помогают оценить, какие цепочки реакций вообще реалистичны. Они показывают, где система распадается, а где может выйти на устойчивый режим и усложняться.
</a:t>
            </a:r>
            <a:endParaRPr lang="en-US" sz="1055" dirty="0"/>
          </a:p>
        </p:txBody>
      </p:sp>
      <p:sp>
        <p:nvSpPr>
          <p:cNvPr id="12" name="Text 5"/>
          <p:cNvSpPr txBox="1"/>
          <p:nvPr/>
        </p:nvSpPr>
        <p:spPr>
          <a:xfrm>
            <a:off x="6841187" y="2568107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Космический контекст
</a:t>
            </a:r>
            <a:pPr algn="l" indent="0" marL="0">
              <a:lnSpc>
                <a:spcPct val="115000"/>
              </a:lnSpc>
              <a:buNone/>
            </a:pPr>
            <a:r>
              <a:rPr lang="en-US" sz="6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астрохимии расширяют картину: если органические молекулы возникают в космосе, значит, их образование не уникально для Земли. Тогда вопрос смещается к тому, как именно они могли быть использованы дальше.
</a:t>
            </a:r>
            <a:endParaRPr lang="en-US" sz="103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879807"/>
            <a:ext cx="5516400" cy="433123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906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Реальные данные и контекст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4033350" y="3257600"/>
            <a:ext cx="37515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Подходящие условия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Ранняя Земля была активной планетой: вода, вулканизм, разряды и горячие поверхности создавали разнообразные условия для химии. Поэтому происхождение жизни рассматривают как реалистичный, хотя и очень сложный процесс.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212600" y="1684725"/>
            <a:ext cx="37515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Органика вне Земли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Органические соединения действительно находят в метеоритах и в межзвёздной среде. Это показывает, что «строительные блоки» жизни могут возникать естественно и широко, а не только на Земле.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3350" y="1307425"/>
            <a:ext cx="77373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
</a:t>
            </a:r>
            <a:endParaRPr lang="en-US" sz="3600" dirty="0"/>
          </a:p>
        </p:txBody>
      </p:sp>
      <p:sp>
        <p:nvSpPr>
          <p:cNvPr id="4" name="Text 1"/>
          <p:cNvSpPr txBox="1"/>
          <p:nvPr/>
        </p:nvSpPr>
        <p:spPr>
          <a:xfrm>
            <a:off x="2155750" y="2350100"/>
            <a:ext cx="4832400" cy="17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Материалистические теории показывают, что жизнь можно объяснять как последовательную химическую эволюцию, но пока не хватает единой проверенной схемы, которая точно соединяет молекулы, наследственность и клетку.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2026-07-26T04:18:46Z</dcterms:created>
  <dcterms:modified xsi:type="dcterms:W3CDTF">2026-07-26T04:18:46Z</dcterms:modified>
</cp:coreProperties>
</file>