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Үткәннәрне гомумиләштереп кабатлау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Өйрәнелгәнне системага салыйк һәм белемне актив кулланыйк.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Кабатлау белемне ныгыта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Кабатлау онытылган өлешләрне яңарта, кагыйдәләрне бер-берсе белән бәйли һәм яңа темаларны аңлауны җиңеләйтә. Бу аеруча 5 нче сыйныфта мөһим, чөнки һәр яңа күнекмә алдагысын дәвам итә.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027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Иң беренче бурыч — төп төшенчәләрне һәм кагыйдәләрне хәтергә төшерү, аларны темалар буенча тәртипкә салу. Шулай укучы материалның гомуми картинасын күрә.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427486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Икенче бурыч — охшаш күренешләрне чагыштыру, мисаллар аша дөрес кагыйдәне тану һәм хаталарны вакытында табу. Бу аңлап эшләүне ныгыта.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289152" y="2551753"/>
            <a:ext cx="2289028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Өченче бурыч — кыска, төгәл җавап төзү һәм өйрәнелгәнне сөйләмдә куллану. Мондый эш әзерлек дәрәҗәсен ачыклый һәм өстәмә ныгытылырга тиеш өлешләрне күрсәтә.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21775" y="492453"/>
            <a:ext cx="5286080" cy="6160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Кабатлауның төп бурычлары
</a:t>
            </a:r>
            <a:endParaRPr lang="en-US" sz="2818" dirty="0"/>
          </a:p>
        </p:txBody>
      </p:sp>
      <p:sp>
        <p:nvSpPr>
          <p:cNvPr id="7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1744" y="2043977"/>
            <a:ext cx="3993963" cy="2214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Нәрсәләрне инде беләбез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Төп темаларны бер системага җыеп искә төшерәбез.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Материалны темалар буенча бүлеп кабатлау аерым фактларны ятлаудан нәтиҗәлерәк.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Дәреслек, укытучы аңлатмасы, эш дәфтәре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Кабатлауның эзлекле адымнары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Дәрес материалы һәм күнегүләр нигезендә төзелгән эш тәртибе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63960" y="366525"/>
            <a:ext cx="3478280" cy="448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532037"/>
            <a:ext cx="4638857" cy="12205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Хәтерләү һәм кабатлау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вакыт эчендә берничә тапкыр кабатлау озак итеп бер генә укуга караганда нәтиҗәлерәк. Беренче кабатлауны 10–15 минуттан соң ясау материалны югалтмыйча сакларга ярдәм итә.
</a:t>
            </a:r>
            <a:endParaRPr lang="en-US" sz="500" dirty="0"/>
          </a:p>
        </p:txBody>
      </p:sp>
      <p:sp>
        <p:nvSpPr>
          <p:cNvPr id="6" name="Text 2"/>
          <p:cNvSpPr txBox="1"/>
          <p:nvPr/>
        </p:nvSpPr>
        <p:spPr>
          <a:xfrm>
            <a:off x="3039614" y="2488588"/>
            <a:ext cx="1629512" cy="1636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Схема, карточка, кыстыргыч сүзләр һәм кластер кебек терәкләр күзгә күренгән образ тудыра. Алар теманың үзәген тиз искә төшерә, шуңа күрә җавап әзерләү җиңеләя.
</a:t>
            </a:r>
            <a:endParaRPr lang="en-US" sz="500" dirty="0"/>
          </a:p>
        </p:txBody>
      </p:sp>
      <p:sp>
        <p:nvSpPr>
          <p:cNvPr id="7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 эшләгәндә укучы материалны бары тик күрә генә түгел, аны яңадан әйтә һәм тикшерә дә.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Үз-үзеңне тикшерү иң нәтиҗәле; пассив уку иң аз хәтердә кала.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Кайсы ысул яхшырак истә кала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 практикасын чагыштыру, шартлы күрсәткечләр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9262" y="1716712"/>
            <a:ext cx="455100" cy="4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73848" y="3327084"/>
            <a:ext cx="341325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Охшашлыкларны буталу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Охшаш төшенчәләрне һәм кагыйдәләрне аеру кыен булганда җавапта буталчык килеп чыга. Монда һәр төшенчәне үз мисалы белән бәйләп искә төшерү ярдәм итә.
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Эзлеклелекне сакламау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Фикерләр тәртипсез булса, җавапның мәгънәсе югала. Иң элек план төзеп, аннары гына сөйләү нәтиҗәне төгәлрәк итә.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Мисалсыз җавап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Кагыйдәне мисал белән расламаганда җавап яртылаш кына була. Мисал укучының материалны аңлавын күрсәтә һәм искә төшерүне җиңеләйтә.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Ашыгу һәм арыганлык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Ашыкканда һәм арыганда хаталар күбәя, бигрәк тә орфографиядә һәм тыныш билгеләрендә. Кыска тәнәфес һәм яңадан тикшерү төгәллекне арттыра.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Еш очрый торган кыенлыклар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286333"/>
            <a:ext cx="4921004" cy="17295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Хаталарны ничек тикшерәбез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тикшерү исемлеге җавапны төгәлрәк итә.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контроль исемлек төгәлсезлекләрне киметә һәм җавапны ныгыта.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Дәрес биремнәре һәм эш дәфтәре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белән эшләү тәртибе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Текстны аңлау һәм сөйләп бирү өчен кулланылган уку алгоритмы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575" y="1934783"/>
            <a:ext cx="694376" cy="6172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6165" y="1898588"/>
            <a:ext cx="689613" cy="6896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0475" y="1889063"/>
            <a:ext cx="524354" cy="6991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64097" y="1898588"/>
            <a:ext cx="689613" cy="68961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14061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Төп сүзләр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Темага бәйле иң мөһим сүзләр хәтердә бөтен эчтәлекне яңарта: исем, билге, хәрәкәт, җөмлә, текст, кагыйдә, мисал һәм нәтиҗә бергә кабатлана.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623714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план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Терәк сүзләр озын текстны берничә адымлы планга әйләндерә. Шул план буенча җавап төгәлрәк була һәм кирәкле фактлар эзлеклелеген югалтмый.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33367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Аңлап искә төшерү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Тыңлап кына түгел, сүзләрне бәйләп искә төшергәндә укучы кагыйдәнең мәгънәсен дә аңлый. Бу хәтерләүне көчәйтә һәм җавапны ышанычлы итә.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043020" y="2714499"/>
            <a:ext cx="1700690" cy="171045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вакытта әзерләнү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Берничә терәк сүз ярдәмендә теманы тиз кабатлап була. Бу 5 нче сыйныф укучысына дәрес башында да, контроль эш алдыннан да ярдәм итә.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Терәк сүзләр теманы тиз искә төшерә
</a:t>
            </a:r>
            <a:endParaRPr lang="en-US" sz="2590" dirty="0"/>
          </a:p>
        </p:txBody>
      </p:sp>
      <p:sp>
        <p:nvSpPr>
          <p:cNvPr id="13" name="Text 6"/>
          <p:cNvSpPr txBox="1"/>
          <p:nvPr/>
        </p:nvSpPr>
        <p:spPr>
          <a:xfrm>
            <a:off x="422006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Терәк сүзләр теманы тиз искә төшерә
</a:t>
            </a:r>
            <a:endParaRPr lang="en-US" sz="25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Мондый бүленеш бер өлештә генә тукталмыйча, белемне эштә ныгытырга ярдәм итә.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Иң зур вакыт теориягә һәм практика берлегенә бирелә; тикшерү белән йомгак эшне нәтиҗәлерәк итә.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 вакытын бүлү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Педагогик планлаштыру нигезендә төзелгән шартлы бүленеш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350144"/>
            <a:ext cx="2619450" cy="22741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550" y="1350144"/>
            <a:ext cx="2619450" cy="22741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8575" y="1349541"/>
            <a:ext cx="2612025" cy="227531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5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6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Мәктәп юлындагы тәртип
</a:t>
            </a:r>
            <a:pPr algn="l" indent="0" marL="0">
              <a:lnSpc>
                <a:spcPct val="90000"/>
              </a:lnSpc>
              <a:buNone/>
            </a:pPr>
            <a:r>
              <a:rPr lang="en-US" sz="453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Дәрестә җөмләләрне дөрес тәртиптә урнаштыру мәктәптәге чират кебек аңлашыла. Башта әзерлек, аннары эш, ахырда нәтиҗә була. Шул рәвешле текстның төзелеше укучыга табигый күренә.
</a:t>
            </a:r>
            <a:endParaRPr lang="en-US" sz="1086" dirty="0"/>
          </a:p>
        </p:txBody>
      </p:sp>
      <p:sp>
        <p:nvSpPr>
          <p:cNvPr id="9" name="Text 1"/>
          <p:cNvSpPr txBox="1"/>
          <p:nvPr/>
        </p:nvSpPr>
        <p:spPr>
          <a:xfrm>
            <a:off x="3267836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Спорттагы күнегү сере
</a:t>
            </a:r>
            <a:pPr algn="l" indent="0" marL="0">
              <a:lnSpc>
                <a:spcPct val="90000"/>
              </a:lnSpc>
              <a:buNone/>
            </a:pPr>
            <a:r>
              <a:rPr lang="en-US" sz="475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Спортта бер хәрәкәтне кабатламыйча яхшы нәтиҗәгә ирешеп булмый. Нәкъ шулай ук кагыйдәне дә мисаллар белән ныгыту кирәк. Кабатлау күнегүләре кыска, ләкин эзлекле булганда отышлырак.
</a:t>
            </a:r>
            <a:endParaRPr lang="en-US" sz="1139" dirty="0"/>
          </a:p>
        </p:txBody>
      </p:sp>
      <p:sp>
        <p:nvSpPr>
          <p:cNvPr id="10" name="Text 2"/>
          <p:cNvSpPr txBox="1"/>
          <p:nvPr/>
        </p:nvSpPr>
        <p:spPr>
          <a:xfrm>
            <a:off x="6122520" y="3721601"/>
            <a:ext cx="2611800" cy="8016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8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Гаилә бәйрәмен искә төшерү
</a:t>
            </a:r>
            <a:pPr algn="l" indent="0" marL="0">
              <a:lnSpc>
                <a:spcPct val="90000"/>
              </a:lnSpc>
              <a:buNone/>
            </a:pPr>
            <a:r>
              <a:rPr lang="en-US" sz="44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Бәйрәм турында сөйләгәндә кеше иң мөһим вакыйгаларны сайлап ала: кем килде, нәрсә булды, ничек тәмамланды. Текст белән эшләгәндә дә төп фактларны аеру һәм артык детальләрне калдыра белү мөһим.
</a:t>
            </a:r>
            <a:endParaRPr lang="en-US" sz="1078" dirty="0"/>
          </a:p>
        </p:txBody>
      </p:sp>
      <p:sp>
        <p:nvSpPr>
          <p:cNvPr id="11" name="Text 3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13147" y="6067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Тормыштагы таныш мисаллар теманы ача
</a:t>
            </a:r>
            <a:endParaRPr lang="en-US" sz="259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415644"/>
            <a:ext cx="5182677" cy="14709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 җавап төзелеше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Җавапны баштан ук төзек итү фикерне аңлаешлы һәм тулы итеп җиткерергә ярдәм итә.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Иң уңышлы җавап гомуми фикердән башлана, мисаллар белән ныгытыла һәм кыска нәтиҗә белән төгәлләнә.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Телдән җавап төзелеше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Үз-үзеңә сораулар бирү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59405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Башта үзеңә: «Бу нәрсә?» һәм «Ни өчен мөһим?» дип сора. Бу адым теманың чын мәгънәсен аңларга ярдәм итә, ятланган сүзләрне генә кабатлау белән чикләми.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2690338" y="2551753"/>
            <a:ext cx="1632233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Аннары охшашлыкларны һәм аермаларны чагыштыр. «Нәрсә белән охшаш?» һәм «Нәрсә белән аерыла?» дигән сораулар кагыйдәне бутамаска, берничә төшенчәне төгәл аерырга өйрәтә.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42488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Өченче адымда мисал табу кирәк. «Нинди мисал бар?» дигән сорау кагыйдәне тормышка бәйли, һәм укучы җавапта сухой кагыйдә генә түгел, кулланылышын да күрсәтә.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967523" y="2551753"/>
            <a:ext cx="1632232" cy="1631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Ахырда нәтиҗә формалаштыр. «Нинди нәтиҗә ясала?» дигән сорау җавапны йомгакларга булыша һәм укучыга теманы кыска, әмма мәгънәле итеп әйтергә мөмкинлек бирә.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эшкә әзерлекне тикшерү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Үз-үзеңне тикшерү өчен этаплар һәм карар нокталары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Иң нәтиҗәле адым — белемне башкаларга аңлатып карау: шул чакта буш урыннар тиз күренә.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 активлык арткан саен ышаныч күтәрелә; аңлату һәм тикшерү җавап бирүне җиңеләйтә.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Кабатлаудан соң ышаныч артуы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 барышын шартлы бәяләү нигезендә төзелгән график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Нәтиҗәдә аз сүз белән төп фикерне җыярга кирәк: кереш, әһәмиятле фактлар һәм гомуми нәтиҗә бергә эшли.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Телдән җавап төзелеше һәм уку практикасы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төп элемент кыска нәтиҗәне төгәл һәм истә калырлык итә.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Өйдә кабатлау өчен кыска хәтер картасы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Көн саен кыска кабатлау материалны онытмаска һәм әзерлекне тыныч алып барырга ярдәм итә.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Кыска, ләкин даими эшләү сирәк һәм озак әзерләнүгә караганда нәтиҗәлерәк; һәр адым алдагысын ныгыта.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Уку практикасы һәм көндәлек өй эше әзерлеге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3275" y="2418993"/>
            <a:ext cx="8498400" cy="25146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1" y="504900"/>
            <a:ext cx="8305800" cy="16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Йомгак: кабатлау белемне системага сала
</a:t>
            </a:r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Үткәннәрне гомумиләштереп кабатлау кагыйдәләрне, мисалларны һәм терәк сүзләрне бер бәйләнешкә китерә. Шуның нәтиҗәсендә белем ныгый, хаталар кими, җаваплар төгәлрәк була.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2026-05-21T14:50:18Z</dcterms:created>
  <dcterms:modified xsi:type="dcterms:W3CDTF">2026-05-21T14:50:18Z</dcterms:modified>
</cp:coreProperties>
</file>