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256245" y="974360"/>
            <a:ext cx="2870616" cy="28856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отраслей мирового хозяйства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2106" y="4516678"/>
            <a:ext cx="3827646" cy="3077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4936330" y="974360"/>
            <a:ext cx="2870616" cy="28856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ресурсы, технологии и рынки формируют карту мировой экономики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7084" y="1691289"/>
            <a:ext cx="5173980" cy="29154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4541" y="2194559"/>
            <a:ext cx="2683479" cy="1882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отрасли тяготеют к разным территориям: одни ищут сырьё и энергию, другие — кадры, науку и рынок. На размещение также влияют транспорт, политика, корпорации и экологические ограничения.
</a:t>
            </a:r>
            <a:endParaRPr lang="en-US" sz="1050" dirty="0"/>
          </a:p>
        </p:txBody>
      </p:sp>
      <p:sp>
        <p:nvSpPr>
          <p:cNvPr id="7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определяет выбор места производства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мирового хозяйства по секторам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566225" y="2096734"/>
            <a:ext cx="3592479" cy="7630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Первичный сектор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связан с добычей и получением природного сырья: сельским хозяйством, лесным хозяйством и добычей полезных ископаемых. Его доля особенно велика в странах с менее развитой экономикой.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07006" y="2096734"/>
            <a:ext cx="3592479" cy="7630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Вторичный сектор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сырьё превращается в готовую продукцию: работают обрабатывающая промышленность и строительство. Развитие этого сектора требует энергии, транспорта, инвестиций и устойчивых производственных цепочек.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2746679" y="3628453"/>
            <a:ext cx="3592479" cy="7630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Третичный сектор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Сфера услуг включает транспорт, торговлю, финансы, образование, медицину, туризм и информационные услуги. В развитых странах именно она становится ведущей, отражая переход к постиндустриальной экономике.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2154" y="2193397"/>
            <a:ext cx="3848986" cy="18282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962" y="1566447"/>
            <a:ext cx="3908988" cy="2041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страны специализируются на разных видах хозяйственной деятельности в зависимости от ресурсов, технологий и положения в мировой экономике.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Отраслевое лидерство формируется не одним фактором, а сочетанием ресурсов, кадров, технологий и включённости в мировые рынки.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6962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отраслевые обзоры и национальная статистика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Страны-лидеры по ключевым отраслям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Сфера услуг расширяется быстрее других сегментов благодаря урбанизации, цифровизации и росту спроса на сложные виды обслуживания.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Мировая экономика всё заметнее смещается к постиндустриальной модели, где основную ценность создают услуги и знания.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по структуре мирового ВВП и занятости, международные сводки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роли услуг в экономике мира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68825" y="1523600"/>
            <a:ext cx="3972759" cy="30959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Топливно-энергетический комплекс мира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630238" y="1545436"/>
            <a:ext cx="3758882" cy="7157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 и газ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районы добычи сосредоточены на Ближнем Востоке, в России, США и Канаде. Эти территории определяют значительную часть мирового экспорта углеводородов и глобальных ценовых колебаний.
</a:t>
            </a:r>
            <a:endParaRPr lang="en-US" sz="1050" dirty="0"/>
          </a:p>
        </p:txBody>
      </p:sp>
      <p:sp>
        <p:nvSpPr>
          <p:cNvPr id="12" name="Text 3"/>
          <p:cNvSpPr txBox="1"/>
          <p:nvPr/>
        </p:nvSpPr>
        <p:spPr>
          <a:xfrm>
            <a:off x="630238" y="2331738"/>
            <a:ext cx="3758882" cy="7157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Угольные бассейны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Уголь сохраняет высокое значение в Китае, Индии, Австралии и Индонезии. Он остаётся важным источником энергии для электроэнергетики и металлургии, несмотря на экологические ограничения.
</a:t>
            </a:r>
            <a:endParaRPr lang="en-US" sz="1050" dirty="0"/>
          </a:p>
        </p:txBody>
      </p:sp>
      <p:sp>
        <p:nvSpPr>
          <p:cNvPr id="13" name="Text 4"/>
          <p:cNvSpPr txBox="1"/>
          <p:nvPr/>
        </p:nvSpPr>
        <p:spPr>
          <a:xfrm>
            <a:off x="630238" y="3118039"/>
            <a:ext cx="3758882" cy="7157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Размещение переработки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Нефтеперерабатывающие заводы и терминалы обычно тяготеют к портам, трубопроводам и крупным промышленным узлам. Это снижает транспортные издержки и ускоряет поставки топлива.
</a:t>
            </a:r>
            <a:endParaRPr lang="en-US" sz="1050" dirty="0"/>
          </a:p>
        </p:txBody>
      </p:sp>
      <p:sp>
        <p:nvSpPr>
          <p:cNvPr id="14" name="Text 5"/>
          <p:cNvSpPr txBox="1"/>
          <p:nvPr/>
        </p:nvSpPr>
        <p:spPr>
          <a:xfrm>
            <a:off x="630238" y="3904342"/>
            <a:ext cx="3758882" cy="7157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Экологический вызов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Топливно-энергетический комплекс остаётся стратегическим, но одновременно создаёт значительную нагрузку на окружающую среду из-за выбросов парниковых газов и риска загрязнения при добыче и перевозке.
</a:t>
            </a:r>
            <a:endParaRPr lang="en-US" sz="10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Размещение добычи не совпадает с центрами переработки и потребления, поэтому топливо перемещается на большие расстояния по морю и трубопроводам.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Ближний Восток остаётся главным экспортным узлом, а Северная Америка и Евразия усиливают роль за счёт новых технологий и ресурсной базы.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энергетические обзоры, сопоставление региональных объёмов добычи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районы добычи нефти и газа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380" y="1624790"/>
            <a:ext cx="306494" cy="2724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92023" y="1602393"/>
            <a:ext cx="277579" cy="3172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7380" y="3343740"/>
            <a:ext cx="306494" cy="24519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68511" y="3322070"/>
            <a:ext cx="324602" cy="288535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13" name="Text 1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Чёрная металлургия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требует железной руды, коксующегося угля, воды и больших затрат энергии. Поэтому крупные комбинаты обычно связаны с мощной промышленной инфраструктурой и транспортными узлами.
</a:t>
            </a:r>
            <a:endParaRPr lang="en-US" sz="1319" dirty="0"/>
          </a:p>
        </p:txBody>
      </p:sp>
      <p:sp>
        <p:nvSpPr>
          <p:cNvPr id="14" name="Text 2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Цветная металлургия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Алюминий и медь особенно чувствительны к стоимости электроэнергии. По этой причине плавильные предприятия нередко размещаются рядом с дешёвыми энергетическими ресурсами.
</a:t>
            </a:r>
            <a:endParaRPr lang="en-US" sz="1319" dirty="0"/>
          </a:p>
        </p:txBody>
      </p:sp>
      <p:sp>
        <p:nvSpPr>
          <p:cNvPr id="15" name="Text 3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 порты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Переработка сырья часто отдалена от месторождений и тяготеет к портам и крупным рынкам. Это позволяет удобнее импортировать сырьё и экспортировать готовый металл.
</a:t>
            </a:r>
            <a:endParaRPr lang="en-US" sz="1319" dirty="0"/>
          </a:p>
        </p:txBody>
      </p:sp>
      <p:sp>
        <p:nvSpPr>
          <p:cNvPr id="16" name="Text 4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производители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Китай, Индия, Япония, США и Россия входят в число ведущих производителей стали. Их позиции поддерживают масштаб внутреннего спроса, инфраструктура и технологическая база.
</a:t>
            </a:r>
            <a:endParaRPr lang="en-US" sz="1319" dirty="0"/>
          </a:p>
        </p:txBody>
      </p:sp>
      <p:sp>
        <p:nvSpPr>
          <p:cNvPr id="17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Металлургия и её сырьевая база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5354" y="2755985"/>
            <a:ext cx="4233294" cy="16870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57678" y="1512476"/>
            <a:ext cx="3627548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Всемирная ассоциация производителей стали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районы металлургии мира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386953" y="1512476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различия между странами по сырьевой базе, уровню производства, энергетике и транспортной доступности.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Металлургия сильнее развивается там, где сочетаются энергия, транспорт, рынок сбыта и эффективная промышленная кооперация.
</a:t>
            </a:r>
            <a:endParaRPr lang="en-US" sz="136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размещения машиностроения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ресурсы, знания и рынок последовательно формируют промышленные узлы и экспортные центры.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512" y="2536505"/>
            <a:ext cx="2602145" cy="199989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662" y="2536505"/>
            <a:ext cx="2602145" cy="199989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812" y="2536505"/>
            <a:ext cx="2602145" cy="199989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Автомобилестроение как глобальная сеть
</a:t>
            </a:r>
            <a:endParaRPr lang="en-US" sz="2000" dirty="0"/>
          </a:p>
        </p:txBody>
      </p:sp>
      <p:sp>
        <p:nvSpPr>
          <p:cNvPr id="13" name="Text 2"/>
          <p:cNvSpPr txBox="1"/>
          <p:nvPr/>
        </p:nvSpPr>
        <p:spPr>
          <a:xfrm>
            <a:off x="471214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Сборка на разных континентах
</a:t>
            </a:r>
            <a:pPr algn="l" indent="0" marL="0">
              <a:lnSpc>
                <a:spcPct val="100000"/>
              </a:lnSpc>
              <a:buNone/>
            </a:pPr>
            <a:r>
              <a:rPr lang="en-US" sz="343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автомобиль редко создаётся в одной стране: двигатель, электроника, кузовные детали и интерьер могут быть произведены в разных регионах мира. Финальная сборка часто происходит там, где удобны порты, магистрали и близость к крупному рынку.
</a:t>
            </a:r>
            <a:endParaRPr lang="en-US" sz="960" dirty="0"/>
          </a:p>
        </p:txBody>
      </p:sp>
      <p:sp>
        <p:nvSpPr>
          <p:cNvPr id="14" name="Text 3"/>
          <p:cNvSpPr txBox="1"/>
          <p:nvPr/>
        </p:nvSpPr>
        <p:spPr>
          <a:xfrm>
            <a:off x="3315438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2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Кластеры вместо одиночных заводов
</a:t>
            </a:r>
            <a:pPr algn="l" indent="0" marL="0">
              <a:lnSpc>
                <a:spcPct val="100000"/>
              </a:lnSpc>
              <a:buNone/>
            </a:pPr>
            <a:r>
              <a:rPr lang="en-US" sz="322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Автомобилестроение формирует цепочки взаимосвязанных предприятий: поставщики комплектующих, логистические центры, сборочные площадки и сервисные компании. Такие кластеры особенно заметны в Китае, США, Германии, Японии, Южной Корее, Мексике и Индии.
</a:t>
            </a:r>
            <a:endParaRPr lang="en-US" sz="902" dirty="0"/>
          </a:p>
        </p:txBody>
      </p:sp>
      <p:sp>
        <p:nvSpPr>
          <p:cNvPr id="15" name="Text 4"/>
          <p:cNvSpPr txBox="1"/>
          <p:nvPr/>
        </p:nvSpPr>
        <p:spPr>
          <a:xfrm>
            <a:off x="6166433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4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 мира и логистики
</a:t>
            </a:r>
            <a:pPr algn="l" indent="0" marL="0">
              <a:lnSpc>
                <a:spcPct val="100000"/>
              </a:lnSpc>
              <a:buNone/>
            </a:pPr>
            <a:r>
              <a:rPr lang="en-US" sz="35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Отрасль чувствительна к стоимости металлов, пластика, электроники и транспортных услуг. Поэтому сбои в поставках, изменения торговых правил и удлинение маршрутов быстро отражаются на сроках производства и конечной цене автомобиля.
</a:t>
            </a:r>
            <a:endParaRPr lang="en-US" sz="100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Ведущие инновационные узлы растут вокруг университетов, технопарков и венчурного капитала, поэтому самые сильные кластеры формируются в крупных агломерациях.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территории, где научная база, бизнес и кадры соединены в единую экосистему. Именно такая концентрация ускоряет создание новых технологий.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Нормализованное сравнение по данным Global Innovation Index 2024, WIPO и StartupBlink; составлено для учебной диаграммы.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Центры высоких технологий и инноваций
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545121" y="2339402"/>
            <a:ext cx="2150098" cy="1770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отрасль тянется к ресурсам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Химические предприятия размещаются там, где есть сырьё, энергия, вода и крупные потребители продукции. Поэтому рядом с нефтегазовыми базами и промышленными центрами формируются мощные производственные узлы.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374690" y="2339402"/>
            <a:ext cx="2150098" cy="1770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даёт химия экономике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удобрения поддерживают урожайность сельского хозяйства, а нефтехимия поставляет пластмассы, волокна и реагенты для множества отраслей. Из-за этого химический комплекс тесно связан почти со всей промышленностью.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151643" y="2339402"/>
            <a:ext cx="2150098" cy="1770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нужны очистные технологии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Производство сопровождается отходами, выбросами и риском загрязнения воздуха и воды. Поэтому модернизация, замкнутые циклы и современные очистные системы становятся не дополнением, а обязательным условием развития.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Химическая промышленность и экологические риски
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мира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358775" y="1670588"/>
            <a:ext cx="3529089" cy="1114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Природная основа размещения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Климат, плодородие почв, обеспеченность водой и рельеф определяют, какие культуры и типы животноводства возможны в регионе. Там, где природные условия устойчивы, сельское хозяйство развивается особенно интенсивно.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58775" y="3225926"/>
            <a:ext cx="3529089" cy="1114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Зерновые пояса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зерновые районы сформировались в США, Канаде, России, Украине и Аргентине. Здесь сочетаются большие площади, механизация и ориентация на товарное производство, а не только на внутреннее потребление.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657148" y="1670588"/>
            <a:ext cx="3529088" cy="1114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 и тропические культуры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Рисоводство характерно для Южной, Восточной и Юго-Восточной Азии, где важны тепло и вода. В тропиках Латинской Америки, Африки и Азии широко распространено плантационное хозяйство.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657148" y="3225925"/>
            <a:ext cx="3529088" cy="1114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Агробизнес и мировой рынок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аграрные предприятия всё чаще работают как часть глобальных цепочек поставок. Они ориентируются на экспорт, стандарты качества, переработку и стабильные каналы сбыта в разных странах.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2154" y="1740575"/>
            <a:ext cx="3848986" cy="273391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962" y="1566447"/>
            <a:ext cx="3908988" cy="2041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природные условия и внешняя торговля формируют специализацию отдельных культур и стран-производителей.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Мировое сельское хозяйство строится на природной специализации: одни страны поставляют зерно, другие — тропические культуры. Это усиливает роль международной торговли.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6962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ФАО; национальные сельскохозяйственные обзоры.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сельскохозяйственные культуры мира
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26274" y="1409056"/>
            <a:ext cx="2805739" cy="32648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как каркас мировой экономики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628740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магистрали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Морской транспорт перевозит основную массу международных грузов и связывает производственные районы с рынками сбыта. Крупные порты становятся узлами, через которые проходят сырьё, контейнеры и готовая продукция.
</a:t>
            </a:r>
            <a:endParaRPr lang="en-US" sz="951" dirty="0"/>
          </a:p>
        </p:txBody>
      </p:sp>
      <p:sp>
        <p:nvSpPr>
          <p:cNvPr id="11" name="Text 3"/>
          <p:cNvSpPr txBox="1"/>
          <p:nvPr/>
        </p:nvSpPr>
        <p:spPr>
          <a:xfrm>
            <a:off x="3509309" y="2821418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Контейнерная революция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Контейнеризация сократила время перегрузки, снизила потери и сделала перевозки более предсказуемыми. Благодаря этому производство и сборка товаров могут быть распределены между разными странами и континентами.
</a:t>
            </a:r>
            <a:endParaRPr lang="en-US" sz="951" dirty="0"/>
          </a:p>
        </p:txBody>
      </p:sp>
      <p:sp>
        <p:nvSpPr>
          <p:cNvPr id="12" name="Text 4"/>
          <p:cNvSpPr txBox="1"/>
          <p:nvPr/>
        </p:nvSpPr>
        <p:spPr>
          <a:xfrm>
            <a:off x="628740" y="3653935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выбирают авиацию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Авиационный транспорт используют для дорогих, срочных и скоропортящихся грузов, где важна скорость доставки. Он особенно значим для электроники, медикаментов и высокоточных комплектующих.
</a:t>
            </a:r>
            <a:endParaRPr lang="en-US" sz="95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товар проходит путь от завода до покупателя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типичный логистический маршрут и места концентрации транспортных узлов.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 концентрируется не только в столицах, но и в районах с сильным культурным наследием, тёплым климатом и удобной транспортной сетью.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сохраняет лидерство благодаря плотной сети городов и маршрутов. В остальных регионах рост зависит от безопасности, инфраструктуры и доступности поездок.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 Tourism (World Tourism Barometer, последние доступные данные до 2024 г.).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туризм и его география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1790390"/>
            <a:ext cx="306494" cy="2724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7940" y="1767993"/>
            <a:ext cx="317233" cy="3172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3125" y="3313091"/>
            <a:ext cx="306494" cy="30649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74256" y="3336497"/>
            <a:ext cx="324602" cy="2596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8526" y="21706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и периферия
</a:t>
            </a:r>
            <a:pPr algn="l" indent="0" marL="0">
              <a:lnSpc>
                <a:spcPct val="100000"/>
              </a:lnSpc>
              <a:buNone/>
            </a:pPr>
            <a:r>
              <a:rPr lang="en-US" sz="7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Высокотехнологичные производства концентрируются в ядре мировой экономики, где есть капитал, исследования и квалифицированные кадры. Сырьевые и трудоёмкие отрасли чаще смещены к периферии и полупериферии.
</a:t>
            </a:r>
            <a:endParaRPr lang="en-US" sz="1310" dirty="0"/>
          </a:p>
        </p:txBody>
      </p:sp>
      <p:sp>
        <p:nvSpPr>
          <p:cNvPr id="9" name="Text 1"/>
          <p:cNvSpPr txBox="1"/>
          <p:nvPr/>
        </p:nvSpPr>
        <p:spPr>
          <a:xfrm>
            <a:off x="4679657" y="21706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 сырья
</a:t>
            </a:r>
            <a:pPr algn="l" indent="0" marL="0">
              <a:lnSpc>
                <a:spcPct val="100000"/>
              </a:lnSpc>
              <a:buNone/>
            </a:pPr>
            <a:r>
              <a:rPr lang="en-US" sz="7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страны опираются на экспорт полезных ископаемых, топлива или сельскохозяйственного сырья. Это делает их особенно уязвимыми к колебаниям мировых цен и изменению спроса на глобальных рынках.
</a:t>
            </a:r>
            <a:endParaRPr lang="en-US" sz="1317" dirty="0"/>
          </a:p>
        </p:txBody>
      </p:sp>
      <p:sp>
        <p:nvSpPr>
          <p:cNvPr id="10" name="Text 2"/>
          <p:cNvSpPr txBox="1"/>
          <p:nvPr/>
        </p:nvSpPr>
        <p:spPr>
          <a:xfrm>
            <a:off x="378526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устойчивости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Устойчивое развитие требует декарбонизации, экономии воды и энергии, а также сокращения выбросов и транспортного следа. Модернизация предприятий становится важнейшим условием долгосрочной конкурентоспособности.
</a:t>
            </a:r>
            <a:endParaRPr lang="en-US" sz="1225" dirty="0"/>
          </a:p>
        </p:txBody>
      </p:sp>
      <p:sp>
        <p:nvSpPr>
          <p:cNvPr id="11" name="Text 3"/>
          <p:cNvSpPr txBox="1"/>
          <p:nvPr/>
        </p:nvSpPr>
        <p:spPr>
          <a:xfrm>
            <a:off x="4679657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цепочки поставок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«зелёной» энергетике и стремление сократить длинные маршруты постепенно меняют географию отраслей. Всё большее значение приобретают локализация производства и надёжность поставок.
</a:t>
            </a:r>
            <a:endParaRPr lang="en-US" sz="1319" dirty="0"/>
          </a:p>
        </p:txBody>
      </p:sp>
      <p:sp>
        <p:nvSpPr>
          <p:cNvPr id="12" name="Text 4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диспропорции и устойчивое развитие
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отраслей — это карта мировой экономики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Расположение отраслей показывает, как ресурсы, технологии, транспорт и рынки формируют единую мировую систему. Понимание этой логики помогает увидеть причины различий между странами и направления будущих изменений.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2026-06-03T03:11:51Z</dcterms:created>
  <dcterms:modified xsi:type="dcterms:W3CDTF">2026-06-03T03:11:51Z</dcterms:modified>
</cp:coreProperties>
</file>