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jpe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672753"/>
            <a:ext cx="4212000" cy="17481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современной селекции: от классических приемов к геномным технологиям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4875325" y="2833413"/>
            <a:ext cx="36651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создают более урожайные, устойчивые и качественные формы организмов?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592800" y="150325"/>
            <a:ext cx="32064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213" y="364950"/>
            <a:ext cx="4211573" cy="441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селекция сегодня особенно важна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4875325" y="2739475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населения, дефицит ресурсов и климатические риски требуют сортов и пород, которые дают высокий результат при меньших затратах. Поэтому селекция все чаще опирается на методы, ускоряющие отбор и повышающие его точность.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9025" y="50790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отбор как основа селекции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86675" y="2359275"/>
            <a:ext cx="37386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отбор позволяет оставлять для размножения особей с нужными свойствами: крупными плодами, высокой продуктивностью, скороспелостью, холодостойкостью и устойчивостью к болезням.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86975" y="1812525"/>
            <a:ext cx="3738600" cy="47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полезных признаков
</a:t>
            </a:r>
            <a:endParaRPr lang="en-US" sz="1700" dirty="0"/>
          </a:p>
        </p:txBody>
      </p:sp>
      <p:sp>
        <p:nvSpPr>
          <p:cNvPr id="11" name="Text 4"/>
          <p:cNvSpPr txBox="1"/>
          <p:nvPr/>
        </p:nvSpPr>
        <p:spPr>
          <a:xfrm>
            <a:off x="4798645" y="2359275"/>
            <a:ext cx="37386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Массовый отбор применяют, когда важна общая выраженность признака у большой группы, например у перекрестноопыляемых растений. Индивидуальный отбор нужен там, где важно точно сохранить удачную комбинацию признаков.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798945" y="1812525"/>
            <a:ext cx="3738600" cy="47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практических подхода
</a:t>
            </a:r>
            <a:endParaRPr lang="en-US" sz="1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775814"/>
            <a:ext cx="4212000" cy="30109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Гибридизация и эффект гетерозиса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4708075" y="2141300"/>
            <a:ext cx="3994500" cy="56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Гибридизация соединяет признаки разных форм и создает новые сочетания генов. В селекции используют внутривидовое, межсортовое и отдаленное скрещивание, чтобы расширить набор полезных свойств.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4708075" y="1869909"/>
            <a:ext cx="39462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наследственности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708075" y="4153405"/>
            <a:ext cx="3994500" cy="56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гибриды широко используют в кукурузе, томате, пшенице и животноводстве, где важно сочетание продуктивности, выносливости и выравненности потомства.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4708075" y="3882014"/>
            <a:ext cx="39462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значимость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708075" y="3147339"/>
            <a:ext cx="3994500" cy="56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гибридов F1 нередко проявляется гетерозис: они растут сильнее, дают больший урожай или лучше противостоят стрессам, чем исходные родительские формы.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4708075" y="2875948"/>
            <a:ext cx="39462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Преимущество первого поколения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сроков получения новых форм при разных методах селекции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точнее метод, тем раньше можно выделить перспективные линии и сократить число бесперспективных вариантов на ранних стадиях.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молекулярным технологиям заметно сокращает срок селекционной работы без потери качества отбора.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данных по методам селекции; сроки приведены как типичные диапазоны из описания темы.
</a:t>
            </a:r>
            <a:endParaRPr lang="en-US" sz="96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92835" y="533134"/>
            <a:ext cx="7959300" cy="88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Инбридинг, аутбридинг и управление наследственной изменчивостью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444500" y="2192726"/>
            <a:ext cx="25410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Инбридинг повышает гомозиготность и помогает закрепить ценные признаки в потомстве, что особенно важно при создании устойчивых линий и племенных групп с предсказуемыми свойствами.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44500" y="1646037"/>
            <a:ext cx="2541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Закрепление линий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253095" y="2192726"/>
            <a:ext cx="25410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тесное родство может ухудшать жизнеспособность, плодовитость и устойчивость организмов. Поэтому инбридинг применяют осторожно, контролируя состояние потомства и итоговую продуктивность.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3253095" y="1646037"/>
            <a:ext cx="2541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инбредной депрессии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337593" y="3780319"/>
            <a:ext cx="5081492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Аутбридинг увеличивает генетическое разнообразие и часто усиливает жизнеспособность гибридов. В практике селекции оба подхода сочетают: сначала закрепляют линии, затем получают более продуктивное потомство.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3337600" y="3391426"/>
            <a:ext cx="5081492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с аутбридингом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создания нового сорта или линии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общий путь селекционной работы от исходного материала до внедрения в производство.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72000" y="362802"/>
            <a:ext cx="4212000" cy="221294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11" name="Text 1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Мутагенез как способ расширения наследственной изменчивости
</a:t>
            </a:r>
            <a:endParaRPr lang="en-US" sz="2500" dirty="0"/>
          </a:p>
        </p:txBody>
      </p:sp>
      <p:sp>
        <p:nvSpPr>
          <p:cNvPr id="12" name="Text 2"/>
          <p:cNvSpPr txBox="1"/>
          <p:nvPr/>
        </p:nvSpPr>
        <p:spPr>
          <a:xfrm>
            <a:off x="475350" y="3454432"/>
            <a:ext cx="2577300" cy="116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мутагенез используют химические вещества и ионизирующее излучение, вызывающие изменения в ДНК. Это расширяет исходное разнообразие и дает селекционеру больше материала для отбора.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475350" y="2727375"/>
            <a:ext cx="25773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новых вариантов
</a:t>
            </a:r>
            <a:endParaRPr lang="en-US" sz="1500" dirty="0"/>
          </a:p>
        </p:txBody>
      </p:sp>
      <p:sp>
        <p:nvSpPr>
          <p:cNvPr id="14" name="Text 4"/>
          <p:cNvSpPr txBox="1"/>
          <p:nvPr/>
        </p:nvSpPr>
        <p:spPr>
          <a:xfrm>
            <a:off x="3283350" y="3454432"/>
            <a:ext cx="2577300" cy="116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мутагенезу получены сотни сортов сельскохозяйственных растений. Метод особенно полезен тогда, когда в природе не хватает нужных вариантов признака.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3283350" y="2727375"/>
            <a:ext cx="25773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Практический результат
</a:t>
            </a:r>
            <a:endParaRPr lang="en-US" sz="1500" dirty="0"/>
          </a:p>
        </p:txBody>
      </p:sp>
      <p:sp>
        <p:nvSpPr>
          <p:cNvPr id="16" name="Text 6"/>
          <p:cNvSpPr txBox="1"/>
          <p:nvPr/>
        </p:nvSpPr>
        <p:spPr>
          <a:xfrm>
            <a:off x="6091350" y="3454432"/>
            <a:ext cx="2577300" cy="116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возникает много нежелательных изменений, поэтому после обработки требуется многократный отбор, проверка потомства и жесткая оценка стабильности признаков.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6091350" y="2727375"/>
            <a:ext cx="25773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метода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400" y="1936467"/>
            <a:ext cx="4417500" cy="26920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методов селекции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273852" y="1947222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чем различаются классические и молекулярные подходы по источнику изменчивости, скорости и сфере применения.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273852" y="3459084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Классические методы проще и универсальнее, а молекулярные технологии быстрее и точнее, но требуют большей технологической базы.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09400" y="4813225"/>
            <a:ext cx="44877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учебного материала по методам современной селекции
</a:t>
            </a:r>
            <a:endParaRPr lang="en-US" sz="103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8069" y="2766500"/>
            <a:ext cx="565162" cy="645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47713" y="2766113"/>
            <a:ext cx="645900" cy="645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48113" y="552075"/>
            <a:ext cx="645900" cy="6459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11125" y="522450"/>
            <a:ext cx="39282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селекция и культура тканей
</a:t>
            </a:r>
            <a:endParaRPr lang="en-US" sz="2500" dirty="0"/>
          </a:p>
        </p:txBody>
      </p:sp>
      <p:sp>
        <p:nvSpPr>
          <p:cNvPr id="11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1300250" y="2766500"/>
            <a:ext cx="3084000" cy="65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Стерильное выращивание
</a:t>
            </a:r>
            <a:endParaRPr lang="en-US" sz="1500" dirty="0"/>
          </a:p>
        </p:txBody>
      </p:sp>
      <p:sp>
        <p:nvSpPr>
          <p:cNvPr id="13" name="Text 3"/>
          <p:cNvSpPr txBox="1"/>
          <p:nvPr/>
        </p:nvSpPr>
        <p:spPr>
          <a:xfrm>
            <a:off x="510800" y="3566400"/>
            <a:ext cx="38730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и небольшие фрагменты тканей выращивают в контролируемых условиях, где можно точно управлять питанием, светом и составом среды.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5530263" y="2766113"/>
            <a:ext cx="3084000" cy="65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размножение
</a:t>
            </a:r>
            <a:endParaRPr lang="en-US" sz="1500" dirty="0"/>
          </a:p>
        </p:txBody>
      </p:sp>
      <p:sp>
        <p:nvSpPr>
          <p:cNvPr id="15" name="Text 5"/>
          <p:cNvSpPr txBox="1"/>
          <p:nvPr/>
        </p:nvSpPr>
        <p:spPr>
          <a:xfrm>
            <a:off x="4740813" y="3566013"/>
            <a:ext cx="38730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позволяет получать большое число одинаковых растений из ценного образца, не теряя его полезных признаков и хозяйственной ценности.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5530663" y="552075"/>
            <a:ext cx="3084000" cy="65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Оздоровление материала
</a:t>
            </a:r>
            <a:endParaRPr lang="en-US" sz="1500" dirty="0"/>
          </a:p>
        </p:txBody>
      </p:sp>
      <p:sp>
        <p:nvSpPr>
          <p:cNvPr id="17" name="Text 7"/>
          <p:cNvSpPr txBox="1"/>
          <p:nvPr/>
        </p:nvSpPr>
        <p:spPr>
          <a:xfrm>
            <a:off x="4741213" y="1351975"/>
            <a:ext cx="38730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меристем помогает получать посадочный материал с высоким санитарным статусом, что особенно важно для картофеля, банана, орхидей и редких сортов.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0000" y="1245645"/>
            <a:ext cx="8424000" cy="176871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9025" y="50790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9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Микроклональное размножение и получение безвирусного материала
</a:t>
            </a:r>
            <a:endParaRPr lang="en-US" sz="2009" dirty="0"/>
          </a:p>
        </p:txBody>
      </p:sp>
      <p:sp>
        <p:nvSpPr>
          <p:cNvPr id="11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511125" y="3575494"/>
            <a:ext cx="24924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Микроклональное размножение позволяет получать множество растений, полностью повторяющих исходный генотип. Это особенно важно для ценных сортов, где недопустима потеря хозяйственно полезных признаков при массовом размножении.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511308" y="3199569"/>
            <a:ext cx="2492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сорта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3319125" y="3575494"/>
            <a:ext cx="24924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культуре in vitro используют верхушечные меристемы и другие небольшие фрагменты тканей, которые часто свободны от вирусов. Такой подход помогает начать размножение с оздоровленного материала и снизить риск скрытых инфекций.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3319308" y="3199569"/>
            <a:ext cx="2492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 меристемой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6127125" y="3575494"/>
            <a:ext cx="24924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широко применяют для картофеля, плодовых и декоративных культур, а также редких растений. Он ускоряет получение большого количества одинаковых саженцев и повышает санитарное качество посадочного материала.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6127308" y="3199569"/>
            <a:ext cx="2492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ценность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признаки устойчивости наиболее важны для селекции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Приоритеты отражают реальные потери урожая в разных регионах и помогают выбирать, на какие признаки устойчивости направлять отбор в первую очередь.
</a:t>
            </a:r>
            <a:endParaRPr lang="en-US" sz="1458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значимы устойчивость к болезням и засухе: именно они чаще всего определяют сохранение урожая в поле.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приоритетов современной селекции, 2025
</a:t>
            </a:r>
            <a:endParaRPr lang="en-US" sz="114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33450" y="522450"/>
            <a:ext cx="57954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Маркер-ассоциированная селекция: от маркера к отбору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476250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маркеров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6300" y="3404220"/>
            <a:ext cx="18705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определяют ДНК-маркеры, тесно связанные с нужным геном или участком хромосомы. Это позволяет анализировать материал еще до проявления признака и работать с большим числом образцов.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689600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Скрининг потомства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689650" y="3360419"/>
            <a:ext cx="1870500" cy="10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у молодых растений или животных проверяют наличие нужных маркеров и быстро исключают нежелательные варианты. Особенно полезно это для сложных признаков, которые трудно оценить визуально на ранней стадии.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6795375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Закрепление результата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6795425" y="3360419"/>
            <a:ext cx="1870500" cy="10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отбора перспективных форм проводят дальнейшую проверку качества, урожайности или устойчивости. Так селекционер экономит время и повышает точность работы по сравнению с отбором только по внешним признакам.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7300" y="2859272"/>
            <a:ext cx="6446700" cy="19264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15201" y="533134"/>
            <a:ext cx="5305500" cy="88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Геномная селекция и работа с большими массивами данных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13" name="Text 2"/>
          <p:cNvSpPr txBox="1"/>
          <p:nvPr/>
        </p:nvSpPr>
        <p:spPr>
          <a:xfrm>
            <a:off x="444500" y="1982014"/>
            <a:ext cx="25410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Геномная селекция опирается на тысячи маркеров, распределённых по всему геному. Математическая модель оценивает селекционную ценность особи ещё до полного проявления признаков в потомстве.
</a:t>
            </a:r>
            <a:endParaRPr lang="en-US" sz="800" dirty="0"/>
          </a:p>
        </p:txBody>
      </p:sp>
      <p:sp>
        <p:nvSpPr>
          <p:cNvPr id="14" name="Text 3"/>
          <p:cNvSpPr txBox="1"/>
          <p:nvPr/>
        </p:nvSpPr>
        <p:spPr>
          <a:xfrm>
            <a:off x="444502" y="1682341"/>
            <a:ext cx="2541000" cy="25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Прогноз по геному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6060552" y="1982014"/>
            <a:ext cx="25410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точном прогнозе можно раньше отбраковывать слабые линии и быстрее оставлять перспективные. Это уменьшает число циклов скрещивания и ускоряет создание новых форм в животноводстве и растениеводстве.
</a:t>
            </a:r>
            <a:endParaRPr lang="en-US" sz="800" dirty="0"/>
          </a:p>
        </p:txBody>
      </p:sp>
      <p:sp>
        <p:nvSpPr>
          <p:cNvPr id="16" name="Text 5"/>
          <p:cNvSpPr txBox="1"/>
          <p:nvPr/>
        </p:nvSpPr>
        <p:spPr>
          <a:xfrm>
            <a:off x="6060554" y="1682341"/>
            <a:ext cx="2541000" cy="25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поколений
</a:t>
            </a:r>
            <a:endParaRPr lang="en-US" sz="1000" dirty="0"/>
          </a:p>
        </p:txBody>
      </p:sp>
      <p:sp>
        <p:nvSpPr>
          <p:cNvPr id="17" name="Text 6"/>
          <p:cNvSpPr txBox="1"/>
          <p:nvPr/>
        </p:nvSpPr>
        <p:spPr>
          <a:xfrm>
            <a:off x="3252596" y="1982014"/>
            <a:ext cx="25410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особенно полезен для количественных признаков, которые формируются под действием множества генов. К ним относятся продуктивность, качество мяса, жизнеспособность и общая устойчивость к стрессам.
</a:t>
            </a:r>
            <a:endParaRPr lang="en-US" sz="800" dirty="0"/>
          </a:p>
        </p:txBody>
      </p:sp>
      <p:sp>
        <p:nvSpPr>
          <p:cNvPr id="18" name="Text 7"/>
          <p:cNvSpPr txBox="1"/>
          <p:nvPr/>
        </p:nvSpPr>
        <p:spPr>
          <a:xfrm>
            <a:off x="3252598" y="1682341"/>
            <a:ext cx="2541000" cy="25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Учет многих генов
</a:t>
            </a:r>
            <a:endParaRPr lang="en-US" sz="1000" dirty="0"/>
          </a:p>
        </p:txBody>
      </p:sp>
      <p:sp>
        <p:nvSpPr>
          <p:cNvPr id="19" name="Text 8"/>
          <p:cNvSpPr txBox="1"/>
          <p:nvPr/>
        </p:nvSpPr>
        <p:spPr>
          <a:xfrm>
            <a:off x="6060552" y="734575"/>
            <a:ext cx="25410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анализа нужны большие массивы генотипических и фенотипических данных, а также вычислительные модели. Поэтому метод особенно эффективен там, где есть лабораторная база и накопленные селекционные коллекции.
</a:t>
            </a:r>
            <a:endParaRPr lang="en-US" sz="800" dirty="0"/>
          </a:p>
        </p:txBody>
      </p:sp>
      <p:sp>
        <p:nvSpPr>
          <p:cNvPr id="20" name="Text 9"/>
          <p:cNvSpPr txBox="1"/>
          <p:nvPr/>
        </p:nvSpPr>
        <p:spPr>
          <a:xfrm>
            <a:off x="6060554" y="434902"/>
            <a:ext cx="2541000" cy="25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Требования к данным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775814"/>
            <a:ext cx="4212000" cy="30109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Генная инженерия и редактирование генома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4708075" y="2141300"/>
            <a:ext cx="3994500" cy="56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Генная инженерия позволяет вносить целевые изменения в ДНК, а системы CRISPR/Cas делают это особенно точно. В результате можно усиливать устойчивость, улучшать качество продукции и менять отдельные физиологические свойства.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4708075" y="1869909"/>
            <a:ext cx="39462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Точечные изменения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708075" y="4153405"/>
            <a:ext cx="3994500" cy="56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таких технологий связано с обязательной проверкой биобезопасности, наследования изменений и соблюдения правовых норм. Это особенно важно, когда речь идёт о пищевых культурах и долгосрочном воздействии на агроэкосистемы.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4708075" y="3882014"/>
            <a:ext cx="39462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и контроль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708075" y="3147339"/>
            <a:ext cx="3994500" cy="56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Трансгенез вводит в организм новый генетический материал, а редактирование генома изменяет собственную последовательность ДНК без обязательного добавления чужих генов. Оба подхода расширяют возможности селекции, но требуют разной оценки рисков.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4708075" y="2875948"/>
            <a:ext cx="39462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подхода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2447697"/>
            <a:ext cx="4417500" cy="16695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достижений современной селекции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современные методы работают как в растениеводстве, так и в животноводстве, а результатом становится сочетание продуктивности и устойчивости.
</a:t>
            </a:r>
            <a:endParaRPr lang="en-US" sz="1313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 кратком наборе примеров видно, что классические и биотехнологические методы дополняют друг друга; аналогичные решения применяют и для томатов, и для молочного скота.
</a:t>
            </a:r>
            <a:endParaRPr lang="en-US" sz="1313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примеров из учебной и селекционной практики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63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оценивают перспективный селекционный материал
</a:t>
            </a:r>
            <a:endParaRPr lang="en-US" sz="2263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Поэтапная схема отбора от первичной проверки до решения о внедрении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125" y="1760755"/>
            <a:ext cx="493200" cy="49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30150" y="1760755"/>
            <a:ext cx="431550" cy="493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59025" y="3337555"/>
            <a:ext cx="493200" cy="493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547225" y="3337555"/>
            <a:ext cx="493200" cy="4932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511125" y="496075"/>
            <a:ext cx="8272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Этические и экологические ограничения селекции
</a:t>
            </a:r>
            <a:endParaRPr lang="en-US" sz="2500" dirty="0"/>
          </a:p>
        </p:txBody>
      </p:sp>
      <p:sp>
        <p:nvSpPr>
          <p:cNvPr id="14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15" name="Text 2"/>
          <p:cNvSpPr txBox="1"/>
          <p:nvPr/>
        </p:nvSpPr>
        <p:spPr>
          <a:xfrm>
            <a:off x="1193850" y="17598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Биоразнообразие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511125" y="23613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не должна сводить сельское хозяйство к одной линии или одному сорту. Сохранение разнообразия генетических ресурсов снижает риск массовых потерь при болезни, засухе или смене условий выращивания.
</a:t>
            </a:r>
            <a:endParaRPr lang="en-US" sz="1000" dirty="0"/>
          </a:p>
        </p:txBody>
      </p:sp>
      <p:sp>
        <p:nvSpPr>
          <p:cNvPr id="17" name="Text 4"/>
          <p:cNvSpPr txBox="1"/>
          <p:nvPr/>
        </p:nvSpPr>
        <p:spPr>
          <a:xfrm>
            <a:off x="4582050" y="17598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биорисков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3899325" y="23613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использовании биотехнологий необходимы проверка безопасности, контроль наследования изменений и анализ возможного влияния на окружающую среду. Такие меры особенно значимы для ГМО и редактированных форм.
</a:t>
            </a:r>
            <a:endParaRPr lang="en-US" sz="1000" dirty="0"/>
          </a:p>
        </p:txBody>
      </p:sp>
      <p:sp>
        <p:nvSpPr>
          <p:cNvPr id="19" name="Text 6"/>
          <p:cNvSpPr txBox="1"/>
          <p:nvPr/>
        </p:nvSpPr>
        <p:spPr>
          <a:xfrm>
            <a:off x="2841750" y="33366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химической нагрузки
</a:t>
            </a:r>
            <a:endParaRPr lang="en-US" sz="1200" dirty="0"/>
          </a:p>
        </p:txBody>
      </p:sp>
      <p:sp>
        <p:nvSpPr>
          <p:cNvPr id="20" name="Text 7"/>
          <p:cNvSpPr txBox="1"/>
          <p:nvPr/>
        </p:nvSpPr>
        <p:spPr>
          <a:xfrm>
            <a:off x="2159025" y="39381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формы должны помогать уменьшать потребность в пестицидах и других обработках. Это важно для защиты почв, воды и полезных организмов, включая опылителей и естественных врагов вредителей.
</a:t>
            </a:r>
            <a:endParaRPr lang="en-US" sz="1000" dirty="0"/>
          </a:p>
        </p:txBody>
      </p:sp>
      <p:sp>
        <p:nvSpPr>
          <p:cNvPr id="21" name="Text 8"/>
          <p:cNvSpPr txBox="1"/>
          <p:nvPr/>
        </p:nvSpPr>
        <p:spPr>
          <a:xfrm>
            <a:off x="6229950" y="33366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ресурсов
</a:t>
            </a:r>
            <a:endParaRPr lang="en-US" sz="1200" dirty="0"/>
          </a:p>
        </p:txBody>
      </p:sp>
      <p:sp>
        <p:nvSpPr>
          <p:cNvPr id="22" name="Text 9"/>
          <p:cNvSpPr txBox="1"/>
          <p:nvPr/>
        </p:nvSpPr>
        <p:spPr>
          <a:xfrm>
            <a:off x="5547225" y="39381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Ответственная селекция учитывает плодородие почв, устойчивость агроэкосистем и сохранение диких родичей культурных растений. Без этого долгосрочный прогресс в производстве становится уязвимым.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влияет на выбор метода селекции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зависит не только от биологии объекта, но и от бюджета, оборудования, сроков программы и доступности специалистов для анализа данных.
</a:t>
            </a:r>
            <a:endParaRPr lang="en-US" sz="1463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Классические методы проще и дешевле, а молекулярные быстрее и точнее; на практике выбирают тот вариант, который лучше решает конкретную задачу.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экспертная оценка по учебным материалам по селекции
</a:t>
            </a:r>
            <a:endParaRPr lang="en-US" sz="98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9500" y="512729"/>
            <a:ext cx="3873000" cy="255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будущего — это точность, скорость и ответственность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741664" y="3319121"/>
            <a:ext cx="3873000" cy="13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селекция уже не ограничивается отбором по внешним признакам: она соединяет классические приёмы с генетикой, молекулярными маркерами и биотехнологиями, чтобы быстрее создавать устойчивые и качественные формы.
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2026-06-02T02:34:01Z</dcterms:created>
  <dcterms:modified xsi:type="dcterms:W3CDTF">2026-06-02T02:34:01Z</dcterms:modified>
</cp:coreProperties>
</file>