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 функции организмов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живое и почему это важно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определяет работу живого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системы устроены не случайно: форма, состав и расположение частей связаны с их функциями. От клетки до организма действует общий принцип, раскрытый клеточной теорией и подтверждённый биологией живого.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живой материи
</a:t>
            </a:r>
            <a:endParaRPr lang="en-US" sz="2590" dirty="0"/>
          </a:p>
        </p:txBody>
      </p:sp>
      <p:sp>
        <p:nvSpPr>
          <p:cNvPr id="11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18076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
</a:t>
            </a:r>
            <a:pPr algn="l" indent="0" marL="0">
              <a:lnSpc>
                <a:spcPct val="90000"/>
              </a:lnSpc>
              <a:buNone/>
            </a:pPr>
            <a:r>
              <a:rPr lang="en-US" sz="33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3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минимальная структурная и функциональная единица живого. В ней протекают основные процессы обмена веществ, хранится наследственная информация и реализуются признаки, необходимые для жизни организма.
</a:t>
            </a:r>
            <a:endParaRPr lang="en-US" sz="908" dirty="0"/>
          </a:p>
        </p:txBody>
      </p:sp>
      <p:sp>
        <p:nvSpPr>
          <p:cNvPr id="13" name="Text 3"/>
          <p:cNvSpPr txBox="1"/>
          <p:nvPr/>
        </p:nvSpPr>
        <p:spPr>
          <a:xfrm>
            <a:off x="3355535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
</a:t>
            </a:r>
            <a:pPr algn="l" indent="0" marL="0">
              <a:lnSpc>
                <a:spcPct val="90000"/>
              </a:lnSpc>
              <a:buNone/>
            </a:pPr>
            <a:r>
              <a:rPr lang="en-US" sz="36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62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образована сходными клетками и межклеточным веществом. Такое объединение позволяет выполнять общую задачу точнее и эффективнее, чем отдельные клетки, и создаёт основу для специализации.
</a:t>
            </a:r>
            <a:endParaRPr lang="en-US" sz="996" dirty="0"/>
          </a:p>
        </p:txBody>
      </p:sp>
      <p:sp>
        <p:nvSpPr>
          <p:cNvPr id="14" name="Text 4"/>
          <p:cNvSpPr txBox="1"/>
          <p:nvPr/>
        </p:nvSpPr>
        <p:spPr>
          <a:xfrm>
            <a:off x="6182984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
</a:t>
            </a:r>
            <a:pPr algn="l" indent="0" marL="0">
              <a:lnSpc>
                <a:spcPct val="90000"/>
              </a:lnSpc>
              <a:buNone/>
            </a:pPr>
            <a:r>
              <a:rPr lang="en-US" sz="37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состоит из нескольких тканей, которые работают согласованно ради одной функции. Благодаря этому появляются более сложные возможности: защита, движение, питание, дыхание или выделение.
</a:t>
            </a:r>
            <a:endParaRPr lang="en-US" sz="1019" dirty="0"/>
          </a:p>
        </p:txBody>
      </p:sp>
      <p:sp>
        <p:nvSpPr>
          <p:cNvPr id="15" name="Text 5"/>
          <p:cNvSpPr txBox="1"/>
          <p:nvPr/>
        </p:nvSpPr>
        <p:spPr>
          <a:xfrm>
            <a:off x="1899413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органов
</a:t>
            </a:r>
            <a:pPr algn="l" indent="0" marL="0">
              <a:lnSpc>
                <a:spcPct val="90000"/>
              </a:lnSpc>
              <a:buNone/>
            </a:pPr>
            <a:r>
              <a:rPr lang="en-US" sz="36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66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органов объединяет несколько органов в единую работу. Их согласованность обеспечивает жизненно важные процессы и поддерживает внутреннее равновесие организма в меняющихся условиях среды.
</a:t>
            </a:r>
            <a:endParaRPr lang="en-US" sz="1007" dirty="0"/>
          </a:p>
        </p:txBody>
      </p:sp>
      <p:sp>
        <p:nvSpPr>
          <p:cNvPr id="16" name="Text 6"/>
          <p:cNvSpPr txBox="1"/>
          <p:nvPr/>
        </p:nvSpPr>
        <p:spPr>
          <a:xfrm>
            <a:off x="4736872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
</a:t>
            </a:r>
            <a:pPr algn="l" indent="0" marL="0">
              <a:lnSpc>
                <a:spcPct val="90000"/>
              </a:lnSpc>
              <a:buNone/>
            </a:pPr>
            <a:r>
              <a:rPr lang="en-US" sz="34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4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 — целостная живая система, в которой все уровни организации взаимосвязаны. Он реагирует на среду, регулирует внутренние процессы и сохраняет устойчивость благодаря координации всех частей.
</a:t>
            </a:r>
            <a:endParaRPr lang="en-US" sz="94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065051"/>
            <a:ext cx="5182677" cy="217215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уровней организации организма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простейшей клетки до целого организма возрастает степень специализации и согласованности работы.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организации, тем сильнее специализация, координация и устойчивость работы живой системы.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«Строение и функции организмов»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Граница, которая управляет обменом
</a:t>
            </a:r>
            <a:pPr algn="l" indent="0" marL="0">
              <a:lnSpc>
                <a:spcPct val="90000"/>
              </a:lnSpc>
              <a:buNone/>
            </a:pPr>
            <a:r>
              <a:rPr lang="en-US" sz="42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не просто отделяет клетку от внешней среды, но и избирательно пропускает вещества. Она помогает сохранять постоянство внутренней среды и делает обмен веществ управляемым и точным.
</a:t>
            </a:r>
            <a:endParaRPr lang="en-US" sz="1023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управления и энергии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хранит ДНК и направляет процессы жизнедеятельности, а митохондрии обеспечивают клетку энергией. Вместе они задают режим работы, без которого невозможны рост, деление и синтез необходимых веществ.
</a:t>
            </a:r>
            <a:endParaRPr lang="en-US" sz="1014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растительной клетки
</a:t>
            </a:r>
            <a:pPr algn="l" indent="0" marL="0">
              <a:lnSpc>
                <a:spcPct val="90000"/>
              </a:lnSpc>
              <a:buNone/>
            </a:pPr>
            <a:r>
              <a:rPr lang="en-US" sz="44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растительной клетки есть дополнительные структуры: клеточная стенка, хлоропласты и крупная вакуоль. Они придают прочность, обеспечивают фотосинтез и помогают поддерживать запас веществ и тургор.
</a:t>
            </a:r>
            <a:endParaRPr lang="en-US" sz="1068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 и основные органоиды
</a:t>
            </a:r>
            <a:endParaRPr lang="en-US" sz="25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каждый органоид выполняет собственную задачу, а вместе они обеспечивают целостную работу клетки.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распределены между органоидами: это повышает эффективность и делает клетку устойчивой к изменениям.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клетки и их функции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обобщающая схема функций органоидов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ДНК к признаку организма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передачи наследственной информации через синтез РНК и белков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262" y="1716712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1811" y="1750102"/>
            <a:ext cx="485400" cy="388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705" y="3327084"/>
            <a:ext cx="398213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6961" y="3327084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Покрывает поверхность тела и выстилает полости органов, создавая защитный барьер. Также участвует во всасывании веществ и выделении, поэтому особенно важна в местах активного обмена.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Объединяет органы, поддерживает их и обеспечивает питание и транспорт веществ. К ней относятся кровь, кость, хрящ и жировая ткань, каждая из которых выполняет свою роль.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клетки способны сокращаться, благодаря чему возникают движения тела и внутренних органов. Именно эта ткань делает возможными ходьбу, работу сердца и перемещение пищи по кишечнику.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Воспринимает раздражения, передаёт импульсы и координирует работу органов. Она обеспечивает быстрый ответ организма на изменения среды и согласует деятельность всех систем.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животных и их роль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2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растений и их функции
</a:t>
            </a:r>
            <a:endParaRPr lang="en-US" sz="2827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25175" y="1910900"/>
            <a:ext cx="1305900" cy="24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деление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ткань содержит активно делящиеся клетки, которые обеспечивают рост растения в длину и толщину. Благодаря ей формируются новые клетки, из которых затем возникают другие ткани.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230227" y="1910900"/>
            <a:ext cx="1305900" cy="24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органов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Покровная ткань защищает растение от повреждений и уменьшает испарение воды. Она особенно важна для листьев, стеблей и корней, которые постоянно взаимодействуют с внешней средой.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952255" y="1910900"/>
            <a:ext cx="1305900" cy="24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 запас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ткань выполняет фотосинтез, запасает питательные вещества и участвует в газообмене. В листьях она особенно активна, поскольку именно здесь образуются органические вещества.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652587" y="1910900"/>
            <a:ext cx="1305900" cy="24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веществ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Проводящая ткань образована ксилемой и флоэмой. Ксилема переносит воду и минеральные вещества от корней, а флоэма распределяет органические вещества по всему растению.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343781" y="1910900"/>
            <a:ext cx="1305900" cy="24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Прочность органов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Механическая ткань укрепляет стебель, листья и другие органы. Она помогает растению сохранять форму, противостоять ветру, тяжести плодов и другим внешним воздействиям.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6437" y="2043977"/>
            <a:ext cx="3585057" cy="221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и системы органов человека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выполняют разные функции, но их работа должна быть согласованной, чтобы сохранялось гомеостаз.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органов повышает эффективность, а их согласованная работа поддерживает постоянство внутренней среды.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«Органы и системы органов человека»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как пример согласованной работы органов
</a:t>
            </a:r>
            <a:endParaRPr lang="en-US" sz="2590" dirty="0"/>
          </a:p>
        </p:txBody>
      </p:sp>
      <p:sp>
        <p:nvSpPr>
          <p:cNvPr id="11" name="Text 2"/>
          <p:cNvSpPr txBox="1"/>
          <p:nvPr/>
        </p:nvSpPr>
        <p:spPr>
          <a:xfrm>
            <a:off x="421775" y="1563687"/>
            <a:ext cx="2596083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9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Ротовая полость
</a:t>
            </a:r>
            <a:pPr algn="l" indent="0" marL="0">
              <a:lnSpc>
                <a:spcPct val="90000"/>
              </a:lnSpc>
              <a:buNone/>
            </a:pPr>
            <a:r>
              <a:rPr lang="en-US" sz="32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пища механически измельчается, смачивается слюной и превращается в пищевой комок. Фермент амилаза начинает расщепление углеводов уже на первом этапе пищеварения, облегчая дальнейшую обработку пищи.
</a:t>
            </a:r>
            <a:endParaRPr lang="en-US" sz="898" dirty="0"/>
          </a:p>
        </p:txBody>
      </p:sp>
      <p:sp>
        <p:nvSpPr>
          <p:cNvPr id="12" name="Text 3"/>
          <p:cNvSpPr txBox="1"/>
          <p:nvPr/>
        </p:nvSpPr>
        <p:spPr>
          <a:xfrm>
            <a:off x="409575" y="2501935"/>
            <a:ext cx="2648320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кишка
</a:t>
            </a:r>
            <a:pPr algn="l" indent="0" marL="0">
              <a:lnSpc>
                <a:spcPct val="90000"/>
              </a:lnSpc>
              <a:buNone/>
            </a:pPr>
            <a:r>
              <a:rPr lang="en-US" sz="33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1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тонкой кишке завершается основное переваривание и происходит всасывание питательных веществ в кровь и лимфу. Большая длина и складчатость ее стенок увеличивают площадь всасывания.
</a:t>
            </a:r>
            <a:endParaRPr lang="en-US" sz="909" dirty="0"/>
          </a:p>
        </p:txBody>
      </p:sp>
      <p:sp>
        <p:nvSpPr>
          <p:cNvPr id="13" name="Text 4"/>
          <p:cNvSpPr txBox="1"/>
          <p:nvPr/>
        </p:nvSpPr>
        <p:spPr>
          <a:xfrm>
            <a:off x="3252603" y="1563687"/>
            <a:ext cx="2648320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
</a:t>
            </a:r>
            <a:pPr algn="l" indent="0" marL="0">
              <a:lnSpc>
                <a:spcPct val="90000"/>
              </a:lnSpc>
              <a:buNone/>
            </a:pPr>
            <a:r>
              <a:rPr lang="en-US" sz="33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1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перемешивает содержимое, частично обеззараживает его и создает условия для переваривания белков. Его сок действует не изолированно, а подготавливает пищу к последующим этапам в кишечнике.
</a:t>
            </a:r>
            <a:endParaRPr lang="en-US" sz="909" dirty="0"/>
          </a:p>
        </p:txBody>
      </p:sp>
      <p:sp>
        <p:nvSpPr>
          <p:cNvPr id="14" name="Text 5"/>
          <p:cNvSpPr txBox="1"/>
          <p:nvPr/>
        </p:nvSpPr>
        <p:spPr>
          <a:xfrm>
            <a:off x="421773" y="3468185"/>
            <a:ext cx="2596084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
</a:t>
            </a:r>
            <a:pPr algn="l" indent="0" marL="0">
              <a:lnSpc>
                <a:spcPct val="90000"/>
              </a:lnSpc>
              <a:buNone/>
            </a:pPr>
            <a:r>
              <a:rPr lang="en-US" sz="33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1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выделяет ферменты, без которых невозможно полноценное расщепление белков, жиров и углеводов. Ее работа показывает, что пищеварение — это результат взаимодействия нескольких органов.
</a:t>
            </a:r>
            <a:endParaRPr lang="en-US" sz="909" dirty="0"/>
          </a:p>
        </p:txBody>
      </p:sp>
      <p:sp>
        <p:nvSpPr>
          <p:cNvPr id="15" name="Text 6"/>
          <p:cNvSpPr txBox="1"/>
          <p:nvPr/>
        </p:nvSpPr>
        <p:spPr>
          <a:xfrm>
            <a:off x="3247839" y="2501935"/>
            <a:ext cx="2648321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1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и желчь
</a:t>
            </a:r>
            <a:pPr algn="l" indent="0" marL="0">
              <a:lnSpc>
                <a:spcPct val="90000"/>
              </a:lnSpc>
              <a:buNone/>
            </a:pPr>
            <a:r>
              <a:rPr lang="en-US" sz="33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1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не только образует желчь, но и помогает организму перерабатывать и распределять вещества после всасывания. Желчь эмульгирует жиры, делая их доступнее для ферментов.
</a:t>
            </a:r>
            <a:endParaRPr lang="en-US" sz="91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сравнивает не только вещества, но и биологические системы: у животных транспорт обеспечивают кровь и лимфа, у растений — проводящие ткани.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организмы решают задачу переноса по-разному, но результат одинаков: доставка нужных веществ к клеткам и удаление продуктов обмена.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транспорта веществ в организме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сравнительная схема транспорта веществ; схема составлена на основе общих учебных сведений.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9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поддерживает постоянство внутренней среды
</a:t>
            </a:r>
            <a:pPr algn="l" indent="0" marL="0">
              <a:lnSpc>
                <a:spcPct val="90000"/>
              </a:lnSpc>
              <a:buNone/>
            </a:pPr>
            <a:r>
              <a:rPr lang="en-US" sz="84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схема отрицательной обратной связи в нервной и эндокринной регуляции.
</a:t>
            </a:r>
            <a:endParaRPr lang="en-US" sz="229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объясняет быстрый обмен веществ и простоту организации: нет разделения на ткани и органы, поэтому все процессы сосредоточены в одном живом объеме.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по теме одноклеточных организмов.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у одноклеточных выполняет все основные жизненные функции самостоятельно.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Многоклеточность и специализация клеток
</a:t>
            </a:r>
            <a:endParaRPr lang="en-US" sz="259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Многоклеточность и специализация клеток
</a:t>
            </a:r>
            <a:endParaRPr lang="en-US" sz="2909" dirty="0"/>
          </a:p>
        </p:txBody>
      </p:sp>
      <p:sp>
        <p:nvSpPr>
          <p:cNvPr id="11" name="Text 3"/>
          <p:cNvSpPr txBox="1"/>
          <p:nvPr/>
        </p:nvSpPr>
        <p:spPr>
          <a:xfrm>
            <a:off x="4708924" y="153059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
</a:t>
            </a:r>
            <a:pPr algn="l" indent="0" marL="0">
              <a:lnSpc>
                <a:spcPct val="90000"/>
              </a:lnSpc>
              <a:buNone/>
            </a:pPr>
            <a:r>
              <a:rPr lang="en-US" sz="34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43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Многоклеточность позволила распределить функции между разными клетками. Благодаря этому организм может выполнять больше задач одновременно, чем одна универсальная клетка, и эффективнее использовать ресурсы.
</a:t>
            </a:r>
            <a:endParaRPr lang="en-US" sz="942" dirty="0"/>
          </a:p>
        </p:txBody>
      </p:sp>
      <p:sp>
        <p:nvSpPr>
          <p:cNvPr id="12" name="Text 4"/>
          <p:cNvSpPr txBox="1"/>
          <p:nvPr/>
        </p:nvSpPr>
        <p:spPr>
          <a:xfrm>
            <a:off x="4708924" y="239736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и мышечные клетки
</a:t>
            </a:r>
            <a:pPr algn="l" indent="0" marL="0">
              <a:lnSpc>
                <a:spcPct val="90000"/>
              </a:lnSpc>
              <a:buNone/>
            </a:pPr>
            <a:r>
              <a:rPr lang="en-US" sz="34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4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проводят импульсы, а мышечные клетки сокращаются и обеспечивают движение. Их строение приспособлено к конкретной функции, поэтому они работают быстрее и точнее, чем неспециализированные клетки.
</a:t>
            </a:r>
            <a:endParaRPr lang="en-US" sz="959" dirty="0"/>
          </a:p>
        </p:txBody>
      </p:sp>
      <p:sp>
        <p:nvSpPr>
          <p:cNvPr id="13" name="Text 5"/>
          <p:cNvSpPr txBox="1"/>
          <p:nvPr/>
        </p:nvSpPr>
        <p:spPr>
          <a:xfrm>
            <a:off x="4708924" y="326414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и эпителий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переносят кислород, а клетки эпителия защищают поверхность тела и участвуют в обмене с внешней средой. Разные типы клеток образуют основу согласованной работы органов.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08924" y="413091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специализации
</a:t>
            </a:r>
            <a:pPr algn="l" indent="0" marL="0">
              <a:lnSpc>
                <a:spcPct val="90000"/>
              </a:lnSpc>
              <a:buNone/>
            </a:pPr>
            <a:r>
              <a:rPr lang="en-US" sz="36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6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специализация, тем сильнее взаимозависимость клеток и тканей. Поэтому многоклеточный организм нуждается в сложной регуляции, которая согласует питание, движение, рост и восстановление.
</a:t>
            </a:r>
            <a:endParaRPr lang="en-US" sz="100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преимущества организации зависят от образа жизни: одни формы выигрывают в скорости и простоте, другие — в размерах и устойчивости.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считать один тип организации «лучше» другого: каждый из них эффективен в своих условиях и решает разные биологические задачи.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одноклеточных и многоклеточных организмов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сравнительная характеристика одноклеточных и многоклеточных организмов.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1934783"/>
            <a:ext cx="694376" cy="6172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3714" y="1934721"/>
            <a:ext cx="694515" cy="617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368" y="1889348"/>
            <a:ext cx="698568" cy="6985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4097" y="1898588"/>
            <a:ext cx="689613" cy="6896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14061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воде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рыб обтекаемая форма тела уменьшает сопротивление воды, а жабры обеспечивают дыхание в водной среде. Такие признаки напрямую связаны с условиями обитания и способом передвижения.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623714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в засухе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экономит влагу благодаря уменьшенному потоотделению, а запасы жира в горбах помогают переживать периоды дефицита пищи. Это важное приспособление к жизни в пустыне.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33367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потери влаги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кактуса листья превращены в колючки, что снижает испарение и защищает растение от поедания. Мясистый стебель служит хранилищем воды и поддерживает жизнедеятельность.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43020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полету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птиц легкий скелет, крылья и развитые мышцы груди обеспечивают активный полет. Эти особенности повышают подвижность и помогают находить пищу, спасаться от врагов и расселяться.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организмов к среде обитания
</a:t>
            </a:r>
            <a:endParaRPr lang="en-US" sz="2590" dirty="0"/>
          </a:p>
        </p:txBody>
      </p:sp>
      <p:sp>
        <p:nvSpPr>
          <p:cNvPr id="13" name="Text 6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организмов к среде обитания
</a:t>
            </a:r>
            <a:endParaRPr lang="en-US" sz="259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признаки помогают выживанию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схема действия естественного отбора и закрепления приспособлений.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по теме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18076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строения и функции
</a:t>
            </a:r>
            <a:pPr algn="l" indent="0" marL="0">
              <a:lnSpc>
                <a:spcPct val="90000"/>
              </a:lnSpc>
              <a:buNone/>
            </a:pPr>
            <a:r>
              <a:rPr lang="en-US" sz="37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живой объект устроен не случайно: его строение связано с тем, как он питается, движется, защищается и размножается. Форма всегда отражает биологическую задачу.
</a:t>
            </a:r>
            <a:endParaRPr lang="en-US" sz="1019" dirty="0"/>
          </a:p>
        </p:txBody>
      </p:sp>
      <p:sp>
        <p:nvSpPr>
          <p:cNvPr id="13" name="Text 3"/>
          <p:cNvSpPr txBox="1"/>
          <p:nvPr/>
        </p:nvSpPr>
        <p:spPr>
          <a:xfrm>
            <a:off x="3355535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уровней
</a:t>
            </a:r>
            <a:pPr algn="l" indent="0" marL="0">
              <a:lnSpc>
                <a:spcPct val="90000"/>
              </a:lnSpc>
              <a:buNone/>
            </a:pPr>
            <a:r>
              <a:rPr lang="en-US" sz="37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объединяются в ткани, ткани — в органы, а органы — в системы органов. Такая организация позволяет живой системе становиться сложнее, но оставаться согласованной.
</a:t>
            </a:r>
            <a:endParaRPr lang="en-US" sz="1019" dirty="0"/>
          </a:p>
        </p:txBody>
      </p:sp>
      <p:sp>
        <p:nvSpPr>
          <p:cNvPr id="14" name="Text 4"/>
          <p:cNvSpPr txBox="1"/>
          <p:nvPr/>
        </p:nvSpPr>
        <p:spPr>
          <a:xfrm>
            <a:off x="6182984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Проявления жизни
</a:t>
            </a:r>
            <a:pPr algn="l" indent="0" marL="0">
              <a:lnSpc>
                <a:spcPct val="90000"/>
              </a:lnSpc>
              <a:buNone/>
            </a:pPr>
            <a:r>
              <a:rPr lang="en-US" sz="37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веществ, раздражимость, рост, размножение и гомеостаз зависят от особенностей строения. Чем точнее приспособлены структуры, тем эффективнее работают жизненные процессы.
</a:t>
            </a:r>
            <a:endParaRPr lang="en-US" sz="1019" dirty="0"/>
          </a:p>
        </p:txBody>
      </p:sp>
      <p:sp>
        <p:nvSpPr>
          <p:cNvPr id="15" name="Text 5"/>
          <p:cNvSpPr txBox="1"/>
          <p:nvPr/>
        </p:nvSpPr>
        <p:spPr>
          <a:xfrm>
            <a:off x="1899413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специализации
</a:t>
            </a:r>
            <a:pPr algn="l" indent="0" marL="0">
              <a:lnSpc>
                <a:spcPct val="90000"/>
              </a:lnSpc>
              <a:buNone/>
            </a:pPr>
            <a:r>
              <a:rPr lang="en-US" sz="37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клеток и органов повышает производительность организма, но делает его зависимым от координации. Поэтому регуляция становится обязательным условием выживания.
</a:t>
            </a:r>
            <a:endParaRPr lang="en-US" sz="1019" dirty="0"/>
          </a:p>
        </p:txBody>
      </p:sp>
      <p:sp>
        <p:nvSpPr>
          <p:cNvPr id="16" name="Text 6"/>
          <p:cNvSpPr txBox="1"/>
          <p:nvPr/>
        </p:nvSpPr>
        <p:spPr>
          <a:xfrm>
            <a:off x="4736872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и эволюция
</a:t>
            </a:r>
            <a:pPr algn="l" indent="0" marL="0">
              <a:lnSpc>
                <a:spcPct val="90000"/>
              </a:lnSpc>
              <a:buNone/>
            </a:pPr>
            <a:r>
              <a:rPr lang="en-US" sz="37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признаки закрепляются естественным отбором и помогают видам существовать в конкретной среде. Именно так формируется разнообразие живых организмов.
</a:t>
            </a:r>
            <a:endParaRPr lang="en-US" sz="101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строится на согласованности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 функции организма неразделимы: от молекул до систем органов действует единый принцип согласованности. Именно поэтому живые системы сохраняют устойчивость, приспосабливаются и остаются разнообразными.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2026-06-01T18:37:02Z</dcterms:created>
  <dcterms:modified xsi:type="dcterms:W3CDTF">2026-06-01T18:37:02Z</dcterms:modified>
</cp:coreProperties>
</file>