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image" Target="../media/image-6-8.png"/><Relationship Id="rId9" Type="http://schemas.openxmlformats.org/officeDocument/2006/relationships/image" Target="../media/image-6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jpe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image" Target="../media/image-11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jpe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jpeg"/><Relationship Id="rId4" Type="http://schemas.openxmlformats.org/officeDocument/2006/relationships/image" Target="../media/image-15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6975" y="1727300"/>
            <a:ext cx="4326000" cy="29699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06975" y="606975"/>
            <a:ext cx="8352600" cy="83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Системы органов млекопитающих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5134950" y="1725900"/>
            <a:ext cx="3624300" cy="297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разные органы работают вместе, чтобы поддерживать жизнь и движение.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i="1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E7F9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1200" y="2514555"/>
            <a:ext cx="8421600" cy="194914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1200" y="1308338"/>
            <a:ext cx="8421600" cy="86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Млекопитающие — это человек, кошка, кит, летучая мышь и многие другие животные. Их органы образуют системы, которые вместе помогают питаться, дышать, двигаться и защищаться от изменений среды.
</a:t>
            </a:r>
            <a:endParaRPr lang="en-US" sz="1600" dirty="0"/>
          </a:p>
        </p:txBody>
      </p:sp>
      <p:sp>
        <p:nvSpPr>
          <p:cNvPr id="5" name="Text 1"/>
          <p:cNvSpPr txBox="1"/>
          <p:nvPr/>
        </p:nvSpPr>
        <p:spPr>
          <a:xfrm>
            <a:off x="361200" y="365375"/>
            <a:ext cx="8421600" cy="60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Кто такие млекопитающие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1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37925" y="365350"/>
            <a:ext cx="8438700" cy="72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системы органов млекопитающих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337925" y="1441509"/>
            <a:ext cx="4097700" cy="83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Пищеварение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Пищеварительная система расщепляет пищу на простые вещества и всасывает их в кровь. Так организм получает энергию и строительный материал для роста и восстановления тканей.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337925" y="2627755"/>
            <a:ext cx="4097700" cy="83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Дыхание и обмен газов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Дыхательная система доставляет кислород в лёгкие и удаляет углекислый газ. Без постоянного поступления кислорода клетки не могут вырабатывать энергию для работы органов.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337925" y="3819327"/>
            <a:ext cx="4097700" cy="83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Транспорт веществ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Кровеносная система переносит кислород, питательные вещества и продукты обмена по всему телу. Она связывает между собой работу лёгких, кишечника, мышц и других органов.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4678925" y="1441509"/>
            <a:ext cx="4097700" cy="83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Движение и опора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Опорно-двигательная система сохраняет форму тела, защищает внутренние органы и позволяет млекопитающим бегать, плавать, прыгать и рыть норы.
</a:t>
            </a:r>
            <a:endParaRPr lang="en-US" sz="1200" dirty="0"/>
          </a:p>
        </p:txBody>
      </p:sp>
      <p:sp>
        <p:nvSpPr>
          <p:cNvPr id="14" name="Text 6"/>
          <p:cNvSpPr txBox="1"/>
          <p:nvPr/>
        </p:nvSpPr>
        <p:spPr>
          <a:xfrm>
            <a:off x="4678925" y="2627755"/>
            <a:ext cx="4097700" cy="83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Регуляция и защита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Нервная, эндокринная, выделительная, покровная, иммунная и репродуктивная системы поддерживают согласованную работу организма, его защиту, рост и размножение.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6975" y="1299508"/>
            <a:ext cx="4158300" cy="274838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124117" y="1877039"/>
            <a:ext cx="3502800" cy="82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077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Организм работает как единая сеть: пища, кислород и кровь проходят через разные системы, а нервная и эндокринная системы управляют их согласованностью.
</a:t>
            </a:r>
            <a:endParaRPr lang="en-US" sz="1077" dirty="0"/>
          </a:p>
        </p:txBody>
      </p:sp>
      <p:sp>
        <p:nvSpPr>
          <p:cNvPr id="7" name="Text 1"/>
          <p:cNvSpPr txBox="1"/>
          <p:nvPr/>
        </p:nvSpPr>
        <p:spPr>
          <a:xfrm>
            <a:off x="406962" y="4149213"/>
            <a:ext cx="4158300" cy="26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Составлено по школьному курсу биологии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5124117" y="3170989"/>
            <a:ext cx="3502800" cy="82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12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одна система нарушается, остальные тоже начинают работать хуже, поэтому здоровье организма зависит от их взаимодействия.
</a:t>
            </a:r>
            <a:endParaRPr lang="en-US" sz="1212" dirty="0"/>
          </a:p>
        </p:txBody>
      </p:sp>
      <p:sp>
        <p:nvSpPr>
          <p:cNvPr id="9" name="Text 3"/>
          <p:cNvSpPr txBox="1"/>
          <p:nvPr/>
        </p:nvSpPr>
        <p:spPr>
          <a:xfrm>
            <a:off x="337925" y="368223"/>
            <a:ext cx="8438700" cy="75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системы органов связаны между собой
</a:t>
            </a:r>
            <a:endParaRPr lang="en-US" sz="2400" dirty="0"/>
          </a:p>
        </p:txBody>
      </p:sp>
      <p:sp>
        <p:nvSpPr>
          <p:cNvPr id="10" name="Text 4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1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E7F9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7925" y="2919586"/>
            <a:ext cx="8468100" cy="184412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100" dirty="0"/>
          </a:p>
        </p:txBody>
      </p:sp>
      <p:sp>
        <p:nvSpPr>
          <p:cNvPr id="9" name="Text 1"/>
          <p:cNvSpPr txBox="1"/>
          <p:nvPr/>
        </p:nvSpPr>
        <p:spPr>
          <a:xfrm>
            <a:off x="337925" y="267500"/>
            <a:ext cx="8421600" cy="67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Пищеварительная система: путь пищи в организме
</a:t>
            </a:r>
            <a:endParaRPr lang="en-US" sz="2400" dirty="0"/>
          </a:p>
        </p:txBody>
      </p:sp>
      <p:sp>
        <p:nvSpPr>
          <p:cNvPr id="10" name="Text 2"/>
          <p:cNvSpPr txBox="1"/>
          <p:nvPr/>
        </p:nvSpPr>
        <p:spPr>
          <a:xfrm>
            <a:off x="772125" y="1062325"/>
            <a:ext cx="1579500" cy="173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Рот и слюна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Пища попадает в рот, где зубы измельчают её, а слюна смачивает и начинает химическую обработку. Это облегчает дальнейшее продвижение пищи по пищеварительному тракту.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2915250" y="1062325"/>
            <a:ext cx="1579500" cy="173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96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Желудок
</a:t>
            </a:r>
            <a:pPr algn="l" indent="0" marL="0">
              <a:lnSpc>
                <a:spcPct val="115000"/>
              </a:lnSpc>
              <a:buNone/>
            </a:pPr>
            <a:r>
              <a:rPr lang="en-US" sz="698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97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 пищеводу пищевой комок попадает в желудок, где перемешивается с желудочным соком и частично переваривается. Здесь пища становится более однородной и готовой к дальнейшей обработке.
</a:t>
            </a:r>
            <a:endParaRPr lang="en-US" sz="1196" dirty="0"/>
          </a:p>
        </p:txBody>
      </p:sp>
      <p:sp>
        <p:nvSpPr>
          <p:cNvPr id="12" name="Text 4"/>
          <p:cNvSpPr txBox="1"/>
          <p:nvPr/>
        </p:nvSpPr>
        <p:spPr>
          <a:xfrm>
            <a:off x="5058375" y="1062325"/>
            <a:ext cx="1579500" cy="173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Тонкий кишечник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тонком кишечнике пища окончательно расщепляется, а питательные вещества всасываются в кровь. Именно здесь организм получает основную часть веществ, нужных для жизни.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7201500" y="1062325"/>
            <a:ext cx="1579500" cy="173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96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Толстый кишечник
</a:t>
            </a:r>
            <a:pPr algn="l" indent="0" marL="0">
              <a:lnSpc>
                <a:spcPct val="115000"/>
              </a:lnSpc>
              <a:buNone/>
            </a:pPr>
            <a:r>
              <a:rPr lang="en-US" sz="698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97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толстом кишечнике всасывается вода и формируются остатки непереваренной пищи. У травоядных животных этот отдел обычно длиннее, потому что растительная пища переваривается медленнее.
</a:t>
            </a:r>
            <a:endParaRPr lang="en-US" sz="1196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E7F9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5231" y="1502228"/>
            <a:ext cx="218400" cy="218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06056" y="1502228"/>
            <a:ext cx="218400" cy="2184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75231" y="3304875"/>
            <a:ext cx="218400" cy="2184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806056" y="3326715"/>
            <a:ext cx="218400" cy="17472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100" dirty="0"/>
          </a:p>
        </p:txBody>
      </p:sp>
      <p:sp>
        <p:nvSpPr>
          <p:cNvPr id="12" name="Text 1"/>
          <p:cNvSpPr txBox="1"/>
          <p:nvPr/>
        </p:nvSpPr>
        <p:spPr>
          <a:xfrm>
            <a:off x="407025" y="324475"/>
            <a:ext cx="8369700" cy="76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Дыхательная система: как организм получает кислород
</a:t>
            </a:r>
            <a:endParaRPr lang="en-US" sz="2400" dirty="0"/>
          </a:p>
        </p:txBody>
      </p:sp>
      <p:sp>
        <p:nvSpPr>
          <p:cNvPr id="13" name="Text 2"/>
          <p:cNvSpPr txBox="1"/>
          <p:nvPr/>
        </p:nvSpPr>
        <p:spPr>
          <a:xfrm>
            <a:off x="870138" y="1433978"/>
            <a:ext cx="3444600" cy="35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Носовая полость
</a:t>
            </a:r>
            <a:endParaRPr lang="en-US" sz="1400" dirty="0"/>
          </a:p>
        </p:txBody>
      </p:sp>
      <p:sp>
        <p:nvSpPr>
          <p:cNvPr id="14" name="Text 3"/>
          <p:cNvSpPr txBox="1"/>
          <p:nvPr/>
        </p:nvSpPr>
        <p:spPr>
          <a:xfrm>
            <a:off x="332475" y="1996275"/>
            <a:ext cx="3982200" cy="88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Воздух сначала проходит через носовую полость, где очищается, увлажняется и согревается. Это помогает защитить лёгкие от пыли, холода и лишних частиц.
</a:t>
            </a:r>
            <a:endParaRPr lang="en-US" sz="1200" dirty="0"/>
          </a:p>
        </p:txBody>
      </p:sp>
      <p:sp>
        <p:nvSpPr>
          <p:cNvPr id="15" name="Text 4"/>
          <p:cNvSpPr txBox="1"/>
          <p:nvPr/>
        </p:nvSpPr>
        <p:spPr>
          <a:xfrm>
            <a:off x="5223708" y="1434029"/>
            <a:ext cx="3634754" cy="35539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2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воздуха
</a:t>
            </a:r>
            <a:endParaRPr lang="en-US" sz="1402" dirty="0"/>
          </a:p>
        </p:txBody>
      </p:sp>
      <p:sp>
        <p:nvSpPr>
          <p:cNvPr id="16" name="Text 5"/>
          <p:cNvSpPr txBox="1"/>
          <p:nvPr/>
        </p:nvSpPr>
        <p:spPr>
          <a:xfrm>
            <a:off x="4674603" y="1995139"/>
            <a:ext cx="4184165" cy="89074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2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Далее воздух идёт через гортань, трахею и бронхи в лёгкие. Эти органы проводят его к местам, где происходит газообмен, и обеспечивают свободное движение воздуха.
</a:t>
            </a:r>
            <a:endParaRPr lang="en-US" sz="1202" dirty="0"/>
          </a:p>
        </p:txBody>
      </p:sp>
      <p:sp>
        <p:nvSpPr>
          <p:cNvPr id="17" name="Text 6"/>
          <p:cNvSpPr txBox="1"/>
          <p:nvPr/>
        </p:nvSpPr>
        <p:spPr>
          <a:xfrm>
            <a:off x="870138" y="3236625"/>
            <a:ext cx="3444600" cy="35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Альвеолы
</a:t>
            </a:r>
            <a:endParaRPr lang="en-US" sz="1400" dirty="0"/>
          </a:p>
        </p:txBody>
      </p:sp>
      <p:sp>
        <p:nvSpPr>
          <p:cNvPr id="18" name="Text 7"/>
          <p:cNvSpPr txBox="1"/>
          <p:nvPr/>
        </p:nvSpPr>
        <p:spPr>
          <a:xfrm>
            <a:off x="332475" y="3773875"/>
            <a:ext cx="3982200" cy="88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лёгких находятся альвеолы — крошечные пузырьки, окружённые капиллярами. Здесь кислород переходит в кровь, а углекислый газ выходит из крови наружу.
</a:t>
            </a:r>
            <a:endParaRPr lang="en-US" sz="1200" dirty="0"/>
          </a:p>
        </p:txBody>
      </p:sp>
      <p:sp>
        <p:nvSpPr>
          <p:cNvPr id="19" name="Text 8"/>
          <p:cNvSpPr txBox="1"/>
          <p:nvPr/>
        </p:nvSpPr>
        <p:spPr>
          <a:xfrm>
            <a:off x="5217925" y="3236625"/>
            <a:ext cx="3558600" cy="35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Дыхательные движения
</a:t>
            </a:r>
            <a:endParaRPr lang="en-US" sz="1400" dirty="0"/>
          </a:p>
        </p:txBody>
      </p:sp>
      <p:sp>
        <p:nvSpPr>
          <p:cNvPr id="20" name="Text 9"/>
          <p:cNvSpPr txBox="1"/>
          <p:nvPr/>
        </p:nvSpPr>
        <p:spPr>
          <a:xfrm>
            <a:off x="4680325" y="3771900"/>
            <a:ext cx="4096500" cy="88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Диафрагма и межрёберные мышцы расширяют и сжимают грудную клетку. Благодаря этому воздух постоянно поступает в лёгкие и выводится из них, поддерживая жизнь клеток.
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E7F9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37925" y="267500"/>
            <a:ext cx="8459100" cy="67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Кровеносная система: доставка веществ по телу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809613" y="1165888"/>
            <a:ext cx="3703200" cy="134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Четырёхкамерное сердце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Сердце млекопитающих имеет два предсердия и два желудочка. Такое строение почти полностью разделяет артериальную и венозную кровь, повышая эффективность кровообращения.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5093813" y="1165888"/>
            <a:ext cx="3703200" cy="134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Капилляры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мельчайших капиллярах кровь отдаёт клеткам кислород и питательные вещества и забирает продукты обмена. Здесь происходит основной обмен между кровью и тканями.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809613" y="2631513"/>
            <a:ext cx="3703200" cy="134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Артерии и вены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Артерии несут кровь от сердца к органам, а вены возвращают её обратно. Эти сосуды образуют пути, по которым вещества быстро перемещаются по всему телу.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5093813" y="2631513"/>
            <a:ext cx="3703200" cy="134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Активная жизнь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Быстрое кровообращение помогает млекопитающим поддерживать высокий уровень активности. Органы получают всё необходимое для работы даже при движении, беге и длительной нагрузке.
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70406" y="365350"/>
            <a:ext cx="3805638" cy="3971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37925" y="365350"/>
            <a:ext cx="4305600" cy="64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Опорно-двигательная система: скелет и мышцы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621800" y="4148375"/>
            <a:ext cx="4021800" cy="75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конечности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Передние конечности у разных видов выполняют разные задачи: превращаются в лапы, крылья или плавники. Изменения строения связаны с образом жизни и средой обитания.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621800" y="3187925"/>
            <a:ext cx="4021800" cy="75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Особенности строения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большинства млекопитающих семь шейных позвонков, даже если шея очень длинная, как у жирафа. Это показывает общность плана строения разных животных.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621800" y="2227475"/>
            <a:ext cx="4021800" cy="75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Мышцы и движение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Мышцы прикрепляются к костям и сокращаются, вызывая движение частей тела. Благодаря этому млекопитающие могут ходить, прыгать, плавать и хватать предметы.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621800" y="1267025"/>
            <a:ext cx="4021800" cy="75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Скелет как опора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Скелет поддерживает тело и сохраняет его форму. Он также защищает важные органы: череп — мозг, а рёбра — сердце и лёгкие.
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E7F9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7975" y="1707116"/>
            <a:ext cx="8438700" cy="296211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337925" y="420944"/>
            <a:ext cx="8438700" cy="73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Нервная система: путь сигнала от раздражителя к ответу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337925" y="1153850"/>
            <a:ext cx="8438700" cy="50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 нервная система превращает сигнал от внешнего или внутреннего раздражителя в действие организма.
</a:t>
            </a:r>
            <a:endParaRPr lang="en-US" sz="13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94700" y="1677909"/>
            <a:ext cx="4365000" cy="1854832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394804" y="4092575"/>
            <a:ext cx="4365000" cy="26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учебник биологии, 8 класс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538075" y="1660975"/>
            <a:ext cx="3565200" cy="83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какая система за что отвечает и как это помогает организму.
</a:t>
            </a:r>
            <a:endParaRPr lang="en-US" sz="1300" dirty="0"/>
          </a:p>
        </p:txBody>
      </p:sp>
      <p:sp>
        <p:nvSpPr>
          <p:cNvPr id="7" name="Text 2"/>
          <p:cNvSpPr txBox="1"/>
          <p:nvPr/>
        </p:nvSpPr>
        <p:spPr>
          <a:xfrm>
            <a:off x="538075" y="2930625"/>
            <a:ext cx="3565200" cy="83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системы выполняют разные задачи, но работают на общий результат: питание, дыхание и снабжение клеток веществами.
</a:t>
            </a:r>
            <a:endParaRPr lang="en-US" sz="1300" dirty="0"/>
          </a:p>
        </p:txBody>
      </p:sp>
      <p:sp>
        <p:nvSpPr>
          <p:cNvPr id="8" name="Text 3"/>
          <p:cNvSpPr txBox="1"/>
          <p:nvPr/>
        </p:nvSpPr>
        <p:spPr>
          <a:xfrm>
            <a:off x="337925" y="313148"/>
            <a:ext cx="8438700" cy="83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систем органов по основным функциям
</a:t>
            </a:r>
            <a:endParaRPr lang="en-US" sz="2400" dirty="0"/>
          </a:p>
        </p:txBody>
      </p:sp>
      <p:sp>
        <p:nvSpPr>
          <p:cNvPr id="9" name="Text 4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1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5231" y="1217218"/>
            <a:ext cx="218400" cy="17472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30431" y="1191478"/>
            <a:ext cx="169650" cy="2262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75231" y="3268518"/>
            <a:ext cx="218400" cy="17472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100" dirty="0"/>
          </a:p>
        </p:txBody>
      </p:sp>
      <p:sp>
        <p:nvSpPr>
          <p:cNvPr id="10" name="Text 1"/>
          <p:cNvSpPr txBox="1"/>
          <p:nvPr/>
        </p:nvSpPr>
        <p:spPr>
          <a:xfrm>
            <a:off x="889425" y="1127125"/>
            <a:ext cx="3502200" cy="161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Почки фильтруют кровь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Почки непрерывно очищают кровь от продуктов обмена, лишней воды и солей. В результате образуется моча, а состав внутренней среды организма остаётся более постоянным.
</a:t>
            </a:r>
            <a:endParaRPr lang="en-US" sz="1300" dirty="0"/>
          </a:p>
        </p:txBody>
      </p:sp>
      <p:sp>
        <p:nvSpPr>
          <p:cNvPr id="11" name="Text 2"/>
          <p:cNvSpPr txBox="1"/>
          <p:nvPr/>
        </p:nvSpPr>
        <p:spPr>
          <a:xfrm>
            <a:off x="5257525" y="1127125"/>
            <a:ext cx="3502200" cy="161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мочи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 почек моча по мочеточникам поступает в мочевой пузырь, где накапливается до выведения. Затем мочеиспускательный канал выводит её наружу.
</a:t>
            </a:r>
            <a:endParaRPr lang="en-US" sz="1300" dirty="0"/>
          </a:p>
        </p:txBody>
      </p:sp>
      <p:sp>
        <p:nvSpPr>
          <p:cNvPr id="12" name="Text 3"/>
          <p:cNvSpPr txBox="1"/>
          <p:nvPr/>
        </p:nvSpPr>
        <p:spPr>
          <a:xfrm>
            <a:off x="889425" y="3178425"/>
            <a:ext cx="7870200" cy="158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Стабильная внутренняя среда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Выделительная система помогает поддерживать водно-солевой баланс и удаляет вещества, которые могут повредить клеткам. Благодаря этому органы работают согласованно и без перегрузки.
</a:t>
            </a:r>
            <a:endParaRPr lang="en-US" sz="1300" dirty="0"/>
          </a:p>
        </p:txBody>
      </p:sp>
      <p:sp>
        <p:nvSpPr>
          <p:cNvPr id="13" name="Text 4"/>
          <p:cNvSpPr txBox="1"/>
          <p:nvPr/>
        </p:nvSpPr>
        <p:spPr>
          <a:xfrm>
            <a:off x="406975" y="220691"/>
            <a:ext cx="8369700" cy="72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Выделительная система: удаление лишнего и вредного
</a:t>
            </a:r>
            <a:endParaRPr lang="en-US" sz="2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7125" y="1299100"/>
            <a:ext cx="4158000" cy="316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100" dirty="0"/>
          </a:p>
        </p:txBody>
      </p:sp>
      <p:sp>
        <p:nvSpPr>
          <p:cNvPr id="9" name="Text 1"/>
          <p:cNvSpPr txBox="1"/>
          <p:nvPr/>
        </p:nvSpPr>
        <p:spPr>
          <a:xfrm>
            <a:off x="337925" y="365350"/>
            <a:ext cx="8438700" cy="72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Покровная система: защита и сохранение тепла
</a:t>
            </a:r>
            <a:endParaRPr lang="en-US" sz="2400" dirty="0"/>
          </a:p>
        </p:txBody>
      </p:sp>
      <p:sp>
        <p:nvSpPr>
          <p:cNvPr id="10" name="Text 2"/>
          <p:cNvSpPr txBox="1"/>
          <p:nvPr/>
        </p:nvSpPr>
        <p:spPr>
          <a:xfrm>
            <a:off x="5132625" y="1341420"/>
            <a:ext cx="3633900" cy="66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92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Барьер для организма
</a:t>
            </a:r>
            <a:pPr algn="l" indent="0" marL="0">
              <a:lnSpc>
                <a:spcPct val="115000"/>
              </a:lnSpc>
              <a:buNone/>
            </a:pPr>
            <a:r>
              <a:rPr lang="en-US" sz="637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1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Кожа отделяет внутреннюю среду тела от внешнего мира. Она защищает от повреждений, высыхания и проникновения микробов, а также участвует в ощущении прикосновения и температуры.
</a:t>
            </a:r>
            <a:endParaRPr lang="en-US" sz="1092" dirty="0"/>
          </a:p>
        </p:txBody>
      </p:sp>
      <p:sp>
        <p:nvSpPr>
          <p:cNvPr id="11" name="Text 3"/>
          <p:cNvSpPr txBox="1"/>
          <p:nvPr/>
        </p:nvSpPr>
        <p:spPr>
          <a:xfrm>
            <a:off x="5132625" y="2303514"/>
            <a:ext cx="3633900" cy="66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13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Шерсть сохраняет тепло
</a:t>
            </a:r>
            <a:pPr algn="l" indent="0" marL="0">
              <a:lnSpc>
                <a:spcPct val="115000"/>
              </a:lnSpc>
              <a:buNone/>
            </a:pPr>
            <a:r>
              <a:rPr lang="en-US" sz="649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28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Волосяной покров удерживает слой воздуха у поверхности кожи и уменьшает потерю тепла. Особенно это важно для наземных млекопитающих, живущих в прохладных условиях.
</a:t>
            </a:r>
            <a:endParaRPr lang="en-US" sz="1113" dirty="0"/>
          </a:p>
        </p:txBody>
      </p:sp>
      <p:sp>
        <p:nvSpPr>
          <p:cNvPr id="12" name="Text 4"/>
          <p:cNvSpPr txBox="1"/>
          <p:nvPr/>
        </p:nvSpPr>
        <p:spPr>
          <a:xfrm>
            <a:off x="5132625" y="3265609"/>
            <a:ext cx="3633900" cy="66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13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условия — разный покров
</a:t>
            </a:r>
            <a:pPr algn="l" indent="0" marL="0">
              <a:lnSpc>
                <a:spcPct val="115000"/>
              </a:lnSpc>
              <a:buNone/>
            </a:pPr>
            <a:r>
              <a:rPr lang="en-US" sz="649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28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многих водных видов шерсть развита слабо или почти отсутствует, потому что плотный покров мешал бы движению в воде. При этом общий план строения тела сохраняется.
</a:t>
            </a:r>
            <a:endParaRPr lang="en-US" sz="1113" dirty="0"/>
          </a:p>
        </p:txBody>
      </p:sp>
      <p:sp>
        <p:nvSpPr>
          <p:cNvPr id="13" name="Text 5"/>
          <p:cNvSpPr txBox="1"/>
          <p:nvPr/>
        </p:nvSpPr>
        <p:spPr>
          <a:xfrm>
            <a:off x="5132625" y="4227703"/>
            <a:ext cx="3633900" cy="66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13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Железы и терморегуляция
</a:t>
            </a:r>
            <a:pPr algn="l" indent="0" marL="0">
              <a:lnSpc>
                <a:spcPct val="115000"/>
              </a:lnSpc>
              <a:buNone/>
            </a:pPr>
            <a:r>
              <a:rPr lang="en-US" sz="649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28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Сальные железы смазывают кожу и шерсть, а потовые железы помогают охлаждать тело. Вместе они поддерживают защиту кожного покрова и постоянную температуру организма.
</a:t>
            </a:r>
            <a:endParaRPr lang="en-US" sz="1113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E7F9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37925" y="267500"/>
            <a:ext cx="8421600" cy="67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Иммунная система: защита организма от болезней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772125" y="1062325"/>
            <a:ext cx="2293200" cy="177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Распознавание чужого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Лейкоциты находят и распознают бактерии, вирусы и другие чужеродные частицы. После этого они запускают защитную реакцию, которая помогает организму не допустить распространения инфекции.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3642500" y="1062325"/>
            <a:ext cx="2293200" cy="177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Фильтр в лимфатической системе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Лимфатические узлы задерживают возбудителей болезней и помогают их уничтожать. Они работают как пункты контроля, через которые проходит лимфа перед возвращением в кровь.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6512875" y="1062325"/>
            <a:ext cx="2293200" cy="177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Антитела против опасных частиц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Антитела связываются с чужеродными веществами и облегчают их уничтожение. Такой механизм делает защиту точной и помогает организму быстрее справляться с повторной угрозой.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772125" y="2976163"/>
            <a:ext cx="2293200" cy="177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Внешние преграды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Кожа, слизь, слёзы и слюна не дают микробам легко проникать в организм. Эти средства защиты действуют постоянно и помогают снизить риск заражения.
</a:t>
            </a:r>
            <a:endParaRPr lang="en-US" sz="1200" dirty="0"/>
          </a:p>
        </p:txBody>
      </p:sp>
      <p:sp>
        <p:nvSpPr>
          <p:cNvPr id="14" name="Text 6"/>
          <p:cNvSpPr txBox="1"/>
          <p:nvPr/>
        </p:nvSpPr>
        <p:spPr>
          <a:xfrm>
            <a:off x="3642500" y="2976163"/>
            <a:ext cx="2293200" cy="177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Иммунная память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некоторых инфекций организм реагирует на знакомого возбудителя быстрее и сильнее. Это помогает защищаться лучше, чем при первом столкновении с болезнью.
</a:t>
            </a:r>
            <a:endParaRPr lang="en-US" sz="1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E7F9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37925" y="267500"/>
            <a:ext cx="8459100" cy="67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Эндокринная система: гормоны и их действие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809613" y="1165888"/>
            <a:ext cx="3703200" cy="134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Гормоны в крови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Железы внутренней секреции выделяют гормоны сразу в кровь. Так сигналы разносятся по всему организму и достигают тех органов, на которые должны подействовать.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5093813" y="1165888"/>
            <a:ext cx="3703200" cy="134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Инсулин и глюкоза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Инсулин помогает снижать уровень глюкозы в крови и поддерживать его в пределах нормы. Это особенно важно, потому что клетки постоянно используют глюкозу как источник энергии.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809613" y="2631513"/>
            <a:ext cx="3703200" cy="134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и развитие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Гормоны управляют ростом тела, созреванием органов и изменением обмена веществ. Благодаря их действию организм развивается последовательно и приспосабливается к возрастным изменениям.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5093813" y="2631513"/>
            <a:ext cx="3703200" cy="134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Быстрая готовность к действию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Адреналин усиливает работу сердца и подготавливает организм к быстрому ответу на опасность. Эндокринная система действует медленнее нервной, зато её влияние сохраняется дольше.
</a:t>
            </a:r>
            <a:endParaRPr lang="en-US" sz="1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5550" y="1159548"/>
            <a:ext cx="3942300" cy="176710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24220" y="1159548"/>
            <a:ext cx="3942300" cy="1767105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406975" y="220691"/>
            <a:ext cx="8369700" cy="72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Размножение и развитие детёнышей
</a:t>
            </a:r>
            <a:endParaRPr lang="en-US" sz="2400" dirty="0"/>
          </a:p>
        </p:txBody>
      </p:sp>
      <p:sp>
        <p:nvSpPr>
          <p:cNvPr id="8" name="Text 2"/>
          <p:cNvSpPr txBox="1"/>
          <p:nvPr/>
        </p:nvSpPr>
        <p:spPr>
          <a:xfrm>
            <a:off x="415448" y="3694631"/>
            <a:ext cx="3942300" cy="99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большинства млекопитающих развитие начинается ещё до рождения. Эмбрион растёт в организме матери, получает питание и кислород, а затем постепенно становится похожим на маленького детёныша, готового к появлению на свет.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415448" y="3155279"/>
            <a:ext cx="39423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98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недели внутри организма матери
</a:t>
            </a:r>
            <a:endParaRPr lang="en-US" sz="1598" dirty="0"/>
          </a:p>
        </p:txBody>
      </p:sp>
      <p:sp>
        <p:nvSpPr>
          <p:cNvPr id="10" name="Text 4"/>
          <p:cNvSpPr txBox="1"/>
          <p:nvPr/>
        </p:nvSpPr>
        <p:spPr>
          <a:xfrm>
            <a:off x="4824213" y="3155279"/>
            <a:ext cx="39423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Рождение и забота взрослых
</a:t>
            </a:r>
            <a:endParaRPr lang="en-US" sz="1600" dirty="0"/>
          </a:p>
        </p:txBody>
      </p:sp>
      <p:sp>
        <p:nvSpPr>
          <p:cNvPr id="11" name="Text 5"/>
          <p:cNvSpPr txBox="1"/>
          <p:nvPr/>
        </p:nvSpPr>
        <p:spPr>
          <a:xfrm>
            <a:off x="4824213" y="3694631"/>
            <a:ext cx="3942300" cy="99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рождения детёныш не остаётся один: он получает молоко матери и нуждается в постоянной защите. Благодаря заботе взрослых животных малыш быстрее растёт, учится двигаться и осваивает поведение своего вида.
</a:t>
            </a:r>
            <a:endParaRPr lang="en-US" sz="1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6975" y="1299508"/>
            <a:ext cx="4158300" cy="274838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124117" y="1877039"/>
            <a:ext cx="3502800" cy="82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077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 три основные группы млекопитающих. Каждая из них по-своему приспосабливается к среде, но сохраняет одинаковый общий план строения тела.
</a:t>
            </a:r>
            <a:endParaRPr lang="en-US" sz="1077" dirty="0"/>
          </a:p>
        </p:txBody>
      </p:sp>
      <p:sp>
        <p:nvSpPr>
          <p:cNvPr id="7" name="Text 1"/>
          <p:cNvSpPr txBox="1"/>
          <p:nvPr/>
        </p:nvSpPr>
        <p:spPr>
          <a:xfrm>
            <a:off x="406962" y="4149213"/>
            <a:ext cx="4158300" cy="26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1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Схематическое представление по материалам школьного курса биологии
</a:t>
            </a:r>
            <a:endParaRPr lang="en-US" sz="951" dirty="0"/>
          </a:p>
        </p:txBody>
      </p:sp>
      <p:sp>
        <p:nvSpPr>
          <p:cNvPr id="8" name="Text 2"/>
          <p:cNvSpPr txBox="1"/>
          <p:nvPr/>
        </p:nvSpPr>
        <p:spPr>
          <a:xfrm>
            <a:off x="5124117" y="3170989"/>
            <a:ext cx="3502800" cy="82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Различия в строении связаны с условиями жизни, однако главные системы органов остаются у всех млекопитающих.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337925" y="368223"/>
            <a:ext cx="8438700" cy="75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Млекопитающие в разных средах обитания
</a:t>
            </a:r>
            <a:endParaRPr lang="en-US" sz="2400" dirty="0"/>
          </a:p>
        </p:txBody>
      </p:sp>
      <p:sp>
        <p:nvSpPr>
          <p:cNvPr id="10" name="Text 4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1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37925" y="365350"/>
            <a:ext cx="8366700" cy="64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приспособлений у разных млекопитающих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621800" y="4103717"/>
            <a:ext cx="8154900" cy="75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Летучая мышь и полёт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летучей мыши развиты слух и кожная перепонка между пальцами, образующая крылья. Эти особенности помогают ей ориентироваться в темноте и активно летать.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621800" y="3143267"/>
            <a:ext cx="8154900" cy="75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Крот и подземные ходы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Сильные передние лапы крота хорошо приспособлены к рытью почвы. Благодаря им животное легко прокладывает ходы и находит пищу под землёй.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621800" y="2182817"/>
            <a:ext cx="8154900" cy="75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Кит и жизнь в воде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кита лёгкие сочетаются с обтекаемым телом и толстым слоем подкожного жира. Это помогает дышать воздухом, сохранять тепло и уверенно двигаться в воде.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621800" y="1222367"/>
            <a:ext cx="8154900" cy="75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Верблюд и жаркий климат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Жировой горб верблюда помогает переживать длительную нехватку пищи и воды. Такое приспособление особенно важно для жизни в пустыне, где условия часто меняются резко и быстро.
</a:t>
            </a:r>
            <a:endParaRPr lang="en-US" sz="1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E7F9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3795" y="1334925"/>
            <a:ext cx="4011261" cy="271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06975" y="4165050"/>
            <a:ext cx="4164900" cy="60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Материалы школьного курса биологии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4960625" y="1737000"/>
            <a:ext cx="3638100" cy="73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23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какая система органов обеспечивает каждый жизненный процесс и какой результат это даёт организму млекопитающего.
</a:t>
            </a:r>
            <a:endParaRPr lang="en-US" sz="1223" dirty="0"/>
          </a:p>
        </p:txBody>
      </p:sp>
      <p:sp>
        <p:nvSpPr>
          <p:cNvPr id="7" name="Text 2"/>
          <p:cNvSpPr txBox="1"/>
          <p:nvPr/>
        </p:nvSpPr>
        <p:spPr>
          <a:xfrm>
            <a:off x="4960625" y="2923300"/>
            <a:ext cx="3638100" cy="73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75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процесс связан с определённой системой, но на практике они работают вместе и поддерживают жизнедеятельность организма.
</a:t>
            </a:r>
            <a:endParaRPr lang="en-US" sz="1275" dirty="0"/>
          </a:p>
        </p:txBody>
      </p:sp>
      <p:sp>
        <p:nvSpPr>
          <p:cNvPr id="8" name="Text 3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337925" y="420944"/>
            <a:ext cx="8438700" cy="73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Жизненные процессы и соответствующие системы органов
</a:t>
            </a:r>
            <a:endParaRPr lang="en-US" sz="2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E7F9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288400" y="1530750"/>
            <a:ext cx="3150300" cy="208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Млекопитающее живёт как единое целое: дыхание, кровообращение, движение и защита не могут быть изолированы друг от друга.
</a:t>
            </a:r>
            <a:endParaRPr lang="en-US" sz="1800" dirty="0"/>
          </a:p>
        </p:txBody>
      </p:sp>
      <p:sp>
        <p:nvSpPr>
          <p:cNvPr id="4" name="Text 1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889200" y="1530750"/>
            <a:ext cx="3324300" cy="208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 организм
</a:t>
            </a:r>
            <a:pPr algn="ctr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представляет собой согласованную работу множества систем, а сбой одной из них отражается на всех остальных.
</a:t>
            </a:r>
            <a:endParaRPr lang="en-US" sz="4200" dirty="0"/>
          </a:p>
        </p:txBody>
      </p:sp>
      <p:sp>
        <p:nvSpPr>
          <p:cNvPr id="6" name="Text 3"/>
          <p:cNvSpPr txBox="1"/>
          <p:nvPr/>
        </p:nvSpPr>
        <p:spPr>
          <a:xfrm>
            <a:off x="2695050" y="4087050"/>
            <a:ext cx="4111800" cy="60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Материалы школьного курса биологии
</a:t>
            </a:r>
            <a:endParaRPr lang="en-US" sz="1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406550" y="973425"/>
            <a:ext cx="4356900" cy="3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Млекопитающее — это единая система жизни
</a:t>
            </a:r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Органы млекопитающего работают как слаженная команда: они добывают питательные вещества, снабжают клетки кислородом, защищают тело и помогают развиваться потомству. Именно эта согласованность делает их такими успешными.
</a:t>
            </a:r>
            <a:endParaRPr lang="en-US" sz="2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2026-06-01T12:20:27Z</dcterms:created>
  <dcterms:modified xsi:type="dcterms:W3CDTF">2026-06-01T12:20:27Z</dcterms:modified>
</cp:coreProperties>
</file>