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image" Target="../media/image-16-9.png"/><Relationship Id="rId10" Type="http://schemas.openxmlformats.org/officeDocument/2006/relationships/image" Target="../media/image-16-10.png"/><Relationship Id="rId11" Type="http://schemas.openxmlformats.org/officeDocument/2006/relationships/image" Target="../media/image-16-11.png"/><Relationship Id="rId12" Type="http://schemas.openxmlformats.org/officeDocument/2006/relationships/image" Target="../media/image-16-12.png"/><Relationship Id="rId13" Type="http://schemas.openxmlformats.org/officeDocument/2006/relationships/image" Target="../media/image-16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264800" y="50"/>
            <a:ext cx="287815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903950" y="777900"/>
            <a:ext cx="4204500" cy="40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Подростковые годы: приносят ли удачу?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Удача подростков часто создаётся выбором, а не только случаем.
</a:t>
            </a:r>
            <a:endParaRPr lang="en-US" sz="3800" dirty="0"/>
          </a:p>
        </p:txBody>
      </p:sp>
      <p:sp>
        <p:nvSpPr>
          <p:cNvPr id="6" name="Text 1"/>
          <p:cNvSpPr txBox="1"/>
          <p:nvPr/>
        </p:nvSpPr>
        <p:spPr>
          <a:xfrm>
            <a:off x="1903950" y="217325"/>
            <a:ext cx="4204500" cy="3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62500" y="1055225"/>
            <a:ext cx="3974400" cy="3912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50850" y="1375825"/>
            <a:ext cx="3677700" cy="32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Подростковый возраст кажется судьбоносным: меняются школа, друзья, требования и степень самостоятельности. Случайные события становятся заметнее, но их итог обычно определяется навыками, окружением и готовностью действовать.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650850" y="402000"/>
            <a:ext cx="7752300" cy="37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20" b="1" dirty="0">
                <a:solidFill>
                  <a:srgbClr val="3850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подростковые годы выглядят поворотными
</a:t>
            </a:r>
            <a:endParaRPr lang="en-US" sz="2320" dirty="0"/>
          </a:p>
        </p:txBody>
      </p:sp>
      <p:sp>
        <p:nvSpPr>
          <p:cNvPr id="7" name="Text 2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14125" y="115700"/>
            <a:ext cx="8423100" cy="5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мы называем удачей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591400" y="1325950"/>
            <a:ext cx="2246732" cy="306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Внезапный шанс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удача выглядит как внезапный шанс: попасть в сильный класс, оказаться в нужной компании или получить приглашение в проект. Такой момент заметен сразу.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448637" y="1325950"/>
            <a:ext cx="2246732" cy="306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Разный результат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 одинаковые события дают разный эффект. Один и тот же конкурс может стать началом пути для подготовленного ученика и просто эпизодом для другого.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305862" y="1325950"/>
            <a:ext cx="2246732" cy="306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Честный разбор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отделять случай от усилия: вспомни, что пришло неожиданно, а что стало итогом систематической работы, терпения и повторных попыток.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14125" y="202050"/>
            <a:ext cx="6474000" cy="86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850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этот возраст ощущается поворотным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694100" y="1229900"/>
            <a:ext cx="3740400" cy="14387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идентичности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Подростковый возраст совпадает с активным поиском себя: человек сравнивает роли, пробует разные модели поведения и острее реагирует на признание или отвержение.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94255" y="2937802"/>
            <a:ext cx="3740400" cy="14387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личного выбора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Расширение самостоятельности делает решения весомее. Выбор профиля, секции, круга общения или первого проекта начинает влиять на дальнейшие возможности.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996450" y="1229900"/>
            <a:ext cx="3740400" cy="14387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Высокая эмоциональная цена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Успехи и ошибки воспринимаются сильнее, потому что они затрагивают самооценку. Даже небольшой результат может укрепить уверенность или, наоборот, надолго её подорвать.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4996605" y="2937802"/>
            <a:ext cx="3740400" cy="14387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Ощущение длинной траектории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поэтому один поворот в этом возрасте часто кажется решающим: последствия быстро переходят из школьной сферы в планы на будущее.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DF8E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3600" y="2814716"/>
            <a:ext cx="3934500" cy="125556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98550" y="1291175"/>
            <a:ext cx="3149100" cy="260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Миф о «чистой удаче» звучит убедительно, но реальность обычно сложнее: старт может быть случайным, а итог — результатом подготовки и поведения.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Случай запускает событие, но подготовка, связи и умение действовать определяют, станет ли оно успехом.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98550" y="318300"/>
            <a:ext cx="8346900" cy="5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Миф: удача полностью случайна
</a:t>
            </a:r>
            <a:endParaRPr lang="en-US" sz="2400" dirty="0"/>
          </a:p>
        </p:txBody>
      </p:sp>
      <p:sp>
        <p:nvSpPr>
          <p:cNvPr id="7" name="Text 3"/>
          <p:cNvSpPr txBox="1"/>
          <p:nvPr/>
        </p:nvSpPr>
        <p:spPr>
          <a:xfrm>
            <a:off x="398550" y="4237500"/>
            <a:ext cx="3149100" cy="4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материалов презентации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26943" y="877926"/>
            <a:ext cx="4200600" cy="342906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38125" y="774550"/>
            <a:ext cx="3777900" cy="28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что большинство важных результатов не находится на крайностях. Между чистой случайностью и полным контролем обычно лежит зона, где решают привычки и окружение.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выигрыш находится в середине шкалы: случай даёт возможность, а навыки и среда помогают ею воспользоваться.
</a:t>
            </a:r>
            <a:endParaRPr lang="en-US" sz="1517" dirty="0"/>
          </a:p>
        </p:txBody>
      </p:sp>
      <p:sp>
        <p:nvSpPr>
          <p:cNvPr id="7" name="Text 2"/>
          <p:cNvSpPr txBox="1"/>
          <p:nvPr/>
        </p:nvSpPr>
        <p:spPr>
          <a:xfrm>
            <a:off x="238125" y="129875"/>
            <a:ext cx="72087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92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заканчивается случай и начинается контроль
</a:t>
            </a:r>
            <a:endParaRPr lang="en-US" sz="2292" dirty="0"/>
          </a:p>
        </p:txBody>
      </p:sp>
      <p:sp>
        <p:nvSpPr>
          <p:cNvPr id="8" name="Text 3"/>
          <p:cNvSpPr txBox="1"/>
          <p:nvPr/>
        </p:nvSpPr>
        <p:spPr>
          <a:xfrm>
            <a:off x="238125" y="3771375"/>
            <a:ext cx="3777900" cy="63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модель для презентации
</a:t>
            </a:r>
            <a:endParaRPr lang="en-US" sz="1301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993255" y="827125"/>
            <a:ext cx="2964191" cy="4152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32600" y="253597"/>
            <a:ext cx="7980900" cy="5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Окружение как усилитель шансов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1027875" y="1150863"/>
            <a:ext cx="2017301" cy="15071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Нормы поведения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Друзья формируют повседневные нормы: как учиться, на что тратить силы и что считать «нормальным». Поэтому ближайшее окружение часто влияет на решения сильнее прямых советов взрослых.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659543" y="1152004"/>
            <a:ext cx="2017301" cy="15071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Мотивация и смелость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Поддерживающая группа усиливает вовлечённость: легче пробовать новое, задавать вопросы и не бросать сложное дело после первой ошибки.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1027875" y="3164363"/>
            <a:ext cx="2017301" cy="15071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Риск потерь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Токсичная среда действует иначе: растут напряжение, конфликтность и страх выделиться. В такой атмосфере человек чаще отказывается от полезных возможностей заранее.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3659543" y="3165504"/>
            <a:ext cx="2017301" cy="15071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на усиление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Полезный вопрос к себе прост: после общения с этим человеком или группой у тебя больше энергии и ясности — или меньше?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71900" y="289393"/>
            <a:ext cx="8200200" cy="5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Навыки, которые превращают шанс в результат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64627" y="1264775"/>
            <a:ext cx="3585418" cy="150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 обучения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навыки помогают быстро осваивать новое: читать, анализировать, выделять главное и доводить работу до конца. Это основа для любого следующего шага.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864776" y="3046075"/>
            <a:ext cx="3585418" cy="150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Доступ к возможностям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Языки и цифровая грамотность расширяют доступ к информации, проектам и людям. Чем свободнее ты ориентируешься в этих сферах, тем больше возможностей видишь.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086527" y="1264775"/>
            <a:ext cx="3585418" cy="150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с людьми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Коммуникация важна не меньше: умение ясно объяснять мысль, слушать и договариваться помогает и на уроках, и в командной работе, и в конкурсах.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5086676" y="3046075"/>
            <a:ext cx="3585418" cy="150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Долгий эффект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Переносимые навыки особенно ценны потому, что остаются полезными при смене школы, интересов и будущей профессии. Они делают шанс практическим, а не случайным.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2375" y="1539549"/>
            <a:ext cx="3051600" cy="275955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14125" y="301821"/>
            <a:ext cx="8423100" cy="5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Хобби и секции как источник неожиданных возможностей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405468" y="1318933"/>
            <a:ext cx="1975284" cy="14520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Дисциплина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Секция или кружок приучают к регулярности: тренировки, репетиции и дедлайны создают привычку держать темп. Именно дисциплина часто открывает дорогу к более серьёзным задачам.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764031" y="1318933"/>
            <a:ext cx="1975284" cy="14520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связи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Внеурочная среда даёт новые контакты: тренер, наставник, старшие участники, единомышленники. Эти связи нередко приводят к совету, приглашению или совместному проекту.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05468" y="3068630"/>
            <a:ext cx="1975284" cy="14520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Видимый результат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Хобби помогает показать себя в деле, а не только в оценках. Конкурс, выступление или волонтёрская акция дают шанс увидеть сильные стороны со стороны.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2764031" y="3068630"/>
            <a:ext cx="1975284" cy="14520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Неожиданный маршрут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именно увлечение становится точкой входа в будущее направление: от школьного проекта — к команде, от кружка — к профориентации.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1315375" y="1656200"/>
            <a:ext cx="1699500" cy="659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324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endParaRPr lang="en-US" sz="4324" dirty="0"/>
          </a:p>
        </p:txBody>
      </p:sp>
      <p:sp>
        <p:nvSpPr>
          <p:cNvPr id="6" name="Text 2"/>
          <p:cNvSpPr txBox="1"/>
          <p:nvPr/>
        </p:nvSpPr>
        <p:spPr>
          <a:xfrm>
            <a:off x="1008775" y="2520188"/>
            <a:ext cx="23127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2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внимательный взрослый иногда меняет траекторию сильнее любого случайного события.
</a:t>
            </a:r>
            <a:endParaRPr lang="en-US" sz="1328" dirty="0"/>
          </a:p>
        </p:txBody>
      </p:sp>
      <p:sp>
        <p:nvSpPr>
          <p:cNvPr id="7" name="Text 3"/>
          <p:cNvSpPr txBox="1"/>
          <p:nvPr/>
        </p:nvSpPr>
        <p:spPr>
          <a:xfrm>
            <a:off x="3834425" y="1285731"/>
            <a:ext cx="4335000" cy="242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вовремя замеченная трудность способна изменить маршрут подростка сильнее, чем кажется.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материалов презентации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1315375" y="1656200"/>
            <a:ext cx="1699500" cy="659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324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46%
</a:t>
            </a:r>
            <a:endParaRPr lang="en-US" sz="4324" dirty="0"/>
          </a:p>
        </p:txBody>
      </p:sp>
      <p:sp>
        <p:nvSpPr>
          <p:cNvPr id="6" name="Text 2"/>
          <p:cNvSpPr txBox="1"/>
          <p:nvPr/>
        </p:nvSpPr>
        <p:spPr>
          <a:xfrm>
            <a:off x="1008775" y="2520188"/>
            <a:ext cx="23127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подростков в США говорят, что почти постоянно находятся онлайн.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3834425" y="1285731"/>
            <a:ext cx="4335000" cy="242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Почти постоянное пребывание в соцсетях усиливает сравнение с другими и делает чужие успехи заметнее, чем их усилия, ошибки и контекст.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Pew Research Center, 2022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1315375" y="1656200"/>
            <a:ext cx="1699500" cy="659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55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8,5–10 часов
</a:t>
            </a:r>
            <a:endParaRPr lang="en-US" sz="2355" dirty="0"/>
          </a:p>
        </p:txBody>
      </p:sp>
      <p:sp>
        <p:nvSpPr>
          <p:cNvPr id="6" name="Text 2"/>
          <p:cNvSpPr txBox="1"/>
          <p:nvPr/>
        </p:nvSpPr>
        <p:spPr>
          <a:xfrm>
            <a:off x="1008775" y="2520188"/>
            <a:ext cx="23127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 рекомендуемая продолжительность сна для подростков.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3834425" y="1285731"/>
            <a:ext cx="4335000" cy="242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подростков регулярный сон особенно важен: он поддерживает внимание, память и способность справляться со стрессом, когда появляется шанс.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American Academy of Sleep Medicine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5075" y="1421909"/>
            <a:ext cx="7748700" cy="356973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238125" y="129875"/>
            <a:ext cx="82056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повышать шансы на удачу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238125" y="774550"/>
            <a:ext cx="82056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 случайная возможность превращается в результат через ясную цель, действие, корректировку и настойчивость.
</a:t>
            </a:r>
            <a:endParaRPr lang="en-US" sz="1301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993255" y="827125"/>
            <a:ext cx="2964191" cy="4152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32600" y="253597"/>
            <a:ext cx="7980900" cy="5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Сценарий 1: шанс плюс подготовка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1049525" y="1101301"/>
            <a:ext cx="4605732" cy="9833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Конкурс как старт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Подготовка к школьному конкурсу превращает случайный вход в осмысленный опыт: ученик тренируется, получает обратную связь и знакомится с людьми, которые могут помочь дальше.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1049525" y="2426083"/>
            <a:ext cx="4605732" cy="9833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Кружок без страха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Новый кружок даёт шанс выйти за привычный круг общения. Даже короткое участие помогает проявить себя, снять страх оценки и быстрее найти единомышленников.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049525" y="3750850"/>
            <a:ext cx="4605732" cy="9833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Активность создаёт контакт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Удача чаще замечает тех, кто приходит не только «посмотреть», но и включается в дело: задаёт вопросы, берёт небольшую задачу и остаётся на связи.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47421" y="1229925"/>
            <a:ext cx="2485008" cy="2681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14125" y="202050"/>
            <a:ext cx="4002600" cy="86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Сценарий 2: как реагировать на промах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694100" y="1229925"/>
            <a:ext cx="36225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Признать факт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важно признать промах без самоунижения: назвать, что именно не получилось, и отделить один неудачный эпизод от собственной ценности и будущих возможностей.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694100" y="2411525"/>
            <a:ext cx="36225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Получить опору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стоит обратиться к человеку, который может помочь увидеть причину со стороны: учителю, родителю или другу, умеющему слушать без осуждения.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694100" y="3593125"/>
            <a:ext cx="36225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Перестроить действие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полезно изменить план: сделать паузу, выбрать более реалистичный шаг и попробовать снова, чтобы ошибка стала источником стратегии, а не тупиком.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96730" y="1591595"/>
            <a:ext cx="239400" cy="212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366267" y="1602235"/>
            <a:ext cx="239400" cy="19152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1114449" y="3418395"/>
            <a:ext cx="203963" cy="2331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5366255" y="3439185"/>
            <a:ext cx="239400" cy="19152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16" name="Text 1"/>
          <p:cNvSpPr txBox="1"/>
          <p:nvPr/>
        </p:nvSpPr>
        <p:spPr>
          <a:xfrm>
            <a:off x="608600" y="179300"/>
            <a:ext cx="7917900" cy="7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850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Сценарий 3: новые связи и новые двери
</a:t>
            </a:r>
            <a:endParaRPr lang="en-US" sz="2400" dirty="0"/>
          </a:p>
        </p:txBody>
      </p:sp>
      <p:sp>
        <p:nvSpPr>
          <p:cNvPr id="17" name="Text 2"/>
          <p:cNvSpPr txBox="1"/>
          <p:nvPr/>
        </p:nvSpPr>
        <p:spPr>
          <a:xfrm>
            <a:off x="1823124" y="1279977"/>
            <a:ext cx="2308800" cy="3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Проект
</a:t>
            </a:r>
            <a:endParaRPr lang="en-US" sz="1300" dirty="0"/>
          </a:p>
        </p:txBody>
      </p:sp>
      <p:sp>
        <p:nvSpPr>
          <p:cNvPr id="18" name="Text 3"/>
          <p:cNvSpPr txBox="1"/>
          <p:nvPr/>
        </p:nvSpPr>
        <p:spPr>
          <a:xfrm>
            <a:off x="1823050" y="1632575"/>
            <a:ext cx="2308800" cy="77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Участие в проекте расширяет круг контактов и показывает сильные стороны в деле, а не только в оценках. Именно так часто появляются приглашения и рекомендации.
</a:t>
            </a:r>
            <a:endParaRPr lang="en-US" sz="984" dirty="0"/>
          </a:p>
        </p:txBody>
      </p:sp>
      <p:sp>
        <p:nvSpPr>
          <p:cNvPr id="19" name="Text 4"/>
          <p:cNvSpPr txBox="1"/>
          <p:nvPr/>
        </p:nvSpPr>
        <p:spPr>
          <a:xfrm>
            <a:off x="6092655" y="1279977"/>
            <a:ext cx="2308800" cy="3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Мероприятие
</a:t>
            </a:r>
            <a:endParaRPr lang="en-US" sz="1300" dirty="0"/>
          </a:p>
        </p:txBody>
      </p:sp>
      <p:sp>
        <p:nvSpPr>
          <p:cNvPr id="20" name="Text 5"/>
          <p:cNvSpPr txBox="1"/>
          <p:nvPr/>
        </p:nvSpPr>
        <p:spPr>
          <a:xfrm>
            <a:off x="6092577" y="1632575"/>
            <a:ext cx="2308800" cy="77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на мероприятии учит ответственности и делает подростка заметным для взрослых и сверстников. Иногда одно добровольное дежурство открывает доступ к новым инициативам.
</a:t>
            </a:r>
            <a:endParaRPr lang="en-US" sz="984" dirty="0"/>
          </a:p>
        </p:txBody>
      </p:sp>
      <p:sp>
        <p:nvSpPr>
          <p:cNvPr id="21" name="Text 6"/>
          <p:cNvSpPr txBox="1"/>
          <p:nvPr/>
        </p:nvSpPr>
        <p:spPr>
          <a:xfrm>
            <a:off x="1823124" y="3116927"/>
            <a:ext cx="2308800" cy="3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Наставник
</a:t>
            </a:r>
            <a:endParaRPr lang="en-US" sz="1300" dirty="0"/>
          </a:p>
        </p:txBody>
      </p:sp>
      <p:sp>
        <p:nvSpPr>
          <p:cNvPr id="22" name="Text 7"/>
          <p:cNvSpPr txBox="1"/>
          <p:nvPr/>
        </p:nvSpPr>
        <p:spPr>
          <a:xfrm>
            <a:off x="1823050" y="3469525"/>
            <a:ext cx="2308800" cy="77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Обращение к наставнику ускоряет рост: рядом появляется человек, который помогает увидеть следующий шаг, избежать лишних ошибок и не терять мотивацию после первых трудностей.
</a:t>
            </a:r>
            <a:endParaRPr lang="en-US" sz="984" dirty="0"/>
          </a:p>
        </p:txBody>
      </p:sp>
      <p:sp>
        <p:nvSpPr>
          <p:cNvPr id="23" name="Text 8"/>
          <p:cNvSpPr txBox="1"/>
          <p:nvPr/>
        </p:nvSpPr>
        <p:spPr>
          <a:xfrm>
            <a:off x="6092649" y="3116927"/>
            <a:ext cx="2308800" cy="3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Команда
</a:t>
            </a:r>
            <a:endParaRPr lang="en-US" sz="1300" dirty="0"/>
          </a:p>
        </p:txBody>
      </p:sp>
      <p:sp>
        <p:nvSpPr>
          <p:cNvPr id="24" name="Text 9"/>
          <p:cNvSpPr txBox="1"/>
          <p:nvPr/>
        </p:nvSpPr>
        <p:spPr>
          <a:xfrm>
            <a:off x="6092575" y="3469525"/>
            <a:ext cx="2308800" cy="77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команда создаёт среду, где можно научиться у других и проявить себя в неожиданной роли. Через такие связи шанс часто приходит сам.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71900" y="289393"/>
            <a:ext cx="8200200" cy="5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Честно о трудностях и уязвимости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64627" y="1264775"/>
            <a:ext cx="3585418" cy="150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Зафиксировать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зафиксируйте, что произошло: сохраните сообщения, отметьте время, место и участников. Чёткие факты помогают взрослым быстрее понять ситуацию и выбрать безопасные действия.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864776" y="3046075"/>
            <a:ext cx="3585418" cy="150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Сообщить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не оставайтесь один на один с проблемой: обратитесь к родителю, классному руководителю, школьному психологу или другому взрослому, которому доверяете.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086527" y="1264775"/>
            <a:ext cx="3585418" cy="150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Остановиться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сделайте паузу перед решением, чтобы не отвечать импульсивно. В спокойном состоянии легче оценить риски, выбрать границы и не ухудшить ситуацию.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5086676" y="3046075"/>
            <a:ext cx="3585418" cy="150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Восстановиться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Наконец, вернитесь в среду, где вам безопасно: к поддерживающим людям, понятным правилам и привычным занятиям. Это помогает восстановить устойчивость и силы.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25500" y="2137661"/>
            <a:ext cx="3805200" cy="91212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238125" y="774550"/>
            <a:ext cx="4026600" cy="28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показывает: подростковая «удача» редко сводится к одному событию. Чаще она складывается из подготовки, окружения и готовности пробовать снова после ошибки.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Успех и неудача — не приговор, а этапы, на которые можно влиять через выбор, навыки и повторные попытки.
</a:t>
            </a:r>
            <a:endParaRPr lang="en-US" sz="1517" dirty="0"/>
          </a:p>
        </p:txBody>
      </p:sp>
      <p:sp>
        <p:nvSpPr>
          <p:cNvPr id="6" name="Text 2"/>
          <p:cNvSpPr txBox="1"/>
          <p:nvPr/>
        </p:nvSpPr>
        <p:spPr>
          <a:xfrm>
            <a:off x="238125" y="129875"/>
            <a:ext cx="72087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Мифы и факты о подростковой удаче
</a:t>
            </a:r>
            <a:endParaRPr lang="en-US" sz="2400" dirty="0"/>
          </a:p>
        </p:txBody>
      </p:sp>
      <p:sp>
        <p:nvSpPr>
          <p:cNvPr id="7" name="Text 3"/>
          <p:cNvSpPr txBox="1"/>
          <p:nvPr/>
        </p:nvSpPr>
        <p:spPr>
          <a:xfrm>
            <a:off x="238125" y="3967724"/>
            <a:ext cx="4026600" cy="43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материалам презентации
</a:t>
            </a:r>
            <a:endParaRPr lang="en-US" sz="1301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1315375" y="1656200"/>
            <a:ext cx="1699500" cy="659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494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30 дней
</a:t>
            </a:r>
            <a:endParaRPr lang="en-US" sz="3494" dirty="0"/>
          </a:p>
        </p:txBody>
      </p:sp>
      <p:sp>
        <p:nvSpPr>
          <p:cNvPr id="6" name="Text 2"/>
          <p:cNvSpPr txBox="1"/>
          <p:nvPr/>
        </p:nvSpPr>
        <p:spPr>
          <a:xfrm>
            <a:off x="1008775" y="2520188"/>
            <a:ext cx="23127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достаточно, чтобы заметить первые изменения в привычках и возможностях.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3834425" y="1285731"/>
            <a:ext cx="4335000" cy="242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небольшой шаг уже меняет вероятность хорошего исхода: попробуй сделать выбор, который поддержит тебя в ближайшие 30 дней, а не только сегодня.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материалам презентации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750" y="1066800"/>
            <a:ext cx="7342500" cy="302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Вывод: удача как сочетание случая и выбора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Подростковая удача — это не только случай, но и выбор: куда идти, с кем общаться, как заботиться о себе и что делать после ошибки. В этих решениях и растёт шанс.
</a:t>
            </a:r>
            <a:endParaRPr lang="en-US" sz="3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2026-07-25T19:04:51Z</dcterms:created>
  <dcterms:modified xsi:type="dcterms:W3CDTF">2026-07-25T19:04:51Z</dcterms:modified>
</cp:coreProperties>
</file>