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jpeg"/><Relationship Id="rId4" Type="http://schemas.openxmlformats.org/officeDocument/2006/relationships/image" Target="../media/image-17-4.jpe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image" Target="../media/image-19-11.png"/><Relationship Id="rId12" Type="http://schemas.openxmlformats.org/officeDocument/2006/relationships/image" Target="../media/image-19-12.png"/><Relationship Id="rId13" Type="http://schemas.openxmlformats.org/officeDocument/2006/relationships/slideLayout" Target="../slideLayouts/slideLayout1.xml"/><Relationship Id="rId1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28250" y="258625"/>
            <a:ext cx="7087500" cy="1968000"/>
          </a:xfrm>
          <a:prstGeom prst="rect">
            <a:avLst/>
          </a:prstGeom>
          <a:noFill/>
          <a:ln/>
        </p:spPr>
        <p:txBody>
          <a:bodyPr wrap="square" lIns="0" tIns="0" rIns="0" bIns="0" rtlCol="0" anchor="ctr"/>
          <a:lstStyle/>
          <a:p>
            <a:pPr algn="ctr" indent="0" marL="0">
              <a:lnSpc>
                <a:spcPct val="90000"/>
              </a:lnSpc>
              <a:buNone/>
            </a:pPr>
            <a:r>
              <a:rPr lang="en-US" sz="5300" b="1" dirty="0">
                <a:solidFill>
                  <a:srgbClr val="000000"/>
                </a:solidFill>
                <a:latin typeface="Arial" pitchFamily="34" charset="0"/>
                <a:ea typeface="Arial" pitchFamily="34" charset="-122"/>
                <a:cs typeface="Arial" pitchFamily="34" charset="-120"/>
              </a:rPr>
              <a:t>Углы в геометрии и в окружающем мире
</a:t>
            </a:r>
            <a:endParaRPr lang="en-US" sz="5300" dirty="0"/>
          </a:p>
        </p:txBody>
      </p:sp>
      <p:sp>
        <p:nvSpPr>
          <p:cNvPr id="5" name="Text 1"/>
          <p:cNvSpPr txBox="1"/>
          <p:nvPr/>
        </p:nvSpPr>
        <p:spPr>
          <a:xfrm>
            <a:off x="2359050" y="4831325"/>
            <a:ext cx="4425900" cy="164700"/>
          </a:xfrm>
          <a:prstGeom prst="rect">
            <a:avLst/>
          </a:prstGeom>
          <a:noFill/>
          <a:ln/>
        </p:spPr>
        <p:txBody>
          <a:bodyPr wrap="square" lIns="0" tIns="0" rIns="0" bIns="0" rtlCol="0" anchor="t"/>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
</a:t>
            </a:r>
            <a:endParaRPr lang="en-US" sz="1000" dirty="0"/>
          </a:p>
        </p:txBody>
      </p:sp>
      <p:sp>
        <p:nvSpPr>
          <p:cNvPr id="6" name="Text 2"/>
          <p:cNvSpPr txBox="1"/>
          <p:nvPr/>
        </p:nvSpPr>
        <p:spPr>
          <a:xfrm>
            <a:off x="2359038" y="3105837"/>
            <a:ext cx="4425900" cy="885900"/>
          </a:xfrm>
          <a:prstGeom prst="rect">
            <a:avLst/>
          </a:prstGeom>
          <a:noFill/>
          <a:ln/>
        </p:spPr>
        <p:txBody>
          <a:bodyPr wrap="square" lIns="0" tIns="0" rIns="0" bIns="0" rtlCol="0" anchor="t"/>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Геометрия начинается с угла — простой, но очень важной фигуры.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75050" y="1343877"/>
            <a:ext cx="3548100" cy="318774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Почему углы важны в 7 классе
</a:t>
            </a:r>
            <a:endParaRPr lang="en-US" sz="3000" dirty="0"/>
          </a:p>
        </p:txBody>
      </p:sp>
      <p:sp>
        <p:nvSpPr>
          <p:cNvPr id="6" name="Text 1"/>
          <p:cNvSpPr txBox="1"/>
          <p:nvPr/>
        </p:nvSpPr>
        <p:spPr>
          <a:xfrm>
            <a:off x="900625" y="1502575"/>
            <a:ext cx="3349200" cy="28899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Углы помогают строить фигуры, читать чертежи и понимать наклон предметов вокруг нас. Эта тема нужна не только на уроках геометрии, но и в архитектуре, технике и повседневной жизни.
</a:t>
            </a:r>
            <a:endParaRPr lang="en-US" sz="1200" dirty="0"/>
          </a:p>
        </p:txBody>
      </p:sp>
      <p:sp>
        <p:nvSpPr>
          <p:cNvPr id="7"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3</a:t>
            </a:r>
            <a:endParaRPr lang="en-US" sz="800" dirty="0"/>
          </a:p>
        </p:txBody>
      </p:sp>
      <p:sp>
        <p:nvSpPr>
          <p:cNvPr id="9" name="Text 1"/>
          <p:cNvSpPr txBox="1"/>
          <p:nvPr/>
        </p:nvSpPr>
        <p:spPr>
          <a:xfrm>
            <a:off x="531125" y="337525"/>
            <a:ext cx="8064000" cy="629700"/>
          </a:xfrm>
          <a:prstGeom prst="rect">
            <a:avLst/>
          </a:prstGeom>
          <a:noFill/>
          <a:ln/>
        </p:spPr>
        <p:txBody>
          <a:bodyPr wrap="square" lIns="0" tIns="0" rIns="0" bIns="0" rtlCol="0" anchor="ctr"/>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Из чего состоит угол
</a:t>
            </a:r>
            <a:endParaRPr lang="en-US" sz="2400" dirty="0"/>
          </a:p>
        </p:txBody>
      </p:sp>
      <p:sp>
        <p:nvSpPr>
          <p:cNvPr id="10" name="Text 2"/>
          <p:cNvSpPr txBox="1"/>
          <p:nvPr/>
        </p:nvSpPr>
        <p:spPr>
          <a:xfrm>
            <a:off x="764175" y="1440000"/>
            <a:ext cx="1581000" cy="30045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Два луча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Угол образуют два луча, выходящие из одной точки. Именно их расположение задаёт форму угла и позволяет сравнивать его с другими фигурами на чертеже.
</a:t>
            </a:r>
            <a:endParaRPr lang="en-US" sz="1200" dirty="0"/>
          </a:p>
        </p:txBody>
      </p:sp>
      <p:sp>
        <p:nvSpPr>
          <p:cNvPr id="11" name="Text 3"/>
          <p:cNvSpPr txBox="1"/>
          <p:nvPr/>
        </p:nvSpPr>
        <p:spPr>
          <a:xfrm>
            <a:off x="2847442" y="1440000"/>
            <a:ext cx="1581000" cy="30045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Вершина угла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Общая точка лучей называется вершиной. Она является опорной точкой при обозначении, измерении и построении углов, поэтому её всегда нужно находить в первую очередь.
</a:t>
            </a:r>
            <a:endParaRPr lang="en-US" sz="1200" dirty="0"/>
          </a:p>
        </p:txBody>
      </p:sp>
      <p:sp>
        <p:nvSpPr>
          <p:cNvPr id="12" name="Text 4"/>
          <p:cNvSpPr txBox="1"/>
          <p:nvPr/>
        </p:nvSpPr>
        <p:spPr>
          <a:xfrm>
            <a:off x="4930693" y="1440000"/>
            <a:ext cx="1581000" cy="30045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Стороны угла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Каждый из лучей называется стороной угла. От направления сторон зависит величина угла: чем сильнее они расходятся, тем больше угол на плоскости.
</a:t>
            </a:r>
            <a:endParaRPr lang="en-US" sz="1200" dirty="0"/>
          </a:p>
        </p:txBody>
      </p:sp>
      <p:sp>
        <p:nvSpPr>
          <p:cNvPr id="13" name="Text 5"/>
          <p:cNvSpPr txBox="1"/>
          <p:nvPr/>
        </p:nvSpPr>
        <p:spPr>
          <a:xfrm>
            <a:off x="7013952" y="1440000"/>
            <a:ext cx="1581000" cy="30045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Обозначение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Углы обычно записывают тремя буквами, причём буква вершины стоит посередине, например ∠ABC. Если рядом нет других углов, используют одну букву или число.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698240" y="1316825"/>
            <a:ext cx="3387470" cy="3482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4</a:t>
            </a:r>
            <a:endParaRPr lang="en-US" sz="800" dirty="0"/>
          </a:p>
        </p:txBody>
      </p:sp>
      <p:sp>
        <p:nvSpPr>
          <p:cNvPr id="11" name="Text 1"/>
          <p:cNvSpPr txBox="1"/>
          <p:nvPr/>
        </p:nvSpPr>
        <p:spPr>
          <a:xfrm>
            <a:off x="531100" y="388226"/>
            <a:ext cx="8064000" cy="653400"/>
          </a:xfrm>
          <a:prstGeom prst="rect">
            <a:avLst/>
          </a:prstGeom>
          <a:noFill/>
          <a:ln/>
        </p:spPr>
        <p:txBody>
          <a:bodyPr wrap="square" lIns="0" tIns="0" rIns="0" bIns="0" rtlCol="0" anchor="ctr"/>
          <a:lstStyle/>
          <a:p>
            <a:pPr algn="ctr" indent="0" marL="0">
              <a:lnSpc>
                <a:spcPct val="90000"/>
              </a:lnSpc>
              <a:buNone/>
            </a:pPr>
            <a:r>
              <a:rPr lang="en-US" sz="2400" b="1" dirty="0">
                <a:solidFill>
                  <a:srgbClr val="000000"/>
                </a:solidFill>
                <a:latin typeface="Arial" pitchFamily="34" charset="0"/>
                <a:ea typeface="Arial" pitchFamily="34" charset="-122"/>
                <a:cs typeface="Arial" pitchFamily="34" charset="-120"/>
              </a:rPr>
              <a:t>Основные виды углов
</a:t>
            </a:r>
            <a:endParaRPr lang="en-US" sz="2400" dirty="0"/>
          </a:p>
        </p:txBody>
      </p:sp>
      <p:sp>
        <p:nvSpPr>
          <p:cNvPr id="12" name="Text 2"/>
          <p:cNvSpPr txBox="1"/>
          <p:nvPr/>
        </p:nvSpPr>
        <p:spPr>
          <a:xfrm>
            <a:off x="533956" y="1687625"/>
            <a:ext cx="4290600" cy="471600"/>
          </a:xfrm>
          <a:prstGeom prst="rect">
            <a:avLst/>
          </a:prstGeom>
          <a:noFill/>
          <a:ln/>
        </p:spPr>
        <p:txBody>
          <a:bodyPr wrap="square" lIns="0" tIns="0" rIns="0" bIns="0" rtlCol="0" anchor="ctr"/>
          <a:lstStyle/>
          <a:p>
            <a:pPr algn="l" indent="0" marL="0">
              <a:lnSpc>
                <a:spcPct val="115000"/>
              </a:lnSpc>
              <a:buNone/>
            </a:pPr>
            <a:r>
              <a:rPr lang="en-US" sz="916" b="1" dirty="0">
                <a:solidFill>
                  <a:srgbClr val="000000"/>
                </a:solidFill>
                <a:latin typeface="Arial" pitchFamily="34" charset="0"/>
                <a:ea typeface="Arial" pitchFamily="34" charset="-122"/>
                <a:cs typeface="Arial" pitchFamily="34" charset="-120"/>
              </a:rPr>
              <a:t>Острый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33" dirty="0">
                <a:solidFill>
                  <a:srgbClr val="000000"/>
                </a:solidFill>
                <a:latin typeface="Arial" pitchFamily="34" charset="0"/>
                <a:ea typeface="Arial" pitchFamily="34" charset="-122"/>
                <a:cs typeface="Arial" pitchFamily="34" charset="-120"/>
              </a:rPr>
              <a:t>Острый угол меньше прямого, то есть его градусная мера не достигает 90°. Такой угол часто можно увидеть в раскрытых ножницах или на наклонных деталях предметов.
</a:t>
            </a:r>
            <a:endParaRPr lang="en-US" sz="916" dirty="0"/>
          </a:p>
        </p:txBody>
      </p:sp>
      <p:sp>
        <p:nvSpPr>
          <p:cNvPr id="13" name="Text 3"/>
          <p:cNvSpPr txBox="1"/>
          <p:nvPr/>
        </p:nvSpPr>
        <p:spPr>
          <a:xfrm>
            <a:off x="533956" y="2254991"/>
            <a:ext cx="4290600" cy="471600"/>
          </a:xfrm>
          <a:prstGeom prst="rect">
            <a:avLst/>
          </a:prstGeom>
          <a:noFill/>
          <a:ln/>
        </p:spPr>
        <p:txBody>
          <a:bodyPr wrap="square" lIns="0" tIns="0" rIns="0" bIns="0" rtlCol="0" anchor="ctr"/>
          <a:lstStyle/>
          <a:p>
            <a:pPr algn="l" indent="0" marL="0">
              <a:lnSpc>
                <a:spcPct val="115000"/>
              </a:lnSpc>
              <a:buNone/>
            </a:pPr>
            <a:r>
              <a:rPr lang="en-US" sz="950" b="1" dirty="0">
                <a:solidFill>
                  <a:srgbClr val="000000"/>
                </a:solidFill>
                <a:latin typeface="Arial" pitchFamily="34" charset="0"/>
                <a:ea typeface="Arial" pitchFamily="34" charset="-122"/>
                <a:cs typeface="Arial" pitchFamily="34" charset="-120"/>
              </a:rPr>
              <a:t>Прямой
</a:t>
            </a:r>
            <a:pPr algn="l" indent="0" marL="0">
              <a:lnSpc>
                <a:spcPct val="115000"/>
              </a:lnSpc>
              <a:buNone/>
            </a:pPr>
            <a:r>
              <a:rPr lang="en-US" sz="51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63" dirty="0">
                <a:solidFill>
                  <a:srgbClr val="000000"/>
                </a:solidFill>
                <a:latin typeface="Arial" pitchFamily="34" charset="0"/>
                <a:ea typeface="Arial" pitchFamily="34" charset="-122"/>
                <a:cs typeface="Arial" pitchFamily="34" charset="-120"/>
              </a:rPr>
              <a:t>Прямой угол равен 90° и служит важным ориентиром в геометрии. Его легко заметить в углу листа бумаги, тетради или в пересечении вертикали и горизонтали.
</a:t>
            </a:r>
            <a:endParaRPr lang="en-US" sz="950" dirty="0"/>
          </a:p>
        </p:txBody>
      </p:sp>
      <p:sp>
        <p:nvSpPr>
          <p:cNvPr id="14" name="Text 4"/>
          <p:cNvSpPr txBox="1"/>
          <p:nvPr/>
        </p:nvSpPr>
        <p:spPr>
          <a:xfrm>
            <a:off x="533956" y="2822366"/>
            <a:ext cx="4290600" cy="471600"/>
          </a:xfrm>
          <a:prstGeom prst="rect">
            <a:avLst/>
          </a:prstGeom>
          <a:noFill/>
          <a:ln/>
        </p:spPr>
        <p:txBody>
          <a:bodyPr wrap="square" lIns="0" tIns="0" rIns="0" bIns="0" rtlCol="0" anchor="ctr"/>
          <a:lstStyle/>
          <a:p>
            <a:pPr algn="l" indent="0" marL="0">
              <a:lnSpc>
                <a:spcPct val="115000"/>
              </a:lnSpc>
              <a:buNone/>
            </a:pPr>
            <a:r>
              <a:rPr lang="en-US" sz="930" b="1" dirty="0">
                <a:solidFill>
                  <a:srgbClr val="000000"/>
                </a:solidFill>
                <a:latin typeface="Arial" pitchFamily="34" charset="0"/>
                <a:ea typeface="Arial" pitchFamily="34" charset="-122"/>
                <a:cs typeface="Arial" pitchFamily="34" charset="-120"/>
              </a:rPr>
              <a:t>Тупой
</a:t>
            </a:r>
            <a:pPr algn="l" indent="0" marL="0">
              <a:lnSpc>
                <a:spcPct val="115000"/>
              </a:lnSpc>
              <a:buNone/>
            </a:pPr>
            <a:r>
              <a:rPr lang="en-US" sz="50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46" dirty="0">
                <a:solidFill>
                  <a:srgbClr val="000000"/>
                </a:solidFill>
                <a:latin typeface="Arial" pitchFamily="34" charset="0"/>
                <a:ea typeface="Arial" pitchFamily="34" charset="-122"/>
                <a:cs typeface="Arial" pitchFamily="34" charset="-120"/>
              </a:rPr>
              <a:t>Тупой угол больше 90°, но меньше 180°. Он выглядит более раскрытым, чем прямой, и встречается, например, в широко открытой двери или раздвинутых стрелках часов.
</a:t>
            </a:r>
            <a:endParaRPr lang="en-US" sz="930" dirty="0"/>
          </a:p>
        </p:txBody>
      </p:sp>
      <p:sp>
        <p:nvSpPr>
          <p:cNvPr id="15" name="Text 5"/>
          <p:cNvSpPr txBox="1"/>
          <p:nvPr/>
        </p:nvSpPr>
        <p:spPr>
          <a:xfrm>
            <a:off x="540205" y="3389751"/>
            <a:ext cx="4290600" cy="471600"/>
          </a:xfrm>
          <a:prstGeom prst="rect">
            <a:avLst/>
          </a:prstGeom>
          <a:noFill/>
          <a:ln/>
        </p:spPr>
        <p:txBody>
          <a:bodyPr wrap="square" lIns="0" tIns="0" rIns="0" bIns="0" rtlCol="0" anchor="ctr"/>
          <a:lstStyle/>
          <a:p>
            <a:pPr algn="l" indent="0" marL="0">
              <a:lnSpc>
                <a:spcPct val="115000"/>
              </a:lnSpc>
              <a:buNone/>
            </a:pPr>
            <a:r>
              <a:rPr lang="en-US" sz="928" b="1" dirty="0">
                <a:solidFill>
                  <a:srgbClr val="000000"/>
                </a:solidFill>
                <a:latin typeface="Arial" pitchFamily="34" charset="0"/>
                <a:ea typeface="Arial" pitchFamily="34" charset="-122"/>
                <a:cs typeface="Arial" pitchFamily="34" charset="-120"/>
              </a:rPr>
              <a:t>Развернутый
</a:t>
            </a:r>
            <a:pPr algn="l" indent="0" marL="0">
              <a:lnSpc>
                <a:spcPct val="115000"/>
              </a:lnSpc>
              <a:buNone/>
            </a:pPr>
            <a:r>
              <a:rPr lang="en-US" sz="50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44" dirty="0">
                <a:solidFill>
                  <a:srgbClr val="000000"/>
                </a:solidFill>
                <a:latin typeface="Arial" pitchFamily="34" charset="0"/>
                <a:ea typeface="Arial" pitchFamily="34" charset="-122"/>
                <a:cs typeface="Arial" pitchFamily="34" charset="-120"/>
              </a:rPr>
              <a:t>Развернутый угол равен 180°: его стороны лежат на одной прямой. Такой угол показывает полное распрямление и помогает понимать связь углов с прямой линией.
</a:t>
            </a:r>
            <a:endParaRPr lang="en-US" sz="928" dirty="0"/>
          </a:p>
        </p:txBody>
      </p:sp>
      <p:sp>
        <p:nvSpPr>
          <p:cNvPr id="16" name="Text 6"/>
          <p:cNvSpPr txBox="1"/>
          <p:nvPr/>
        </p:nvSpPr>
        <p:spPr>
          <a:xfrm>
            <a:off x="531100" y="3957124"/>
            <a:ext cx="4290600" cy="471600"/>
          </a:xfrm>
          <a:prstGeom prst="rect">
            <a:avLst/>
          </a:prstGeom>
          <a:noFill/>
          <a:ln/>
        </p:spPr>
        <p:txBody>
          <a:bodyPr wrap="square" lIns="0" tIns="0" rIns="0" bIns="0" rtlCol="0" anchor="ctr"/>
          <a:lstStyle/>
          <a:p>
            <a:pPr algn="l" indent="0" marL="0">
              <a:lnSpc>
                <a:spcPct val="115000"/>
              </a:lnSpc>
              <a:buNone/>
            </a:pPr>
            <a:r>
              <a:rPr lang="en-US" sz="873" b="1" dirty="0">
                <a:solidFill>
                  <a:srgbClr val="000000"/>
                </a:solidFill>
                <a:latin typeface="Arial" pitchFamily="34" charset="0"/>
                <a:ea typeface="Arial" pitchFamily="34" charset="-122"/>
                <a:cs typeface="Arial" pitchFamily="34" charset="-120"/>
              </a:rPr>
              <a:t>Полный
</a:t>
            </a:r>
            <a:pPr algn="l" indent="0" marL="0">
              <a:lnSpc>
                <a:spcPct val="115000"/>
              </a:lnSpc>
              <a:buNone/>
            </a:pPr>
            <a:r>
              <a:rPr lang="en-US" sz="47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94" dirty="0">
                <a:solidFill>
                  <a:srgbClr val="000000"/>
                </a:solidFill>
                <a:latin typeface="Arial" pitchFamily="34" charset="0"/>
                <a:ea typeface="Arial" pitchFamily="34" charset="-122"/>
                <a:cs typeface="Arial" pitchFamily="34" charset="-120"/>
              </a:rPr>
              <a:t>Полный угол равен 360° и соответствует одному полному обороту. Его удобно представить как возвращение стрелки часов или колеса в исходное положение после вращения.
</a:t>
            </a:r>
            <a:endParaRPr lang="en-US" sz="873"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16212" y="1865325"/>
            <a:ext cx="3429227" cy="2267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114675" y="4164200"/>
            <a:ext cx="3432300" cy="1566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Школьный курс геометрии, 7 класс
</a:t>
            </a:r>
            <a:endParaRPr lang="en-US" sz="800" dirty="0"/>
          </a:p>
        </p:txBody>
      </p:sp>
      <p:sp>
        <p:nvSpPr>
          <p:cNvPr id="6" name="Text 1"/>
          <p:cNvSpPr txBox="1"/>
          <p:nvPr/>
        </p:nvSpPr>
        <p:spPr>
          <a:xfrm>
            <a:off x="579275" y="395475"/>
            <a:ext cx="7967700" cy="684000"/>
          </a:xfrm>
          <a:prstGeom prst="rect">
            <a:avLst/>
          </a:prstGeom>
          <a:noFill/>
          <a:ln/>
        </p:spPr>
        <p:txBody>
          <a:bodyPr wrap="square" lIns="0" tIns="0" rIns="0" bIns="0" rtlCol="0" anchor="ctr"/>
          <a:lstStyle/>
          <a:p>
            <a:pPr algn="l" indent="0" marL="0">
              <a:lnSpc>
                <a:spcPct val="90000"/>
              </a:lnSpc>
              <a:buNone/>
            </a:pPr>
            <a:r>
              <a:rPr lang="en-US" sz="2991" b="1" dirty="0">
                <a:solidFill>
                  <a:srgbClr val="000000"/>
                </a:solidFill>
                <a:latin typeface="Arial" pitchFamily="34" charset="0"/>
                <a:ea typeface="Arial" pitchFamily="34" charset="-122"/>
                <a:cs typeface="Arial" pitchFamily="34" charset="-120"/>
              </a:rPr>
              <a:t>Сравнение видов углов по градусной мере
</a:t>
            </a:r>
            <a:endParaRPr lang="en-US" sz="2991" dirty="0"/>
          </a:p>
        </p:txBody>
      </p:sp>
      <p:sp>
        <p:nvSpPr>
          <p:cNvPr id="7"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5</a:t>
            </a:r>
            <a:endParaRPr lang="en-US" sz="800" dirty="0"/>
          </a:p>
        </p:txBody>
      </p:sp>
      <p:sp>
        <p:nvSpPr>
          <p:cNvPr id="8" name="Text 3"/>
          <p:cNvSpPr txBox="1"/>
          <p:nvPr/>
        </p:nvSpPr>
        <p:spPr>
          <a:xfrm>
            <a:off x="579275" y="2106975"/>
            <a:ext cx="3432300" cy="6459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Диаграмма показывает не только порядок видов углов, но и их числовые границы, по которым удобно ориентироваться в задачах.
</a:t>
            </a:r>
            <a:endParaRPr lang="en-US" sz="1200" dirty="0"/>
          </a:p>
        </p:txBody>
      </p:sp>
      <p:sp>
        <p:nvSpPr>
          <p:cNvPr id="9" name="Text 4"/>
          <p:cNvSpPr txBox="1"/>
          <p:nvPr/>
        </p:nvSpPr>
        <p:spPr>
          <a:xfrm>
            <a:off x="579275" y="3030725"/>
            <a:ext cx="3432300" cy="645900"/>
          </a:xfrm>
          <a:prstGeom prst="rect">
            <a:avLst/>
          </a:prstGeom>
          <a:noFill/>
          <a:ln/>
        </p:spPr>
        <p:txBody>
          <a:bodyPr wrap="square" lIns="0" tIns="0" rIns="0" bIns="0" rtlCol="0" anchor="t"/>
          <a:lstStyle/>
          <a:p>
            <a:pPr algn="l" indent="0" marL="0">
              <a:lnSpc>
                <a:spcPct val="115000"/>
              </a:lnSpc>
              <a:buNone/>
            </a:pPr>
            <a:r>
              <a:rPr lang="en-US" sz="1152" dirty="0">
                <a:solidFill>
                  <a:srgbClr val="000000"/>
                </a:solidFill>
                <a:latin typeface="Arial" pitchFamily="34" charset="0"/>
                <a:ea typeface="Arial" pitchFamily="34" charset="-122"/>
                <a:cs typeface="Arial" pitchFamily="34" charset="-120"/>
              </a:rPr>
              <a:t>По мере увеличения градусной меры угол переходит от острого к полному; особые значения 90° и 180° служат главными ориентирами.
</a:t>
            </a:r>
            <a:endParaRPr lang="en-US" sz="115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992200" y="818825"/>
            <a:ext cx="3432300" cy="1997400"/>
          </a:xfrm>
          <a:prstGeom prst="rect">
            <a:avLst/>
          </a:prstGeom>
          <a:noFill/>
          <a:ln/>
        </p:spPr>
        <p:txBody>
          <a:bodyPr wrap="square" lIns="0" tIns="0" rIns="0" bIns="0" rtlCol="0" anchor="ctr"/>
          <a:lstStyle/>
          <a:p>
            <a:pPr algn="ctr" indent="0" marL="0">
              <a:lnSpc>
                <a:spcPct val="90000"/>
              </a:lnSpc>
              <a:buNone/>
            </a:pPr>
            <a:r>
              <a:rPr lang="en-US" sz="9600" b="1" dirty="0">
                <a:solidFill>
                  <a:srgbClr val="000000"/>
                </a:solidFill>
                <a:latin typeface="Arial" pitchFamily="34" charset="0"/>
                <a:ea typeface="Arial" pitchFamily="34" charset="-122"/>
                <a:cs typeface="Arial" pitchFamily="34" charset="-120"/>
              </a:rPr>
              <a:t>360°
</a:t>
            </a:r>
            <a:endParaRPr lang="en-US" sz="9600" dirty="0"/>
          </a:p>
        </p:txBody>
      </p:sp>
      <p:sp>
        <p:nvSpPr>
          <p:cNvPr id="4" name="Text 1"/>
          <p:cNvSpPr txBox="1"/>
          <p:nvPr/>
        </p:nvSpPr>
        <p:spPr>
          <a:xfrm>
            <a:off x="579275" y="4416125"/>
            <a:ext cx="3432300" cy="3318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Школьный курс геометрии, 7 класс
</a:t>
            </a:r>
            <a:endParaRPr lang="en-US" sz="800" dirty="0"/>
          </a:p>
        </p:txBody>
      </p:sp>
      <p:sp>
        <p:nvSpPr>
          <p:cNvPr id="5"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6</a:t>
            </a:r>
            <a:endParaRPr lang="en-US" sz="800" dirty="0"/>
          </a:p>
        </p:txBody>
      </p:sp>
      <p:sp>
        <p:nvSpPr>
          <p:cNvPr id="6" name="Text 3"/>
          <p:cNvSpPr txBox="1"/>
          <p:nvPr/>
        </p:nvSpPr>
        <p:spPr>
          <a:xfrm>
            <a:off x="579275" y="1959200"/>
            <a:ext cx="3339600" cy="1225500"/>
          </a:xfrm>
          <a:prstGeom prst="rect">
            <a:avLst/>
          </a:prstGeom>
          <a:noFill/>
          <a:ln/>
        </p:spPr>
        <p:txBody>
          <a:bodyPr wrap="square" lIns="0" tIns="0" rIns="0" bIns="0" rtlCol="0" anchor="ctr"/>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Зная величину полного угла, легче понимать половину, четверть и любые другие части окружности и поворота.
</a:t>
            </a:r>
            <a:endParaRPr lang="en-US" sz="1100" dirty="0"/>
          </a:p>
        </p:txBody>
      </p:sp>
      <p:sp>
        <p:nvSpPr>
          <p:cNvPr id="7" name="Text 4"/>
          <p:cNvSpPr txBox="1"/>
          <p:nvPr/>
        </p:nvSpPr>
        <p:spPr>
          <a:xfrm>
            <a:off x="4992200" y="2949025"/>
            <a:ext cx="3432300" cy="1798800"/>
          </a:xfrm>
          <a:prstGeom prst="rect">
            <a:avLst/>
          </a:prstGeom>
          <a:noFill/>
          <a:ln/>
        </p:spPr>
        <p:txBody>
          <a:bodyPr wrap="square" lIns="0" tIns="0" rIns="0" bIns="0" rtlCol="0" anchor="t"/>
          <a:lstStyle/>
          <a:p>
            <a:pPr algn="ctr" indent="0" marL="0">
              <a:lnSpc>
                <a:spcPct val="90000"/>
              </a:lnSpc>
              <a:buNone/>
            </a:pPr>
            <a:r>
              <a:rPr lang="en-US" sz="2760" b="1" dirty="0">
                <a:solidFill>
                  <a:srgbClr val="000000"/>
                </a:solidFill>
                <a:latin typeface="Arial" pitchFamily="34" charset="0"/>
                <a:ea typeface="Arial" pitchFamily="34" charset="-122"/>
                <a:cs typeface="Arial" pitchFamily="34" charset="-120"/>
              </a:rPr>
              <a:t>составляет полный угол и служит основой для измерения всех остальных углов.
</a:t>
            </a:r>
            <a:endParaRPr lang="en-US" sz="276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878350" y="2479389"/>
            <a:ext cx="3432300" cy="1165973"/>
          </a:xfrm>
          <a:prstGeom prst="rect">
            <a:avLst/>
          </a:prstGeom>
        </p:spPr>
      </p:pic>
      <p:sp>
        <p:nvSpPr>
          <p:cNvPr id="5" name="Text 0"/>
          <p:cNvSpPr txBox="1"/>
          <p:nvPr/>
        </p:nvSpPr>
        <p:spPr>
          <a:xfrm>
            <a:off x="579275" y="395475"/>
            <a:ext cx="7967700" cy="6840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Виды углов и их признаки
</a:t>
            </a:r>
            <a:endParaRPr lang="en-US" sz="3000" dirty="0"/>
          </a:p>
        </p:txBody>
      </p:sp>
      <p:sp>
        <p:nvSpPr>
          <p:cNvPr id="6"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7</a:t>
            </a:r>
            <a:endParaRPr lang="en-US" sz="800" dirty="0"/>
          </a:p>
        </p:txBody>
      </p:sp>
      <p:sp>
        <p:nvSpPr>
          <p:cNvPr id="7" name="Text 2"/>
          <p:cNvSpPr txBox="1"/>
          <p:nvPr/>
        </p:nvSpPr>
        <p:spPr>
          <a:xfrm>
            <a:off x="880975" y="2354350"/>
            <a:ext cx="3432300" cy="6459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Таблица помогает быстро сопоставить название угла, его градусную меру и наглядный пример из жизни.
</a:t>
            </a:r>
            <a:endParaRPr lang="en-US" sz="1200" dirty="0"/>
          </a:p>
        </p:txBody>
      </p:sp>
      <p:sp>
        <p:nvSpPr>
          <p:cNvPr id="8" name="Text 3"/>
          <p:cNvSpPr txBox="1"/>
          <p:nvPr/>
        </p:nvSpPr>
        <p:spPr>
          <a:xfrm>
            <a:off x="880975" y="3278100"/>
            <a:ext cx="3432300" cy="6459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Главные ориентиры — 90° и 180°: именно они отделяют основные типы углов друг от друга.
</a:t>
            </a:r>
            <a:endParaRPr lang="en-US" sz="1200" dirty="0"/>
          </a:p>
        </p:txBody>
      </p:sp>
      <p:sp>
        <p:nvSpPr>
          <p:cNvPr id="9" name="Text 4"/>
          <p:cNvSpPr txBox="1"/>
          <p:nvPr/>
        </p:nvSpPr>
        <p:spPr>
          <a:xfrm>
            <a:off x="4878350" y="4227700"/>
            <a:ext cx="3432300" cy="1566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Школьный курс геометрии, 7 класс
</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1175" y="1650180"/>
            <a:ext cx="8302200" cy="284674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9275" y="395475"/>
            <a:ext cx="7967700" cy="4071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Как измеряют угол транспортиром
</a:t>
            </a:r>
            <a:endParaRPr lang="en-US" sz="2400" dirty="0"/>
          </a:p>
        </p:txBody>
      </p:sp>
      <p:sp>
        <p:nvSpPr>
          <p:cNvPr id="6"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8</a:t>
            </a:r>
            <a:endParaRPr lang="en-US" sz="800" dirty="0"/>
          </a:p>
        </p:txBody>
      </p:sp>
      <p:sp>
        <p:nvSpPr>
          <p:cNvPr id="7" name="Text 2"/>
          <p:cNvSpPr txBox="1"/>
          <p:nvPr/>
        </p:nvSpPr>
        <p:spPr>
          <a:xfrm>
            <a:off x="579275" y="849230"/>
            <a:ext cx="7967700" cy="1959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Последовательность действий при измерении угла и частые точки проверки
</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2600" b="1" dirty="0">
                <a:solidFill>
                  <a:srgbClr val="000000"/>
                </a:solidFill>
                <a:latin typeface="Arial" pitchFamily="34" charset="0"/>
                <a:ea typeface="Arial" pitchFamily="34" charset="-122"/>
                <a:cs typeface="Arial" pitchFamily="34" charset="-120"/>
              </a:rPr>
              <a:t>Сравнение углов без точного измерения
</a:t>
            </a:r>
            <a:endParaRPr lang="en-US" sz="2600" dirty="0"/>
          </a:p>
        </p:txBody>
      </p:sp>
      <p:sp>
        <p:nvSpPr>
          <p:cNvPr id="9"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9</a:t>
            </a:r>
            <a:endParaRPr lang="en-US" sz="800" dirty="0"/>
          </a:p>
        </p:txBody>
      </p:sp>
      <p:sp>
        <p:nvSpPr>
          <p:cNvPr id="10" name="Text 2"/>
          <p:cNvSpPr txBox="1"/>
          <p:nvPr/>
        </p:nvSpPr>
        <p:spPr>
          <a:xfrm>
            <a:off x="2741038" y="1505657"/>
            <a:ext cx="3408517" cy="600900"/>
          </a:xfrm>
          <a:prstGeom prst="rect">
            <a:avLst/>
          </a:prstGeom>
          <a:noFill/>
          <a:ln/>
        </p:spPr>
        <p:txBody>
          <a:bodyPr wrap="square" lIns="0" tIns="0" rIns="0" bIns="0" rtlCol="0" anchor="t"/>
          <a:lstStyle/>
          <a:p>
            <a:pPr algn="l" indent="0" marL="0">
              <a:lnSpc>
                <a:spcPct val="115000"/>
              </a:lnSpc>
              <a:buNone/>
            </a:pPr>
            <a:r>
              <a:rPr lang="en-US" sz="979" b="1" dirty="0">
                <a:solidFill>
                  <a:srgbClr val="000000"/>
                </a:solidFill>
                <a:latin typeface="Arial" pitchFamily="34" charset="0"/>
                <a:ea typeface="Arial" pitchFamily="34" charset="-122"/>
                <a:cs typeface="Arial" pitchFamily="34" charset="-120"/>
              </a:rPr>
              <a:t>Наглядное сравнение
</a:t>
            </a:r>
            <a:pPr algn="l" indent="0" marL="0">
              <a:lnSpc>
                <a:spcPct val="115000"/>
              </a:lnSpc>
              <a:buNone/>
            </a:pPr>
            <a:r>
              <a:rPr lang="en-US" sz="49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82" dirty="0">
                <a:solidFill>
                  <a:srgbClr val="000000"/>
                </a:solidFill>
                <a:latin typeface="Arial" pitchFamily="34" charset="0"/>
                <a:ea typeface="Arial" pitchFamily="34" charset="-122"/>
                <a:cs typeface="Arial" pitchFamily="34" charset="-120"/>
              </a:rPr>
              <a:t>Если один угол заметно уже или шире другого, это можно определить сразу, без транспортира. Такой способ особенно полезен на чертежах, где важно быстро оценить форму фигуры.
</a:t>
            </a:r>
            <a:endParaRPr lang="en-US" sz="979" dirty="0"/>
          </a:p>
        </p:txBody>
      </p:sp>
      <p:sp>
        <p:nvSpPr>
          <p:cNvPr id="11" name="Text 3"/>
          <p:cNvSpPr txBox="1"/>
          <p:nvPr/>
        </p:nvSpPr>
        <p:spPr>
          <a:xfrm>
            <a:off x="2741038" y="2280798"/>
            <a:ext cx="3408517" cy="600900"/>
          </a:xfrm>
          <a:prstGeom prst="rect">
            <a:avLst/>
          </a:prstGeom>
          <a:noFill/>
          <a:ln/>
        </p:spPr>
        <p:txBody>
          <a:bodyPr wrap="square" lIns="0" tIns="0" rIns="0" bIns="0" rtlCol="0" anchor="t"/>
          <a:lstStyle/>
          <a:p>
            <a:pPr algn="l" indent="0" marL="0">
              <a:lnSpc>
                <a:spcPct val="115000"/>
              </a:lnSpc>
              <a:buNone/>
            </a:pPr>
            <a:r>
              <a:rPr lang="en-US" sz="979" b="1" dirty="0">
                <a:solidFill>
                  <a:srgbClr val="000000"/>
                </a:solidFill>
                <a:latin typeface="Arial" pitchFamily="34" charset="0"/>
                <a:ea typeface="Arial" pitchFamily="34" charset="-122"/>
                <a:cs typeface="Arial" pitchFamily="34" charset="-120"/>
              </a:rPr>
              <a:t>Наложение
</a:t>
            </a:r>
            <a:pPr algn="l" indent="0" marL="0">
              <a:lnSpc>
                <a:spcPct val="115000"/>
              </a:lnSpc>
              <a:buNone/>
            </a:pPr>
            <a:r>
              <a:rPr lang="en-US" sz="49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82" dirty="0">
                <a:solidFill>
                  <a:srgbClr val="000000"/>
                </a:solidFill>
                <a:latin typeface="Arial" pitchFamily="34" charset="0"/>
                <a:ea typeface="Arial" pitchFamily="34" charset="-122"/>
                <a:cs typeface="Arial" pitchFamily="34" charset="-120"/>
              </a:rPr>
              <a:t>Равные углы совпадают при наложении: их стороны и вершины должны совместиться. Этот приём помогает проверить результат и избежать ошибки, когда различие почти незаметно.
</a:t>
            </a:r>
            <a:endParaRPr lang="en-US" sz="979" dirty="0"/>
          </a:p>
        </p:txBody>
      </p:sp>
      <p:sp>
        <p:nvSpPr>
          <p:cNvPr id="12" name="Text 4"/>
          <p:cNvSpPr txBox="1"/>
          <p:nvPr/>
        </p:nvSpPr>
        <p:spPr>
          <a:xfrm>
            <a:off x="2741038" y="3055939"/>
            <a:ext cx="3408517" cy="600900"/>
          </a:xfrm>
          <a:prstGeom prst="rect">
            <a:avLst/>
          </a:prstGeom>
          <a:noFill/>
          <a:ln/>
        </p:spPr>
        <p:txBody>
          <a:bodyPr wrap="square" lIns="0" tIns="0" rIns="0" bIns="0" rtlCol="0" anchor="t"/>
          <a:lstStyle/>
          <a:p>
            <a:pPr algn="l" indent="0" marL="0">
              <a:lnSpc>
                <a:spcPct val="115000"/>
              </a:lnSpc>
              <a:buNone/>
            </a:pPr>
            <a:r>
              <a:rPr lang="en-US" sz="979" b="1" dirty="0">
                <a:solidFill>
                  <a:srgbClr val="000000"/>
                </a:solidFill>
                <a:latin typeface="Arial" pitchFamily="34" charset="0"/>
                <a:ea typeface="Arial" pitchFamily="34" charset="-122"/>
                <a:cs typeface="Arial" pitchFamily="34" charset="-120"/>
              </a:rPr>
              <a:t>Прямой угол как образец
</a:t>
            </a:r>
            <a:pPr algn="l" indent="0" marL="0">
              <a:lnSpc>
                <a:spcPct val="115000"/>
              </a:lnSpc>
              <a:buNone/>
            </a:pPr>
            <a:r>
              <a:rPr lang="en-US" sz="49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82" dirty="0">
                <a:solidFill>
                  <a:srgbClr val="000000"/>
                </a:solidFill>
                <a:latin typeface="Arial" pitchFamily="34" charset="0"/>
                <a:ea typeface="Arial" pitchFamily="34" charset="-122"/>
                <a:cs typeface="Arial" pitchFamily="34" charset="-120"/>
              </a:rPr>
              <a:t>Прямой угол удобно использовать как эталон. С его помощью легко понять, является ли угол острым или тупым, а также проверить аккуратность построения.
</a:t>
            </a:r>
            <a:endParaRPr lang="en-US" sz="979" dirty="0"/>
          </a:p>
        </p:txBody>
      </p:sp>
      <p:sp>
        <p:nvSpPr>
          <p:cNvPr id="13" name="Text 5"/>
          <p:cNvSpPr txBox="1"/>
          <p:nvPr/>
        </p:nvSpPr>
        <p:spPr>
          <a:xfrm>
            <a:off x="2741038" y="3850475"/>
            <a:ext cx="3408517" cy="600900"/>
          </a:xfrm>
          <a:prstGeom prst="rect">
            <a:avLst/>
          </a:prstGeom>
          <a:noFill/>
          <a:ln/>
        </p:spPr>
        <p:txBody>
          <a:bodyPr wrap="square" lIns="0" tIns="0" rIns="0" bIns="0" rtlCol="0" anchor="t"/>
          <a:lstStyle/>
          <a:p>
            <a:pPr algn="l" indent="0" marL="0">
              <a:lnSpc>
                <a:spcPct val="115000"/>
              </a:lnSpc>
              <a:buNone/>
            </a:pPr>
            <a:r>
              <a:rPr lang="en-US" sz="885" b="1" dirty="0">
                <a:solidFill>
                  <a:srgbClr val="000000"/>
                </a:solidFill>
                <a:latin typeface="Arial" pitchFamily="34" charset="0"/>
                <a:ea typeface="Arial" pitchFamily="34" charset="-122"/>
                <a:cs typeface="Arial" pitchFamily="34" charset="-120"/>
              </a:rPr>
              <a:t>Важность точности
</a:t>
            </a:r>
            <a:pPr algn="l" indent="0" marL="0">
              <a:lnSpc>
                <a:spcPct val="115000"/>
              </a:lnSpc>
              <a:buNone/>
            </a:pPr>
            <a:r>
              <a:rPr lang="en-US" sz="44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96" dirty="0">
                <a:solidFill>
                  <a:srgbClr val="000000"/>
                </a:solidFill>
                <a:latin typeface="Arial" pitchFamily="34" charset="0"/>
                <a:ea typeface="Arial" pitchFamily="34" charset="-122"/>
                <a:cs typeface="Arial" pitchFamily="34" charset="-120"/>
              </a:rPr>
              <a:t>Даже небольшое различие между углами может изменить ответ задачи. Поэтому на чертежах нужно внимательно сравнивать направление сторон и не полагаться только на приблизительное впечатление.
</a:t>
            </a:r>
            <a:endParaRPr lang="en-US" sz="88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16212" y="1865325"/>
            <a:ext cx="3429227" cy="2267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114675" y="4164200"/>
            <a:ext cx="3432300" cy="1566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Школьный курс геометрии, 7 класс
</a:t>
            </a:r>
            <a:endParaRPr lang="en-US" sz="800" dirty="0"/>
          </a:p>
        </p:txBody>
      </p:sp>
      <p:sp>
        <p:nvSpPr>
          <p:cNvPr id="6" name="Text 1"/>
          <p:cNvSpPr txBox="1"/>
          <p:nvPr/>
        </p:nvSpPr>
        <p:spPr>
          <a:xfrm>
            <a:off x="579275" y="395475"/>
            <a:ext cx="7967700" cy="6840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Градусная мера на числовой шкале
</a:t>
            </a:r>
            <a:endParaRPr lang="en-US" sz="3000" dirty="0"/>
          </a:p>
        </p:txBody>
      </p:sp>
      <p:sp>
        <p:nvSpPr>
          <p:cNvPr id="7"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10</a:t>
            </a:r>
            <a:endParaRPr lang="en-US" sz="800" dirty="0"/>
          </a:p>
        </p:txBody>
      </p:sp>
      <p:sp>
        <p:nvSpPr>
          <p:cNvPr id="8" name="Text 3"/>
          <p:cNvSpPr txBox="1"/>
          <p:nvPr/>
        </p:nvSpPr>
        <p:spPr>
          <a:xfrm>
            <a:off x="579275" y="2106975"/>
            <a:ext cx="3432300" cy="6459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Промежуточные отметки помогают быстро оценивать величину угла и понимать, насколько далеко он от прямого или развернутого.
</a:t>
            </a:r>
            <a:endParaRPr lang="en-US" sz="1200" dirty="0"/>
          </a:p>
        </p:txBody>
      </p:sp>
      <p:sp>
        <p:nvSpPr>
          <p:cNvPr id="9" name="Text 4"/>
          <p:cNvSpPr txBox="1"/>
          <p:nvPr/>
        </p:nvSpPr>
        <p:spPr>
          <a:xfrm>
            <a:off x="579275" y="3030725"/>
            <a:ext cx="3432300" cy="6459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Шкала показывает непрерывный рост меры: чем больше число, тем шире угол и ближе он к полному обороту.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21700" y="1554284"/>
            <a:ext cx="2265000" cy="1908882"/>
          </a:xfrm>
          <a:prstGeom prst="rect">
            <a:avLst/>
          </a:prstGeom>
        </p:spPr>
      </p:pic>
      <p:pic>
        <p:nvPicPr>
          <p:cNvPr id="5" name="Image 3" descr="preencoded.png">    </p:cNvPr>
          <p:cNvPicPr>
            <a:picLocks noChangeAspect="1"/>
          </p:cNvPicPr>
          <p:nvPr/>
        </p:nvPicPr>
        <p:blipFill>
          <a:blip r:embed="rId4"/>
          <a:stretch>
            <a:fillRect/>
          </a:stretch>
        </p:blipFill>
        <p:spPr>
          <a:xfrm>
            <a:off x="3430625" y="1554284"/>
            <a:ext cx="2265000" cy="1908882"/>
          </a:xfrm>
          <a:prstGeom prst="rect">
            <a:avLst/>
          </a:prstGeom>
        </p:spPr>
      </p:pic>
      <p:pic>
        <p:nvPicPr>
          <p:cNvPr id="6" name="Image 4" descr="preencoded.png">    </p:cNvPr>
          <p:cNvPicPr>
            <a:picLocks noChangeAspect="1"/>
          </p:cNvPicPr>
          <p:nvPr/>
        </p:nvPicPr>
        <p:blipFill>
          <a:blip r:embed="rId5"/>
          <a:stretch>
            <a:fillRect/>
          </a:stretch>
        </p:blipFill>
        <p:spPr>
          <a:xfrm>
            <a:off x="6186075" y="1554284"/>
            <a:ext cx="2265000" cy="1908882"/>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Углы вокруг нас каждый день
</a:t>
            </a:r>
            <a:endParaRPr lang="en-US" sz="3000" dirty="0"/>
          </a:p>
        </p:txBody>
      </p:sp>
      <p:sp>
        <p:nvSpPr>
          <p:cNvPr id="9"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11</a:t>
            </a:r>
            <a:endParaRPr lang="en-US" sz="800" dirty="0"/>
          </a:p>
        </p:txBody>
      </p:sp>
      <p:sp>
        <p:nvSpPr>
          <p:cNvPr id="10" name="Text 2"/>
          <p:cNvSpPr txBox="1"/>
          <p:nvPr/>
        </p:nvSpPr>
        <p:spPr>
          <a:xfrm>
            <a:off x="893750" y="3553675"/>
            <a:ext cx="1920900" cy="1245600"/>
          </a:xfrm>
          <a:prstGeom prst="rect">
            <a:avLst/>
          </a:prstGeom>
          <a:noFill/>
          <a:ln/>
        </p:spPr>
        <p:txBody>
          <a:bodyPr wrap="square" lIns="0" tIns="0" rIns="0" bIns="0" rtlCol="0" anchor="t"/>
          <a:lstStyle/>
          <a:p>
            <a:pPr algn="ctr" indent="0" marL="0">
              <a:lnSpc>
                <a:spcPct val="115000"/>
              </a:lnSpc>
              <a:buNone/>
            </a:pPr>
            <a:r>
              <a:rPr lang="en-US" sz="922" b="1" dirty="0">
                <a:solidFill>
                  <a:srgbClr val="000000"/>
                </a:solidFill>
                <a:latin typeface="Arial" pitchFamily="34" charset="0"/>
                <a:ea typeface="Arial" pitchFamily="34" charset="-122"/>
                <a:cs typeface="Arial" pitchFamily="34" charset="-120"/>
              </a:rPr>
              <a:t>Часы показывают поворот
</a:t>
            </a:r>
            <a:pPr algn="ctr" indent="0" marL="0">
              <a:lnSpc>
                <a:spcPct val="115000"/>
              </a:lnSpc>
              <a:buNone/>
            </a:pPr>
            <a:r>
              <a:rPr lang="en-US" sz="902"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38" dirty="0">
                <a:solidFill>
                  <a:srgbClr val="000000"/>
                </a:solidFill>
                <a:latin typeface="Arial" pitchFamily="34" charset="0"/>
                <a:ea typeface="Arial" pitchFamily="34" charset="-122"/>
                <a:cs typeface="Arial" pitchFamily="34" charset="-120"/>
              </a:rPr>
              <a:t>Стрелки часов постоянно образуют разные углы, и по ним легко заметить ход времени. Когда минутная стрелка подходит к цифре 12, а часовая смещается дальше, между ними меняется величина угла. Это наглядный пример того, как геометрия помогает описывать движение.
</a:t>
            </a:r>
            <a:endParaRPr lang="en-US" sz="922" dirty="0"/>
          </a:p>
        </p:txBody>
      </p:sp>
      <p:sp>
        <p:nvSpPr>
          <p:cNvPr id="11" name="Text 3"/>
          <p:cNvSpPr txBox="1"/>
          <p:nvPr/>
        </p:nvSpPr>
        <p:spPr>
          <a:xfrm>
            <a:off x="3570725" y="3553675"/>
            <a:ext cx="1920900" cy="1245600"/>
          </a:xfrm>
          <a:prstGeom prst="rect">
            <a:avLst/>
          </a:prstGeom>
          <a:noFill/>
          <a:ln/>
        </p:spPr>
        <p:txBody>
          <a:bodyPr wrap="square" lIns="0" tIns="0" rIns="0" bIns="0" rtlCol="0" anchor="t"/>
          <a:lstStyle/>
          <a:p>
            <a:pPr algn="ctr" indent="0" marL="0">
              <a:lnSpc>
                <a:spcPct val="115000"/>
              </a:lnSpc>
              <a:buNone/>
            </a:pPr>
            <a:r>
              <a:rPr lang="en-US" sz="878" b="1" dirty="0">
                <a:solidFill>
                  <a:srgbClr val="000000"/>
                </a:solidFill>
                <a:latin typeface="Arial" pitchFamily="34" charset="0"/>
                <a:ea typeface="Arial" pitchFamily="34" charset="-122"/>
                <a:cs typeface="Arial" pitchFamily="34" charset="-120"/>
              </a:rPr>
              <a:t>Комната и мебель под прямым углом
</a:t>
            </a:r>
            <a:pPr algn="ctr" indent="0" marL="0">
              <a:lnSpc>
                <a:spcPct val="115000"/>
              </a:lnSpc>
              <a:buNone/>
            </a:pPr>
            <a:r>
              <a:rPr lang="en-US" sz="859"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798" dirty="0">
                <a:solidFill>
                  <a:srgbClr val="000000"/>
                </a:solidFill>
                <a:latin typeface="Arial" pitchFamily="34" charset="0"/>
                <a:ea typeface="Arial" pitchFamily="34" charset="-122"/>
                <a:cs typeface="Arial" pitchFamily="34" charset="-120"/>
              </a:rPr>
              <a:t>В комнате угол между стенами обычно прямой, поэтому по нему удобно проверять, ровно ли стоят шкаф, стол или полка. Если линия предмета заметно отклоняется, это сразу видно. Такие наблюдения учат замечать форму и точность в обычной обстановке.
</a:t>
            </a:r>
            <a:endParaRPr lang="en-US" sz="878" dirty="0"/>
          </a:p>
        </p:txBody>
      </p:sp>
      <p:sp>
        <p:nvSpPr>
          <p:cNvPr id="12" name="Text 4"/>
          <p:cNvSpPr txBox="1"/>
          <p:nvPr/>
        </p:nvSpPr>
        <p:spPr>
          <a:xfrm>
            <a:off x="6326175" y="3553675"/>
            <a:ext cx="1920900" cy="1245600"/>
          </a:xfrm>
          <a:prstGeom prst="rect">
            <a:avLst/>
          </a:prstGeom>
          <a:noFill/>
          <a:ln/>
        </p:spPr>
        <p:txBody>
          <a:bodyPr wrap="square" lIns="0" tIns="0" rIns="0" bIns="0" rtlCol="0" anchor="t"/>
          <a:lstStyle/>
          <a:p>
            <a:pPr algn="ctr" indent="0" marL="0">
              <a:lnSpc>
                <a:spcPct val="115000"/>
              </a:lnSpc>
              <a:buNone/>
            </a:pPr>
            <a:r>
              <a:rPr lang="en-US" sz="839" b="1" dirty="0">
                <a:solidFill>
                  <a:srgbClr val="000000"/>
                </a:solidFill>
                <a:latin typeface="Arial" pitchFamily="34" charset="0"/>
                <a:ea typeface="Arial" pitchFamily="34" charset="-122"/>
                <a:cs typeface="Arial" pitchFamily="34" charset="-120"/>
              </a:rPr>
              <a:t>Ножницы и дорожный знак
</a:t>
            </a:r>
            <a:pPr algn="ctr" indent="0" marL="0">
              <a:lnSpc>
                <a:spcPct val="115000"/>
              </a:lnSpc>
              <a:buNone/>
            </a:pPr>
            <a:r>
              <a:rPr lang="en-US" sz="821"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763" dirty="0">
                <a:solidFill>
                  <a:srgbClr val="000000"/>
                </a:solidFill>
                <a:latin typeface="Arial" pitchFamily="34" charset="0"/>
                <a:ea typeface="Arial" pitchFamily="34" charset="-122"/>
                <a:cs typeface="Arial" pitchFamily="34" charset="-120"/>
              </a:rPr>
              <a:t>Когда ножницы раскрываются, между лезвиями образуется угол, который можно сравнить с другими предметами. Похожим образом наклон дорожного знака или указателя показывает, как геометрия помогает передавать направление. В таких примерах углы становятся частью понятной визуальной информации.
</a:t>
            </a:r>
            <a:endParaRPr lang="en-US" sz="839"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9275" y="3020016"/>
            <a:ext cx="7943700" cy="182301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2600" b="1" dirty="0">
                <a:solidFill>
                  <a:srgbClr val="000000"/>
                </a:solidFill>
                <a:latin typeface="Arial" pitchFamily="34" charset="0"/>
                <a:ea typeface="Arial" pitchFamily="34" charset="-122"/>
                <a:cs typeface="Arial" pitchFamily="34" charset="-120"/>
              </a:rPr>
              <a:t>Как связаны смежные и вертикальные углы
</a:t>
            </a:r>
            <a:endParaRPr lang="en-US" sz="2600" dirty="0"/>
          </a:p>
        </p:txBody>
      </p:sp>
      <p:sp>
        <p:nvSpPr>
          <p:cNvPr id="10"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12</a:t>
            </a:r>
            <a:endParaRPr lang="en-US" sz="800" dirty="0"/>
          </a:p>
        </p:txBody>
      </p:sp>
      <p:sp>
        <p:nvSpPr>
          <p:cNvPr id="11" name="Text 2"/>
          <p:cNvSpPr txBox="1"/>
          <p:nvPr/>
        </p:nvSpPr>
        <p:spPr>
          <a:xfrm>
            <a:off x="535704" y="1574025"/>
            <a:ext cx="1860600" cy="1117800"/>
          </a:xfrm>
          <a:prstGeom prst="rect">
            <a:avLst/>
          </a:prstGeom>
          <a:noFill/>
          <a:ln/>
        </p:spPr>
        <p:txBody>
          <a:bodyPr wrap="square" lIns="0" tIns="0" rIns="0" bIns="0" rtlCol="0" anchor="t"/>
          <a:lstStyle/>
          <a:p>
            <a:pPr algn="l" indent="0" marL="0">
              <a:lnSpc>
                <a:spcPct val="115000"/>
              </a:lnSpc>
              <a:buNone/>
            </a:pPr>
            <a:r>
              <a:rPr lang="en-US" sz="1092" b="1" dirty="0">
                <a:solidFill>
                  <a:srgbClr val="000000"/>
                </a:solidFill>
                <a:latin typeface="Arial" pitchFamily="34" charset="0"/>
                <a:ea typeface="Arial" pitchFamily="34" charset="-122"/>
                <a:cs typeface="Arial" pitchFamily="34" charset="-120"/>
              </a:rPr>
              <a:t>Общая сторона
</a:t>
            </a:r>
            <a:pPr algn="l" indent="0" marL="0">
              <a:lnSpc>
                <a:spcPct val="115000"/>
              </a:lnSpc>
              <a:buNone/>
            </a:pPr>
            <a:r>
              <a:rPr lang="en-US" sz="5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3" dirty="0">
                <a:solidFill>
                  <a:srgbClr val="000000"/>
                </a:solidFill>
                <a:latin typeface="Arial" pitchFamily="34" charset="0"/>
                <a:ea typeface="Arial" pitchFamily="34" charset="-122"/>
                <a:cs typeface="Arial" pitchFamily="34" charset="-120"/>
              </a:rPr>
              <a:t>Смежные углы имеют одну общую сторону и располагаются рядом. Вместе они образуют развернутый угол, поэтому их сумма всегда равна 180°.
</a:t>
            </a:r>
            <a:endParaRPr lang="en-US" sz="1092" dirty="0"/>
          </a:p>
        </p:txBody>
      </p:sp>
      <p:sp>
        <p:nvSpPr>
          <p:cNvPr id="12" name="Text 3"/>
          <p:cNvSpPr txBox="1"/>
          <p:nvPr/>
        </p:nvSpPr>
        <p:spPr>
          <a:xfrm>
            <a:off x="2673835" y="1573988"/>
            <a:ext cx="1860600" cy="11178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Нахождение неизвестного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Если один из смежных углов известен, второй легко найти вычитанием из 180°. Это один из самых удобных приемов в школьных задачах.
</a:t>
            </a:r>
            <a:endParaRPr lang="en-US" sz="1100" dirty="0"/>
          </a:p>
        </p:txBody>
      </p:sp>
      <p:sp>
        <p:nvSpPr>
          <p:cNvPr id="13" name="Text 4"/>
          <p:cNvSpPr txBox="1"/>
          <p:nvPr/>
        </p:nvSpPr>
        <p:spPr>
          <a:xfrm>
            <a:off x="4811918" y="1574000"/>
            <a:ext cx="1860600" cy="1117800"/>
          </a:xfrm>
          <a:prstGeom prst="rect">
            <a:avLst/>
          </a:prstGeom>
          <a:noFill/>
          <a:ln/>
        </p:spPr>
        <p:txBody>
          <a:bodyPr wrap="square" lIns="0" tIns="0" rIns="0" bIns="0" rtlCol="0" anchor="t"/>
          <a:lstStyle/>
          <a:p>
            <a:pPr algn="l" indent="0" marL="0">
              <a:lnSpc>
                <a:spcPct val="115000"/>
              </a:lnSpc>
              <a:buNone/>
            </a:pPr>
            <a:r>
              <a:rPr lang="en-US" sz="1092" b="1" dirty="0">
                <a:solidFill>
                  <a:srgbClr val="000000"/>
                </a:solidFill>
                <a:latin typeface="Arial" pitchFamily="34" charset="0"/>
                <a:ea typeface="Arial" pitchFamily="34" charset="-122"/>
                <a:cs typeface="Arial" pitchFamily="34" charset="-120"/>
              </a:rPr>
              <a:t>Вертикальная пара
</a:t>
            </a:r>
            <a:pPr algn="l" indent="0" marL="0">
              <a:lnSpc>
                <a:spcPct val="115000"/>
              </a:lnSpc>
              <a:buNone/>
            </a:pPr>
            <a:r>
              <a:rPr lang="en-US" sz="5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3" dirty="0">
                <a:solidFill>
                  <a:srgbClr val="000000"/>
                </a:solidFill>
                <a:latin typeface="Arial" pitchFamily="34" charset="0"/>
                <a:ea typeface="Arial" pitchFamily="34" charset="-122"/>
                <a:cs typeface="Arial" pitchFamily="34" charset="-120"/>
              </a:rPr>
              <a:t>Вертикальные углы возникают при пересечении двух прямых и лежат напротив друг друга. Они не имеют общей стороны, но всегда образуют равные пары.
</a:t>
            </a:r>
            <a:endParaRPr lang="en-US" sz="1092" dirty="0"/>
          </a:p>
        </p:txBody>
      </p:sp>
      <p:sp>
        <p:nvSpPr>
          <p:cNvPr id="14" name="Text 5"/>
          <p:cNvSpPr txBox="1"/>
          <p:nvPr/>
        </p:nvSpPr>
        <p:spPr>
          <a:xfrm>
            <a:off x="6949999" y="1574000"/>
            <a:ext cx="1860600" cy="1117800"/>
          </a:xfrm>
          <a:prstGeom prst="rect">
            <a:avLst/>
          </a:prstGeom>
          <a:noFill/>
          <a:ln/>
        </p:spPr>
        <p:txBody>
          <a:bodyPr wrap="square" lIns="0" tIns="0" rIns="0" bIns="0" rtlCol="0" anchor="t"/>
          <a:lstStyle/>
          <a:p>
            <a:pPr algn="l" indent="0" marL="0">
              <a:lnSpc>
                <a:spcPct val="115000"/>
              </a:lnSpc>
              <a:buNone/>
            </a:pPr>
            <a:r>
              <a:rPr lang="en-US" sz="1092" b="1" dirty="0">
                <a:solidFill>
                  <a:srgbClr val="000000"/>
                </a:solidFill>
                <a:latin typeface="Arial" pitchFamily="34" charset="0"/>
                <a:ea typeface="Arial" pitchFamily="34" charset="-122"/>
                <a:cs typeface="Arial" pitchFamily="34" charset="-120"/>
              </a:rPr>
              <a:t>Зачем это нужно
</a:t>
            </a:r>
            <a:pPr algn="l" indent="0" marL="0">
              <a:lnSpc>
                <a:spcPct val="115000"/>
              </a:lnSpc>
              <a:buNone/>
            </a:pPr>
            <a:r>
              <a:rPr lang="en-US" sz="5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3" dirty="0">
                <a:solidFill>
                  <a:srgbClr val="000000"/>
                </a:solidFill>
                <a:latin typeface="Arial" pitchFamily="34" charset="0"/>
                <a:ea typeface="Arial" pitchFamily="34" charset="-122"/>
                <a:cs typeface="Arial" pitchFamily="34" charset="-120"/>
              </a:rPr>
              <a:t>Эти свойства позволяют быстро находить неизвестные углы на чертежах. Достаточно увидеть вид пары и выбрать подходящее правило для вычисления.
</a:t>
            </a:r>
            <a:endParaRPr lang="en-US" sz="109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1175" y="1650180"/>
            <a:ext cx="8302200" cy="284674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9275" y="395475"/>
            <a:ext cx="7967700" cy="4071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Алгоритм нахождения неизвестного угла
</a:t>
            </a:r>
            <a:endParaRPr lang="en-US" sz="2400" dirty="0"/>
          </a:p>
        </p:txBody>
      </p:sp>
      <p:sp>
        <p:nvSpPr>
          <p:cNvPr id="6"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13</a:t>
            </a:r>
            <a:endParaRPr lang="en-US" sz="800" dirty="0"/>
          </a:p>
        </p:txBody>
      </p:sp>
      <p:sp>
        <p:nvSpPr>
          <p:cNvPr id="7" name="Text 2"/>
          <p:cNvSpPr txBox="1"/>
          <p:nvPr/>
        </p:nvSpPr>
        <p:spPr>
          <a:xfrm>
            <a:off x="579275" y="849230"/>
            <a:ext cx="7967700" cy="1959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Последовательность действий основана на свойствах смежных, вертикальных углов и суммы углов треугольника.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16212" y="1865325"/>
            <a:ext cx="3429227" cy="2267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114675" y="4164200"/>
            <a:ext cx="3432300" cy="1566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Школьный курс геометрии, тема «Многоугольники».
</a:t>
            </a:r>
            <a:endParaRPr lang="en-US" sz="800" dirty="0"/>
          </a:p>
        </p:txBody>
      </p:sp>
      <p:sp>
        <p:nvSpPr>
          <p:cNvPr id="6" name="Text 1"/>
          <p:cNvSpPr txBox="1"/>
          <p:nvPr/>
        </p:nvSpPr>
        <p:spPr>
          <a:xfrm>
            <a:off x="579275" y="395475"/>
            <a:ext cx="7967700" cy="684000"/>
          </a:xfrm>
          <a:prstGeom prst="rect">
            <a:avLst/>
          </a:prstGeom>
          <a:noFill/>
          <a:ln/>
        </p:spPr>
        <p:txBody>
          <a:bodyPr wrap="square" lIns="0" tIns="0" rIns="0" bIns="0" rtlCol="0" anchor="ctr"/>
          <a:lstStyle/>
          <a:p>
            <a:pPr algn="l" indent="0" marL="0">
              <a:lnSpc>
                <a:spcPct val="90000"/>
              </a:lnSpc>
              <a:buNone/>
            </a:pPr>
            <a:r>
              <a:rPr lang="en-US" sz="2991" b="1" dirty="0">
                <a:solidFill>
                  <a:srgbClr val="000000"/>
                </a:solidFill>
                <a:latin typeface="Arial" pitchFamily="34" charset="0"/>
                <a:ea typeface="Arial" pitchFamily="34" charset="-122"/>
                <a:cs typeface="Arial" pitchFamily="34" charset="-120"/>
              </a:rPr>
              <a:t>Сумма внутренних углов многоугольников
</a:t>
            </a:r>
            <a:endParaRPr lang="en-US" sz="2991" dirty="0"/>
          </a:p>
        </p:txBody>
      </p:sp>
      <p:sp>
        <p:nvSpPr>
          <p:cNvPr id="7"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14</a:t>
            </a:r>
            <a:endParaRPr lang="en-US" sz="800" dirty="0"/>
          </a:p>
        </p:txBody>
      </p:sp>
      <p:sp>
        <p:nvSpPr>
          <p:cNvPr id="8" name="Text 3"/>
          <p:cNvSpPr txBox="1"/>
          <p:nvPr/>
        </p:nvSpPr>
        <p:spPr>
          <a:xfrm>
            <a:off x="579275" y="2106975"/>
            <a:ext cx="3432300" cy="645900"/>
          </a:xfrm>
          <a:prstGeom prst="rect">
            <a:avLst/>
          </a:prstGeom>
          <a:noFill/>
          <a:ln/>
        </p:spPr>
        <p:txBody>
          <a:bodyPr wrap="square" lIns="0" tIns="0" rIns="0" bIns="0" rtlCol="0" anchor="t"/>
          <a:lstStyle/>
          <a:p>
            <a:pPr algn="l" indent="0" marL="0">
              <a:lnSpc>
                <a:spcPct val="115000"/>
              </a:lnSpc>
              <a:buNone/>
            </a:pPr>
            <a:r>
              <a:rPr lang="en-US" sz="1105" dirty="0">
                <a:solidFill>
                  <a:srgbClr val="000000"/>
                </a:solidFill>
                <a:latin typeface="Arial" pitchFamily="34" charset="0"/>
                <a:ea typeface="Arial" pitchFamily="34" charset="-122"/>
                <a:cs typeface="Arial" pitchFamily="34" charset="-120"/>
              </a:rPr>
              <a:t>По мере увеличения числа сторон фигуры ее внутренние углы складываются в более крупную сумму. Это помогает замечать закономерности без длинных вычислений.
</a:t>
            </a:r>
            <a:endParaRPr lang="en-US" sz="1105" dirty="0"/>
          </a:p>
        </p:txBody>
      </p:sp>
      <p:sp>
        <p:nvSpPr>
          <p:cNvPr id="9" name="Text 4"/>
          <p:cNvSpPr txBox="1"/>
          <p:nvPr/>
        </p:nvSpPr>
        <p:spPr>
          <a:xfrm>
            <a:off x="579275" y="3030725"/>
            <a:ext cx="3432300" cy="645900"/>
          </a:xfrm>
          <a:prstGeom prst="rect">
            <a:avLst/>
          </a:prstGeom>
          <a:noFill/>
          <a:ln/>
        </p:spPr>
        <p:txBody>
          <a:bodyPr wrap="square" lIns="0" tIns="0" rIns="0" bIns="0" rtlCol="0" anchor="t"/>
          <a:lstStyle/>
          <a:p>
            <a:pPr algn="l" indent="0" marL="0">
              <a:lnSpc>
                <a:spcPct val="115000"/>
              </a:lnSpc>
              <a:buNone/>
            </a:pPr>
            <a:r>
              <a:rPr lang="en-US" sz="1105" dirty="0">
                <a:solidFill>
                  <a:srgbClr val="000000"/>
                </a:solidFill>
                <a:latin typeface="Arial" pitchFamily="34" charset="0"/>
                <a:ea typeface="Arial" pitchFamily="34" charset="-122"/>
                <a:cs typeface="Arial" pitchFamily="34" charset="-120"/>
              </a:rPr>
              <a:t>Каждая новая сторона добавляет к сумме внутренних углов 180°, поэтому для многоугольников удобно использовать общий способ рассуждения.
</a:t>
            </a:r>
            <a:endParaRPr lang="en-US" sz="110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9275" y="2657843"/>
            <a:ext cx="3432300" cy="77731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9275" y="4211825"/>
            <a:ext cx="3432300" cy="1566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Школьный курс геометрии, тема «Треугольники».
</a:t>
            </a:r>
            <a:endParaRPr lang="en-US" sz="800" dirty="0"/>
          </a:p>
        </p:txBody>
      </p:sp>
      <p:sp>
        <p:nvSpPr>
          <p:cNvPr id="6" name="Text 1"/>
          <p:cNvSpPr txBox="1"/>
          <p:nvPr/>
        </p:nvSpPr>
        <p:spPr>
          <a:xfrm>
            <a:off x="579275" y="395475"/>
            <a:ext cx="7967700" cy="6840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Виды треугольников по углам
</a:t>
            </a:r>
            <a:endParaRPr lang="en-US" sz="3000" dirty="0"/>
          </a:p>
        </p:txBody>
      </p:sp>
      <p:sp>
        <p:nvSpPr>
          <p:cNvPr id="7"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15</a:t>
            </a:r>
            <a:endParaRPr lang="en-US" sz="800" dirty="0"/>
          </a:p>
        </p:txBody>
      </p:sp>
      <p:sp>
        <p:nvSpPr>
          <p:cNvPr id="8" name="Text 3"/>
          <p:cNvSpPr txBox="1"/>
          <p:nvPr/>
        </p:nvSpPr>
        <p:spPr>
          <a:xfrm>
            <a:off x="4912150" y="2154600"/>
            <a:ext cx="3432300" cy="6459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Таблица показывает, как треугольники различаются по градусной мере своих углов и какие признаки помогают их распознать.
</a:t>
            </a:r>
            <a:endParaRPr lang="en-US" sz="1200" dirty="0"/>
          </a:p>
        </p:txBody>
      </p:sp>
      <p:sp>
        <p:nvSpPr>
          <p:cNvPr id="9" name="Text 4"/>
          <p:cNvSpPr txBox="1"/>
          <p:nvPr/>
        </p:nvSpPr>
        <p:spPr>
          <a:xfrm>
            <a:off x="4912150" y="3078350"/>
            <a:ext cx="3432300" cy="6459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Один и тот же треугольник можно определить по углам, а не только по длинам сторон. Это делает классификацию быстрой и наглядной.
</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992200" y="818825"/>
            <a:ext cx="3432300" cy="1997400"/>
          </a:xfrm>
          <a:prstGeom prst="rect">
            <a:avLst/>
          </a:prstGeom>
          <a:noFill/>
          <a:ln/>
        </p:spPr>
        <p:txBody>
          <a:bodyPr wrap="square" lIns="0" tIns="0" rIns="0" bIns="0" rtlCol="0" anchor="ctr"/>
          <a:lstStyle/>
          <a:p>
            <a:pPr algn="ctr" indent="0" marL="0">
              <a:lnSpc>
                <a:spcPct val="90000"/>
              </a:lnSpc>
              <a:buNone/>
            </a:pPr>
            <a:r>
              <a:rPr lang="en-US" sz="9600" b="1" dirty="0">
                <a:solidFill>
                  <a:srgbClr val="000000"/>
                </a:solidFill>
                <a:latin typeface="Arial" pitchFamily="34" charset="0"/>
                <a:ea typeface="Arial" pitchFamily="34" charset="-122"/>
                <a:cs typeface="Arial" pitchFamily="34" charset="-120"/>
              </a:rPr>
              <a:t>2
</a:t>
            </a:r>
            <a:endParaRPr lang="en-US" sz="9600" dirty="0"/>
          </a:p>
        </p:txBody>
      </p:sp>
      <p:sp>
        <p:nvSpPr>
          <p:cNvPr id="4" name="Text 1"/>
          <p:cNvSpPr txBox="1"/>
          <p:nvPr/>
        </p:nvSpPr>
        <p:spPr>
          <a:xfrm>
            <a:off x="579275" y="4416125"/>
            <a:ext cx="3432300" cy="3318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Определение биссектрисы из школьного курса геометрии.
</a:t>
            </a:r>
            <a:endParaRPr lang="en-US" sz="800" dirty="0"/>
          </a:p>
        </p:txBody>
      </p:sp>
      <p:sp>
        <p:nvSpPr>
          <p:cNvPr id="5" name="Text 2"/>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16</a:t>
            </a:r>
            <a:endParaRPr lang="en-US" sz="800" dirty="0"/>
          </a:p>
        </p:txBody>
      </p:sp>
      <p:sp>
        <p:nvSpPr>
          <p:cNvPr id="6" name="Text 3"/>
          <p:cNvSpPr txBox="1"/>
          <p:nvPr/>
        </p:nvSpPr>
        <p:spPr>
          <a:xfrm>
            <a:off x="579275" y="1959200"/>
            <a:ext cx="3339600" cy="1225500"/>
          </a:xfrm>
          <a:prstGeom prst="rect">
            <a:avLst/>
          </a:prstGeom>
          <a:noFill/>
          <a:ln/>
        </p:spPr>
        <p:txBody>
          <a:bodyPr wrap="square" lIns="0" tIns="0" rIns="0" bIns="0" rtlCol="0" anchor="ctr"/>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Это свойство делает биссектрису удобным инструментом в построениях и задачах на симметрию.
</a:t>
            </a:r>
            <a:endParaRPr lang="en-US" sz="1100" dirty="0"/>
          </a:p>
        </p:txBody>
      </p:sp>
      <p:sp>
        <p:nvSpPr>
          <p:cNvPr id="7" name="Text 4"/>
          <p:cNvSpPr txBox="1"/>
          <p:nvPr/>
        </p:nvSpPr>
        <p:spPr>
          <a:xfrm>
            <a:off x="4992200" y="2949025"/>
            <a:ext cx="3432300" cy="1798800"/>
          </a:xfrm>
          <a:prstGeom prst="rect">
            <a:avLst/>
          </a:prstGeom>
          <a:noFill/>
          <a:ln/>
        </p:spPr>
        <p:txBody>
          <a:bodyPr wrap="square" lIns="0" tIns="0" rIns="0" bIns="0" rtlCol="0" anchor="t"/>
          <a:lstStyle/>
          <a:p>
            <a:pPr algn="ctr" indent="0" marL="0">
              <a:lnSpc>
                <a:spcPct val="90000"/>
              </a:lnSpc>
              <a:buNone/>
            </a:pPr>
            <a:r>
              <a:rPr lang="en-US" sz="3146" b="1" dirty="0">
                <a:solidFill>
                  <a:srgbClr val="000000"/>
                </a:solidFill>
                <a:latin typeface="Arial" pitchFamily="34" charset="0"/>
                <a:ea typeface="Arial" pitchFamily="34" charset="-122"/>
                <a:cs typeface="Arial" pitchFamily="34" charset="-120"/>
              </a:rPr>
              <a:t>равные части образует биссектриса, деля угол пополам.
</a:t>
            </a:r>
            <a:endParaRPr lang="en-US" sz="3146"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35575" y="2484785"/>
            <a:ext cx="2755936" cy="2319938"/>
          </a:xfrm>
          <a:prstGeom prst="rect">
            <a:avLst/>
          </a:prstGeom>
        </p:spPr>
      </p:pic>
      <p:pic>
        <p:nvPicPr>
          <p:cNvPr id="5" name="Image 3" descr="preencoded.png">    </p:cNvPr>
          <p:cNvPicPr>
            <a:picLocks noChangeAspect="1"/>
          </p:cNvPicPr>
          <p:nvPr/>
        </p:nvPicPr>
        <p:blipFill>
          <a:blip r:embed="rId4"/>
          <a:stretch>
            <a:fillRect/>
          </a:stretch>
        </p:blipFill>
        <p:spPr>
          <a:xfrm>
            <a:off x="3410352" y="2484787"/>
            <a:ext cx="2755936" cy="2319938"/>
          </a:xfrm>
          <a:prstGeom prst="rect">
            <a:avLst/>
          </a:prstGeom>
        </p:spPr>
      </p:pic>
      <p:pic>
        <p:nvPicPr>
          <p:cNvPr id="6" name="Image 4" descr="preencoded.png">    </p:cNvPr>
          <p:cNvPicPr>
            <a:picLocks noChangeAspect="1"/>
          </p:cNvPicPr>
          <p:nvPr/>
        </p:nvPicPr>
        <p:blipFill>
          <a:blip r:embed="rId5"/>
          <a:stretch>
            <a:fillRect/>
          </a:stretch>
        </p:blipFill>
        <p:spPr>
          <a:xfrm>
            <a:off x="6323860" y="2484731"/>
            <a:ext cx="2708713" cy="2423028"/>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Где углы важны в черчении и технике
</a:t>
            </a:r>
            <a:endParaRPr lang="en-US" sz="3000" dirty="0"/>
          </a:p>
        </p:txBody>
      </p:sp>
      <p:sp>
        <p:nvSpPr>
          <p:cNvPr id="9" name="Text 1"/>
          <p:cNvSpPr txBox="1"/>
          <p:nvPr/>
        </p:nvSpPr>
        <p:spPr>
          <a:xfrm>
            <a:off x="649987" y="1399525"/>
            <a:ext cx="2595548" cy="912107"/>
          </a:xfrm>
          <a:prstGeom prst="rect">
            <a:avLst/>
          </a:prstGeom>
          <a:noFill/>
          <a:ln/>
        </p:spPr>
        <p:txBody>
          <a:bodyPr wrap="square" lIns="0" tIns="0" rIns="0" bIns="0" rtlCol="0" anchor="t"/>
          <a:lstStyle/>
          <a:p>
            <a:pPr algn="ctr" indent="0" marL="0">
              <a:lnSpc>
                <a:spcPct val="115000"/>
              </a:lnSpc>
              <a:buNone/>
            </a:pPr>
            <a:r>
              <a:rPr lang="en-US" sz="840" b="1" dirty="0">
                <a:solidFill>
                  <a:srgbClr val="000000"/>
                </a:solidFill>
                <a:latin typeface="Arial" pitchFamily="34" charset="0"/>
                <a:ea typeface="Arial" pitchFamily="34" charset="-122"/>
                <a:cs typeface="Arial" pitchFamily="34" charset="-120"/>
              </a:rPr>
              <a:t>Чертежный угольник помогает проводить линии
</a:t>
            </a:r>
            <a:pPr algn="ctr" indent="0" marL="0">
              <a:lnSpc>
                <a:spcPct val="115000"/>
              </a:lnSpc>
              <a:buNone/>
            </a:pPr>
            <a:r>
              <a:rPr lang="en-US" sz="746"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764" dirty="0">
                <a:solidFill>
                  <a:srgbClr val="000000"/>
                </a:solidFill>
                <a:latin typeface="Arial" pitchFamily="34" charset="0"/>
                <a:ea typeface="Arial" pitchFamily="34" charset="-122"/>
                <a:cs typeface="Arial" pitchFamily="34" charset="-120"/>
              </a:rPr>
              <a:t>В черчении углы задают точность построения, поэтому даже небольшое отклонение меняет вид детали. Угольник помогает быстро получить прямой угол, а транспортир — измерить нужный наклон. Благодаря этому чертеж остается аккуратным и понятным для чтения.
</a:t>
            </a:r>
            <a:endParaRPr lang="en-US" sz="840" dirty="0"/>
          </a:p>
        </p:txBody>
      </p:sp>
      <p:sp>
        <p:nvSpPr>
          <p:cNvPr id="10" name="Text 2"/>
          <p:cNvSpPr txBox="1"/>
          <p:nvPr/>
        </p:nvSpPr>
        <p:spPr>
          <a:xfrm>
            <a:off x="3497562" y="1409897"/>
            <a:ext cx="2595548" cy="912107"/>
          </a:xfrm>
          <a:prstGeom prst="rect">
            <a:avLst/>
          </a:prstGeom>
          <a:noFill/>
          <a:ln/>
        </p:spPr>
        <p:txBody>
          <a:bodyPr wrap="square" lIns="0" tIns="0" rIns="0" bIns="0" rtlCol="0" anchor="t"/>
          <a:lstStyle/>
          <a:p>
            <a:pPr algn="ctr" indent="0" marL="0">
              <a:lnSpc>
                <a:spcPct val="115000"/>
              </a:lnSpc>
              <a:buNone/>
            </a:pPr>
            <a:r>
              <a:rPr lang="en-US" sz="900" b="1" dirty="0">
                <a:solidFill>
                  <a:srgbClr val="000000"/>
                </a:solidFill>
                <a:latin typeface="Arial" pitchFamily="34" charset="0"/>
                <a:ea typeface="Arial" pitchFamily="34" charset="-122"/>
                <a:cs typeface="Arial" pitchFamily="34" charset="-120"/>
              </a:rPr>
              <a:t>Крыша и детали механизмов
</a:t>
            </a:r>
            <a:pPr algn="ctr" indent="0" marL="0">
              <a:lnSpc>
                <a:spcPct val="115000"/>
              </a:lnSpc>
              <a:buNone/>
            </a:pPr>
            <a:r>
              <a:rPr lang="en-US" sz="799"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18" dirty="0">
                <a:solidFill>
                  <a:srgbClr val="000000"/>
                </a:solidFill>
                <a:latin typeface="Arial" pitchFamily="34" charset="0"/>
                <a:ea typeface="Arial" pitchFamily="34" charset="-122"/>
                <a:cs typeface="Arial" pitchFamily="34" charset="-120"/>
              </a:rPr>
              <a:t>На схемах крыши углы показывают, как расположены скаты и насколько крутым будет наклон. В механизмах они определяют поворот и соединение частей. Если угол выбран неверно, конструкция может работать хуже или даже стать небезопасной.
</a:t>
            </a:r>
            <a:endParaRPr lang="en-US" sz="900" dirty="0"/>
          </a:p>
        </p:txBody>
      </p:sp>
      <p:sp>
        <p:nvSpPr>
          <p:cNvPr id="11" name="Text 3"/>
          <p:cNvSpPr txBox="1"/>
          <p:nvPr/>
        </p:nvSpPr>
        <p:spPr>
          <a:xfrm>
            <a:off x="6323851" y="1399525"/>
            <a:ext cx="2595548" cy="912107"/>
          </a:xfrm>
          <a:prstGeom prst="rect">
            <a:avLst/>
          </a:prstGeom>
          <a:noFill/>
          <a:ln/>
        </p:spPr>
        <p:txBody>
          <a:bodyPr wrap="square" lIns="0" tIns="0" rIns="0" bIns="0" rtlCol="0" anchor="t"/>
          <a:lstStyle/>
          <a:p>
            <a:pPr algn="ctr" indent="0" marL="0">
              <a:lnSpc>
                <a:spcPct val="115000"/>
              </a:lnSpc>
              <a:buNone/>
            </a:pPr>
            <a:r>
              <a:rPr lang="en-US" sz="850" b="1" dirty="0">
                <a:solidFill>
                  <a:srgbClr val="000000"/>
                </a:solidFill>
                <a:latin typeface="Arial" pitchFamily="34" charset="0"/>
                <a:ea typeface="Arial" pitchFamily="34" charset="-122"/>
                <a:cs typeface="Arial" pitchFamily="34" charset="-120"/>
              </a:rPr>
              <a:t>Точность в каждом элементе
</a:t>
            </a:r>
            <a:pPr algn="ctr" indent="0" marL="0">
              <a:lnSpc>
                <a:spcPct val="115000"/>
              </a:lnSpc>
              <a:buNone/>
            </a:pPr>
            <a:r>
              <a:rPr lang="en-US" sz="754"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772" dirty="0">
                <a:solidFill>
                  <a:srgbClr val="000000"/>
                </a:solidFill>
                <a:latin typeface="Arial" pitchFamily="34" charset="0"/>
                <a:ea typeface="Arial" pitchFamily="34" charset="-122"/>
                <a:cs typeface="Arial" pitchFamily="34" charset="-120"/>
              </a:rPr>
              <a:t>Когда мастер проверяет углы, он контролирует не только форму, но и качество будущей работы. Правильно заданный наклон помогает деталям совпадать, а прямые углы обеспечивают устойчивость. Поэтому геометрия особенно важна в технике и черчении.
</a:t>
            </a:r>
            <a:endParaRPr lang="en-US" sz="850" dirty="0"/>
          </a:p>
        </p:txBody>
      </p:sp>
      <p:sp>
        <p:nvSpPr>
          <p:cNvPr id="12" name="Text 4"/>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17</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1175" y="1650180"/>
            <a:ext cx="8302200" cy="284674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9275" y="395475"/>
            <a:ext cx="7967700" cy="4071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Как избежать ошибок при измерении углов
</a:t>
            </a:r>
            <a:endParaRPr lang="en-US" sz="2400" dirty="0"/>
          </a:p>
        </p:txBody>
      </p:sp>
      <p:sp>
        <p:nvSpPr>
          <p:cNvPr id="6"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18</a:t>
            </a:r>
            <a:endParaRPr lang="en-US" sz="800" dirty="0"/>
          </a:p>
        </p:txBody>
      </p:sp>
      <p:sp>
        <p:nvSpPr>
          <p:cNvPr id="7" name="Text 2"/>
          <p:cNvSpPr txBox="1"/>
          <p:nvPr/>
        </p:nvSpPr>
        <p:spPr>
          <a:xfrm>
            <a:off x="579275" y="849230"/>
            <a:ext cx="7967700" cy="1959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Схема показывает типичные затруднения и последовательность проверки результата после измерения.
</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1535" y="1562075"/>
            <a:ext cx="384900" cy="384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028801" y="1562075"/>
            <a:ext cx="384900" cy="384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797655" y="1547825"/>
            <a:ext cx="361725" cy="413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543335" y="1583458"/>
            <a:ext cx="384900" cy="342133"/>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300610" y="1562075"/>
            <a:ext cx="384900" cy="3849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sp>
        <p:nvSpPr>
          <p:cNvPr id="14" name="Text 0"/>
          <p:cNvSpPr txBox="1"/>
          <p:nvPr/>
        </p:nvSpPr>
        <p:spPr>
          <a:xfrm>
            <a:off x="579263" y="395475"/>
            <a:ext cx="7967700" cy="749400"/>
          </a:xfrm>
          <a:prstGeom prst="rect">
            <a:avLst/>
          </a:prstGeom>
          <a:noFill/>
          <a:ln/>
        </p:spPr>
        <p:txBody>
          <a:bodyPr wrap="square" lIns="0" tIns="0" rIns="0" bIns="0" rtlCol="0" anchor="ctr"/>
          <a:lstStyle/>
          <a:p>
            <a:pPr algn="l" indent="0" marL="0">
              <a:lnSpc>
                <a:spcPct val="90000"/>
              </a:lnSpc>
              <a:buNone/>
            </a:pPr>
            <a:r>
              <a:rPr lang="en-US" sz="3000" b="1" dirty="0">
                <a:solidFill>
                  <a:srgbClr val="000000"/>
                </a:solidFill>
                <a:latin typeface="Arial" pitchFamily="34" charset="0"/>
                <a:ea typeface="Arial" pitchFamily="34" charset="-122"/>
                <a:cs typeface="Arial" pitchFamily="34" charset="-120"/>
              </a:rPr>
              <a:t>Что должен уметь ученик по теме «Углы»
</a:t>
            </a:r>
            <a:endParaRPr lang="en-US" sz="3000" dirty="0"/>
          </a:p>
        </p:txBody>
      </p:sp>
      <p:sp>
        <p:nvSpPr>
          <p:cNvPr id="15" name="Text 1"/>
          <p:cNvSpPr txBox="1"/>
          <p:nvPr/>
        </p:nvSpPr>
        <p:spPr>
          <a:xfrm>
            <a:off x="8344450" y="4799375"/>
            <a:ext cx="687900" cy="195900"/>
          </a:xfrm>
          <a:prstGeom prst="rect">
            <a:avLst/>
          </a:prstGeom>
          <a:noFill/>
          <a:ln/>
        </p:spPr>
        <p:txBody>
          <a:bodyPr wrap="square" lIns="0" tIns="0" rIns="0" bIns="0" rtlCol="0" anchor="ctr"/>
          <a:lstStyle/>
          <a:p>
            <a:pPr algn="ctr" indent="0" marL="0">
              <a:lnSpc>
                <a:spcPct val="115000"/>
              </a:lnSpc>
              <a:buNone/>
            </a:pPr>
            <a:r>
              <a:rPr lang="en-US" sz="800" b="1" dirty="0">
                <a:solidFill>
                  <a:srgbClr val="000000"/>
                </a:solidFill>
                <a:latin typeface="Arial" pitchFamily="34" charset="0"/>
                <a:ea typeface="Arial" pitchFamily="34" charset="-122"/>
                <a:cs typeface="Arial" pitchFamily="34" charset="-120"/>
              </a:rPr>
              <a:t>19</a:t>
            </a:r>
            <a:endParaRPr lang="en-US" sz="800" dirty="0"/>
          </a:p>
        </p:txBody>
      </p:sp>
      <p:sp>
        <p:nvSpPr>
          <p:cNvPr id="16" name="Text 2"/>
          <p:cNvSpPr txBox="1"/>
          <p:nvPr/>
        </p:nvSpPr>
        <p:spPr>
          <a:xfrm>
            <a:off x="824035" y="2168950"/>
            <a:ext cx="1095300" cy="2240100"/>
          </a:xfrm>
          <a:prstGeom prst="rect">
            <a:avLst/>
          </a:prstGeom>
          <a:noFill/>
          <a:ln/>
        </p:spPr>
        <p:txBody>
          <a:bodyPr wrap="square" lIns="0" tIns="0" rIns="0" bIns="0" rtlCol="0" anchor="t"/>
          <a:lstStyle/>
          <a:p>
            <a:pPr algn="l" indent="0" marL="0">
              <a:lnSpc>
                <a:spcPct val="115000"/>
              </a:lnSpc>
              <a:buNone/>
            </a:pPr>
            <a:r>
              <a:rPr lang="en-US" sz="1106" b="1" dirty="0">
                <a:solidFill>
                  <a:srgbClr val="000000"/>
                </a:solidFill>
                <a:latin typeface="Arial" pitchFamily="34" charset="0"/>
                <a:ea typeface="Arial" pitchFamily="34" charset="-122"/>
                <a:cs typeface="Arial" pitchFamily="34" charset="-120"/>
              </a:rPr>
              <a:t>Распознавать виды углов
</a:t>
            </a:r>
            <a:pPr algn="l" indent="0" marL="0">
              <a:lnSpc>
                <a:spcPct val="115000"/>
              </a:lnSpc>
              <a:buNone/>
            </a:pPr>
            <a:r>
              <a:rPr lang="en-US" sz="96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62" dirty="0">
                <a:solidFill>
                  <a:srgbClr val="000000"/>
                </a:solidFill>
                <a:latin typeface="Arial" pitchFamily="34" charset="0"/>
                <a:ea typeface="Arial" pitchFamily="34" charset="-122"/>
                <a:cs typeface="Arial" pitchFamily="34" charset="-120"/>
              </a:rPr>
              <a:t>Ученик определяет острые, прямые, тупые, развернутые и полные углы по их внешнему виду и градусной мере. Это помогает быстро ориентироваться в чертежах и рисунках.
</a:t>
            </a:r>
            <a:endParaRPr lang="en-US" sz="1106" dirty="0"/>
          </a:p>
        </p:txBody>
      </p:sp>
      <p:sp>
        <p:nvSpPr>
          <p:cNvPr id="17" name="Text 3"/>
          <p:cNvSpPr txBox="1"/>
          <p:nvPr/>
        </p:nvSpPr>
        <p:spPr>
          <a:xfrm>
            <a:off x="2581298" y="2168950"/>
            <a:ext cx="1095300" cy="2240100"/>
          </a:xfrm>
          <a:prstGeom prst="rect">
            <a:avLst/>
          </a:prstGeom>
          <a:noFill/>
          <a:ln/>
        </p:spPr>
        <p:txBody>
          <a:bodyPr wrap="square" lIns="0" tIns="0" rIns="0" bIns="0" rtlCol="0" anchor="t"/>
          <a:lstStyle/>
          <a:p>
            <a:pPr algn="l" indent="0" marL="0">
              <a:lnSpc>
                <a:spcPct val="115000"/>
              </a:lnSpc>
              <a:buNone/>
            </a:pPr>
            <a:r>
              <a:rPr lang="en-US" sz="1095" b="1" dirty="0">
                <a:solidFill>
                  <a:srgbClr val="000000"/>
                </a:solidFill>
                <a:latin typeface="Arial" pitchFamily="34" charset="0"/>
                <a:ea typeface="Arial" pitchFamily="34" charset="-122"/>
                <a:cs typeface="Arial" pitchFamily="34" charset="-120"/>
              </a:rPr>
              <a:t>Измерять транспортиром
</a:t>
            </a:r>
            <a:pPr algn="l" indent="0" marL="0">
              <a:lnSpc>
                <a:spcPct val="115000"/>
              </a:lnSpc>
              <a:buNone/>
            </a:pPr>
            <a:r>
              <a:rPr lang="en-US" sz="95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52" dirty="0">
                <a:solidFill>
                  <a:srgbClr val="000000"/>
                </a:solidFill>
                <a:latin typeface="Arial" pitchFamily="34" charset="0"/>
                <a:ea typeface="Arial" pitchFamily="34" charset="-122"/>
                <a:cs typeface="Arial" pitchFamily="34" charset="-120"/>
              </a:rPr>
              <a:t>Он правильно совмещает вершину с центром транспортира, выбирает нужную шкалу и записывает результат в градусах. Аккуратность здесь важнее скорости.
</a:t>
            </a:r>
            <a:endParaRPr lang="en-US" sz="1095" dirty="0"/>
          </a:p>
        </p:txBody>
      </p:sp>
      <p:sp>
        <p:nvSpPr>
          <p:cNvPr id="18" name="Text 4"/>
          <p:cNvSpPr txBox="1"/>
          <p:nvPr/>
        </p:nvSpPr>
        <p:spPr>
          <a:xfrm>
            <a:off x="4338562" y="2168950"/>
            <a:ext cx="1095300" cy="2240100"/>
          </a:xfrm>
          <a:prstGeom prst="rect">
            <a:avLst/>
          </a:prstGeom>
          <a:noFill/>
          <a:ln/>
        </p:spPr>
        <p:txBody>
          <a:bodyPr wrap="square" lIns="0" tIns="0" rIns="0" bIns="0" rtlCol="0" anchor="t"/>
          <a:lstStyle/>
          <a:p>
            <a:pPr algn="l" indent="0" marL="0">
              <a:lnSpc>
                <a:spcPct val="115000"/>
              </a:lnSpc>
              <a:buNone/>
            </a:pPr>
            <a:r>
              <a:rPr lang="en-US" sz="1233" b="1" dirty="0">
                <a:solidFill>
                  <a:srgbClr val="000000"/>
                </a:solidFill>
                <a:latin typeface="Arial" pitchFamily="34" charset="0"/>
                <a:ea typeface="Arial" pitchFamily="34" charset="-122"/>
                <a:cs typeface="Arial" pitchFamily="34" charset="-120"/>
              </a:rPr>
              <a:t>Сравнивать углы
</a:t>
            </a:r>
            <a:pPr algn="l" indent="0" marL="0">
              <a:lnSpc>
                <a:spcPct val="115000"/>
              </a:lnSpc>
              <a:buNone/>
            </a:pPr>
            <a:r>
              <a:rPr lang="en-US" sz="107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72" dirty="0">
                <a:solidFill>
                  <a:srgbClr val="000000"/>
                </a:solidFill>
                <a:latin typeface="Arial" pitchFamily="34" charset="0"/>
                <a:ea typeface="Arial" pitchFamily="34" charset="-122"/>
                <a:cs typeface="Arial" pitchFamily="34" charset="-120"/>
              </a:rPr>
              <a:t>Школьник умеет сравнивать углы по величине без вычислений и проверять равенство наложением. Это полезно, когда нужно сделать вывод по рисунку.
</a:t>
            </a:r>
            <a:endParaRPr lang="en-US" sz="1233" dirty="0"/>
          </a:p>
        </p:txBody>
      </p:sp>
      <p:sp>
        <p:nvSpPr>
          <p:cNvPr id="19" name="Text 5"/>
          <p:cNvSpPr txBox="1"/>
          <p:nvPr/>
        </p:nvSpPr>
        <p:spPr>
          <a:xfrm>
            <a:off x="6095826" y="2168950"/>
            <a:ext cx="1095300" cy="2240100"/>
          </a:xfrm>
          <a:prstGeom prst="rect">
            <a:avLst/>
          </a:prstGeom>
          <a:noFill/>
          <a:ln/>
        </p:spPr>
        <p:txBody>
          <a:bodyPr wrap="square" lIns="0" tIns="0" rIns="0" bIns="0" rtlCol="0" anchor="t"/>
          <a:lstStyle/>
          <a:p>
            <a:pPr algn="l" indent="0" marL="0">
              <a:lnSpc>
                <a:spcPct val="115000"/>
              </a:lnSpc>
              <a:buNone/>
            </a:pPr>
            <a:r>
              <a:rPr lang="en-US" sz="1142" b="1" dirty="0">
                <a:solidFill>
                  <a:srgbClr val="000000"/>
                </a:solidFill>
                <a:latin typeface="Arial" pitchFamily="34" charset="0"/>
                <a:ea typeface="Arial" pitchFamily="34" charset="-122"/>
                <a:cs typeface="Arial" pitchFamily="34" charset="-120"/>
              </a:rPr>
              <a:t>Находить неизвестный угол
</a:t>
            </a:r>
            <a:pPr algn="l" indent="0" marL="0">
              <a:lnSpc>
                <a:spcPct val="115000"/>
              </a:lnSpc>
              <a:buNone/>
            </a:pPr>
            <a:r>
              <a:rPr lang="en-US" sz="99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2" dirty="0">
                <a:solidFill>
                  <a:srgbClr val="000000"/>
                </a:solidFill>
                <a:latin typeface="Arial" pitchFamily="34" charset="0"/>
                <a:ea typeface="Arial" pitchFamily="34" charset="-122"/>
                <a:cs typeface="Arial" pitchFamily="34" charset="-120"/>
              </a:rPr>
              <a:t>Он использует свойства смежных и вертикальных углов, а также сумму углов треугольника. Такой подход позволяет решать задачи по короткому и понятному плану.
</a:t>
            </a:r>
            <a:endParaRPr lang="en-US" sz="1142" dirty="0"/>
          </a:p>
        </p:txBody>
      </p:sp>
      <p:sp>
        <p:nvSpPr>
          <p:cNvPr id="20" name="Text 6"/>
          <p:cNvSpPr txBox="1"/>
          <p:nvPr/>
        </p:nvSpPr>
        <p:spPr>
          <a:xfrm>
            <a:off x="7853101" y="2168950"/>
            <a:ext cx="1095300" cy="2240100"/>
          </a:xfrm>
          <a:prstGeom prst="rect">
            <a:avLst/>
          </a:prstGeom>
          <a:noFill/>
          <a:ln/>
        </p:spPr>
        <p:txBody>
          <a:bodyPr wrap="square" lIns="0" tIns="0" rIns="0" bIns="0" rtlCol="0" anchor="t"/>
          <a:lstStyle/>
          <a:p>
            <a:pPr algn="l" indent="0" marL="0">
              <a:lnSpc>
                <a:spcPct val="115000"/>
              </a:lnSpc>
              <a:buNone/>
            </a:pPr>
            <a:r>
              <a:rPr lang="en-US" sz="1072" b="1" dirty="0">
                <a:solidFill>
                  <a:srgbClr val="000000"/>
                </a:solidFill>
                <a:latin typeface="Arial" pitchFamily="34" charset="0"/>
                <a:ea typeface="Arial" pitchFamily="34" charset="-122"/>
                <a:cs typeface="Arial" pitchFamily="34" charset="-120"/>
              </a:rPr>
              <a:t>Применять знания на практике
</a:t>
            </a:r>
            <a:pPr algn="l" indent="0" marL="0">
              <a:lnSpc>
                <a:spcPct val="115000"/>
              </a:lnSpc>
              <a:buNone/>
            </a:pPr>
            <a:r>
              <a:rPr lang="en-US" sz="93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32" dirty="0">
                <a:solidFill>
                  <a:srgbClr val="000000"/>
                </a:solidFill>
                <a:latin typeface="Arial" pitchFamily="34" charset="0"/>
                <a:ea typeface="Arial" pitchFamily="34" charset="-122"/>
                <a:cs typeface="Arial" pitchFamily="34" charset="-120"/>
              </a:rPr>
              <a:t>Ученик замечает углы в чертежах, архитектуре и бытовых ситуациях. Он понимает, что геометрия помогает описывать форму, наклон и поворот предметов вокруг нас.
</a:t>
            </a:r>
            <a:endParaRPr lang="en-US" sz="1072"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28250" y="258625"/>
            <a:ext cx="7087500" cy="1968000"/>
          </a:xfrm>
          <a:prstGeom prst="rect">
            <a:avLst/>
          </a:prstGeom>
          <a:noFill/>
          <a:ln/>
        </p:spPr>
        <p:txBody>
          <a:bodyPr wrap="square" lIns="0" tIns="0" rIns="0" bIns="0" rtlCol="0" anchor="ctr"/>
          <a:lstStyle/>
          <a:p>
            <a:pPr algn="ctr" indent="0" marL="0">
              <a:lnSpc>
                <a:spcPct val="90000"/>
              </a:lnSpc>
              <a:buNone/>
            </a:pPr>
            <a:r>
              <a:rPr lang="en-US" sz="5300" b="1" dirty="0">
                <a:solidFill>
                  <a:srgbClr val="000000"/>
                </a:solidFill>
                <a:latin typeface="Arial" pitchFamily="34" charset="0"/>
                <a:ea typeface="Arial" pitchFamily="34" charset="-122"/>
                <a:cs typeface="Arial" pitchFamily="34" charset="-120"/>
              </a:rPr>
              <a:t>Углы как основа геометрии
</a:t>
            </a:r>
            <a:endParaRPr lang="en-US" sz="5300" dirty="0"/>
          </a:p>
        </p:txBody>
      </p:sp>
      <p:sp>
        <p:nvSpPr>
          <p:cNvPr id="5" name="Text 1"/>
          <p:cNvSpPr txBox="1"/>
          <p:nvPr/>
        </p:nvSpPr>
        <p:spPr>
          <a:xfrm>
            <a:off x="2350163" y="2998950"/>
            <a:ext cx="4425900" cy="1234500"/>
          </a:xfrm>
          <a:prstGeom prst="rect">
            <a:avLst/>
          </a:prstGeom>
          <a:noFill/>
          <a:ln/>
        </p:spPr>
        <p:txBody>
          <a:bodyPr wrap="square" lIns="0" tIns="0" rIns="0" bIns="0" rtlCol="0" anchor="t"/>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Углы помогают точно описывать форму, поворот и наклон предметов. Понимание их свойств, измерения и связей с другими фигурами делает решение задач проще и увереннее.
</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2026-05-28T23:37:05Z</dcterms:created>
  <dcterms:modified xsi:type="dcterms:W3CDTF">2026-05-28T23:37:05Z</dcterms:modified>
</cp:coreProperties>
</file>