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18288000" cy="10287000"/>
  <p:notesSz cx="10287000" cy="18288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slideLayout" Target="../slideLayouts/slideLayout1.xml"/><Relationship Id="rId8"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jpe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image" Target="../media/image-6-8.png"/><Relationship Id="rId9" Type="http://schemas.openxmlformats.org/officeDocument/2006/relationships/image" Target="../media/image-6-9.png"/><Relationship Id="rId10" Type="http://schemas.openxmlformats.org/officeDocument/2006/relationships/slideLayout" Target="../slideLayouts/slideLayout1.xml"/><Relationship Id="rId11"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jpeg"/><Relationship Id="rId4" Type="http://schemas.openxmlformats.org/officeDocument/2006/relationships/image" Target="../media/image-8-4.png"/><Relationship Id="rId5" Type="http://schemas.openxmlformats.org/officeDocument/2006/relationships/image" Target="../media/image-8-5.jpeg"/><Relationship Id="rId6" Type="http://schemas.openxmlformats.org/officeDocument/2006/relationships/image" Target="../media/image-8-6.png"/><Relationship Id="rId7" Type="http://schemas.openxmlformats.org/officeDocument/2006/relationships/image" Target="../media/image-8-7.jpeg"/><Relationship Id="rId8" Type="http://schemas.openxmlformats.org/officeDocument/2006/relationships/image" Target="../media/image-8-8.png"/><Relationship Id="rId9" Type="http://schemas.openxmlformats.org/officeDocument/2006/relationships/slideLayout" Target="../slideLayouts/slideLayout1.xml"/><Relationship Id="rId10"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slideLayout" Target="../slideLayouts/slideLayout1.xml"/><Relationship Id="rId5"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image" Target="../media/image-10-7.png"/><Relationship Id="rId8" Type="http://schemas.openxmlformats.org/officeDocument/2006/relationships/image" Target="../media/image-10-8.png"/><Relationship Id="rId9" Type="http://schemas.openxmlformats.org/officeDocument/2006/relationships/image" Target="../media/image-10-9.png"/><Relationship Id="rId10" Type="http://schemas.openxmlformats.org/officeDocument/2006/relationships/image" Target="../media/image-10-10.png"/><Relationship Id="rId11" Type="http://schemas.openxmlformats.org/officeDocument/2006/relationships/slideLayout" Target="../slideLayouts/slideLayout1.xml"/><Relationship Id="rId1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slideLayout" Target="../slideLayouts/slideLayout1.xml"/><Relationship Id="rId5"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slideLayout" Target="../slideLayouts/slideLayout1.xml"/><Relationship Id="rId8"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jpeg"/><Relationship Id="rId4" Type="http://schemas.openxmlformats.org/officeDocument/2006/relationships/image" Target="../media/image-13-4.jpeg"/><Relationship Id="rId5" Type="http://schemas.openxmlformats.org/officeDocument/2006/relationships/image" Target="../media/image-13-5.jpeg"/><Relationship Id="rId6" Type="http://schemas.openxmlformats.org/officeDocument/2006/relationships/image" Target="../media/image-13-6.png"/><Relationship Id="rId7" Type="http://schemas.openxmlformats.org/officeDocument/2006/relationships/slideLayout" Target="../slideLayouts/slideLayout1.xml"/><Relationship Id="rId8"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image" Target="../media/image-15-7.png"/><Relationship Id="rId8" Type="http://schemas.openxmlformats.org/officeDocument/2006/relationships/slideLayout" Target="../slideLayouts/slideLayout1.xml"/><Relationship Id="rId9"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slideLayout" Target="../slideLayouts/slideLayout1.xml"/><Relationship Id="rId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slideLayout" Target="../slideLayouts/slideLayout1.xm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slideLayout" Target="../slideLayouts/slideLayout1.xml"/><Relationship Id="rId9"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9518120" y="1426100"/>
            <a:ext cx="8055761" cy="7851300"/>
          </a:xfrm>
          <a:prstGeom prst="rect">
            <a:avLst/>
          </a:prstGeom>
        </p:spPr>
      </p:pic>
      <p:sp>
        <p:nvSpPr>
          <p:cNvPr id="4" name="Text 0"/>
          <p:cNvSpPr txBox="1"/>
          <p:nvPr/>
        </p:nvSpPr>
        <p:spPr>
          <a:xfrm>
            <a:off x="1530375" y="2331350"/>
            <a:ext cx="7529100" cy="5025600"/>
          </a:xfrm>
          <a:prstGeom prst="rect">
            <a:avLst/>
          </a:prstGeom>
          <a:noFill/>
          <a:ln/>
        </p:spPr>
        <p:txBody>
          <a:bodyPr wrap="square" lIns="0" tIns="0" rIns="0" bIns="0" rtlCol="0" anchor="ctr"/>
          <a:lstStyle/>
          <a:p>
            <a:pPr algn="l" indent="0" marL="0">
              <a:lnSpc>
                <a:spcPct val="100000"/>
              </a:lnSpc>
              <a:buNone/>
            </a:pPr>
            <a:r>
              <a:rPr lang="en-US" sz="4600" b="1" dirty="0">
                <a:solidFill>
                  <a:srgbClr val="000000"/>
                </a:solidFill>
                <a:latin typeface="Arial" pitchFamily="34" charset="0"/>
                <a:ea typeface="Arial" pitchFamily="34" charset="-122"/>
                <a:cs typeface="Arial" pitchFamily="34" charset="-120"/>
              </a:rPr>
              <a:t>Язык тела: как люди общаются без слов
</a:t>
            </a:r>
            <a:pPr algn="l" indent="0" marL="0">
              <a:lnSpc>
                <a:spcPct val="100000"/>
              </a:lnSpc>
              <a:buNone/>
            </a:pPr>
            <a:r>
              <a:rPr lang="en-US" sz="46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400" dirty="0">
                <a:solidFill>
                  <a:srgbClr val="000000"/>
                </a:solidFill>
                <a:latin typeface="Arial" pitchFamily="34" charset="0"/>
                <a:ea typeface="Arial" pitchFamily="34" charset="-122"/>
                <a:cs typeface="Arial" pitchFamily="34" charset="-120"/>
              </a:rPr>
              <a:t>Невербальные сигналы помогают понять смысл, эмоции и намерения.
</a:t>
            </a:r>
            <a:endParaRPr lang="en-US" sz="4600" dirty="0"/>
          </a:p>
        </p:txBody>
      </p:sp>
      <p:sp>
        <p:nvSpPr>
          <p:cNvPr id="5" name="Text 1"/>
          <p:cNvSpPr txBox="1"/>
          <p:nvPr/>
        </p:nvSpPr>
        <p:spPr>
          <a:xfrm>
            <a:off x="1530375" y="8050825"/>
            <a:ext cx="7529100" cy="1226400"/>
          </a:xfrm>
          <a:prstGeom prst="rect">
            <a:avLst/>
          </a:prstGeom>
          <a:noFill/>
          <a:ln/>
        </p:spPr>
        <p:txBody>
          <a:bodyPr wrap="square" lIns="0" tIns="0" rIns="0" bIns="0" rtlCol="0" anchor="ctr"/>
          <a:lstStyle/>
          <a:p>
            <a:pPr algn="l" indent="0" marL="0">
              <a:lnSpc>
                <a:spcPct val="100000"/>
              </a:lnSpc>
              <a:buNone/>
            </a:pPr>
            <a:r>
              <a:rPr lang="en-US" sz="1800" dirty="0">
                <a:solidFill>
                  <a:srgbClr val="000000"/>
                </a:solidFill>
                <a:latin typeface="Arial" pitchFamily="34" charset="0"/>
                <a:ea typeface="Arial" pitchFamily="34" charset="-122"/>
                <a:cs typeface="Arial" pitchFamily="34" charset="-120"/>
              </a:rPr>
              <a:t>
</a:t>
            </a:r>
            <a:endParaRPr lang="en-US" sz="1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4881" y="2233450"/>
            <a:ext cx="8045362" cy="8034900"/>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sp>
        <p:nvSpPr>
          <p:cNvPr id="4" name="Text 0"/>
          <p:cNvSpPr txBox="1"/>
          <p:nvPr/>
        </p:nvSpPr>
        <p:spPr>
          <a:xfrm>
            <a:off x="17242500" y="9536150"/>
            <a:ext cx="924600" cy="1085400"/>
          </a:xfrm>
          <a:prstGeom prst="rect">
            <a:avLst/>
          </a:prstGeom>
          <a:noFill/>
          <a:ln/>
        </p:spPr>
        <p:txBody>
          <a:bodyPr wrap="square" lIns="0" tIns="0" rIns="0" bIns="0" rtlCol="0" anchor="t"/>
          <a:lstStyle/>
          <a:p>
            <a:pPr algn="ctr" indent="0" marL="0">
              <a:lnSpc>
                <a:spcPct val="100000"/>
              </a:lnSpc>
              <a:buNone/>
            </a:pPr>
            <a:r>
              <a:rPr lang="en-US" sz="2200" b="1" dirty="0">
                <a:solidFill>
                  <a:srgbClr val="D9D9D9"/>
                </a:solidFill>
                <a:latin typeface="Arial" pitchFamily="34" charset="0"/>
                <a:ea typeface="Arial" pitchFamily="34" charset="-122"/>
                <a:cs typeface="Arial" pitchFamily="34" charset="-120"/>
              </a:rPr>
              <a:t>2</a:t>
            </a:r>
            <a:endParaRPr lang="en-US" sz="2200" dirty="0"/>
          </a:p>
        </p:txBody>
      </p:sp>
      <p:sp>
        <p:nvSpPr>
          <p:cNvPr id="5" name="Text 1"/>
          <p:cNvSpPr txBox="1"/>
          <p:nvPr/>
        </p:nvSpPr>
        <p:spPr>
          <a:xfrm>
            <a:off x="9020150" y="3242100"/>
            <a:ext cx="7925400" cy="5531400"/>
          </a:xfrm>
          <a:prstGeom prst="rect">
            <a:avLst/>
          </a:prstGeom>
          <a:noFill/>
          <a:ln/>
        </p:spPr>
        <p:txBody>
          <a:bodyPr wrap="square" lIns="0" tIns="0" rIns="0" bIns="0" rtlCol="0" anchor="ctr"/>
          <a:lstStyle/>
          <a:p>
            <a:pPr algn="l" indent="0" marL="0">
              <a:lnSpc>
                <a:spcPct val="100000"/>
              </a:lnSpc>
              <a:buNone/>
            </a:pPr>
            <a:r>
              <a:rPr lang="en-US" sz="2600" dirty="0">
                <a:solidFill>
                  <a:srgbClr val="000000"/>
                </a:solidFill>
                <a:latin typeface="Arial" pitchFamily="34" charset="0"/>
                <a:ea typeface="Arial" pitchFamily="34" charset="-122"/>
                <a:cs typeface="Arial" pitchFamily="34" charset="-120"/>
              </a:rPr>
              <a:t>На английском языке невербальное поведение описывают так же часто, как слова и грамматику. Понимание жестов, взгляда и дистанции помогает читать реальные диалоги, замечать культурные различия и общаться точнее в школе и за её пределами.
</a:t>
            </a:r>
            <a:endParaRPr lang="en-US" sz="2600" dirty="0"/>
          </a:p>
        </p:txBody>
      </p:sp>
      <p:sp>
        <p:nvSpPr>
          <p:cNvPr id="6" name="Text 2"/>
          <p:cNvSpPr txBox="1"/>
          <p:nvPr/>
        </p:nvSpPr>
        <p:spPr>
          <a:xfrm>
            <a:off x="519350" y="468400"/>
            <a:ext cx="14526600" cy="1296300"/>
          </a:xfrm>
          <a:prstGeom prst="rect">
            <a:avLst/>
          </a:prstGeom>
          <a:noFill/>
          <a:ln/>
        </p:spPr>
        <p:txBody>
          <a:bodyPr wrap="square" lIns="0" tIns="0" rIns="0" bIns="0" rtlCol="0" anchor="ctr"/>
          <a:lstStyle/>
          <a:p>
            <a:pPr algn="l" indent="0" marL="0">
              <a:lnSpc>
                <a:spcPct val="100000"/>
              </a:lnSpc>
              <a:buNone/>
            </a:pPr>
            <a:r>
              <a:rPr lang="en-US" sz="5000" b="1" dirty="0">
                <a:solidFill>
                  <a:srgbClr val="FFFFFF"/>
                </a:solidFill>
                <a:latin typeface="Arial" pitchFamily="34" charset="0"/>
                <a:ea typeface="Arial" pitchFamily="34" charset="-122"/>
                <a:cs typeface="Arial" pitchFamily="34" charset="-120"/>
              </a:rPr>
              <a:t>Почему язык тела важен на уроке английского
</a:t>
            </a:r>
            <a:endParaRPr lang="en-US" sz="5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975845" y="2915264"/>
            <a:ext cx="808200" cy="808200"/>
          </a:xfrm>
          <a:prstGeom prst="rect">
            <a:avLst/>
          </a:prstGeom>
        </p:spPr>
      </p:pic>
      <p:pic>
        <p:nvPicPr>
          <p:cNvPr id="4" name="Image 2" descr="preencoded.png">    </p:cNvPr>
          <p:cNvPicPr>
            <a:picLocks noChangeAspect="1"/>
          </p:cNvPicPr>
          <p:nvPr/>
        </p:nvPicPr>
        <p:blipFill>
          <a:blip r:embed="rId3"/>
          <a:stretch>
            <a:fillRect/>
          </a:stretch>
        </p:blipFill>
        <p:spPr>
          <a:xfrm>
            <a:off x="4327845" y="2948164"/>
            <a:ext cx="835200" cy="742400"/>
          </a:xfrm>
          <a:prstGeom prst="rect">
            <a:avLst/>
          </a:prstGeom>
        </p:spPr>
      </p:pic>
      <p:pic>
        <p:nvPicPr>
          <p:cNvPr id="5" name="Image 3" descr="preencoded.png">    </p:cNvPr>
          <p:cNvPicPr>
            <a:picLocks noChangeAspect="1"/>
          </p:cNvPicPr>
          <p:nvPr/>
        </p:nvPicPr>
        <p:blipFill>
          <a:blip r:embed="rId4"/>
          <a:stretch>
            <a:fillRect/>
          </a:stretch>
        </p:blipFill>
        <p:spPr>
          <a:xfrm>
            <a:off x="7693345" y="2985284"/>
            <a:ext cx="835200" cy="668160"/>
          </a:xfrm>
          <a:prstGeom prst="rect">
            <a:avLst/>
          </a:prstGeom>
        </p:spPr>
      </p:pic>
      <p:pic>
        <p:nvPicPr>
          <p:cNvPr id="6" name="Image 4" descr="preencoded.png">    </p:cNvPr>
          <p:cNvPicPr>
            <a:picLocks noChangeAspect="1"/>
          </p:cNvPicPr>
          <p:nvPr/>
        </p:nvPicPr>
        <p:blipFill>
          <a:blip r:embed="rId5"/>
          <a:stretch>
            <a:fillRect/>
          </a:stretch>
        </p:blipFill>
        <p:spPr>
          <a:xfrm>
            <a:off x="11122858" y="2915264"/>
            <a:ext cx="707175" cy="808200"/>
          </a:xfrm>
          <a:prstGeom prst="rect">
            <a:avLst/>
          </a:prstGeom>
        </p:spPr>
      </p:pic>
      <p:pic>
        <p:nvPicPr>
          <p:cNvPr id="7" name="Image 5" descr="preencoded.png">    </p:cNvPr>
          <p:cNvPicPr>
            <a:picLocks noChangeAspect="1"/>
          </p:cNvPicPr>
          <p:nvPr/>
        </p:nvPicPr>
        <p:blipFill>
          <a:blip r:embed="rId6"/>
          <a:stretch>
            <a:fillRect/>
          </a:stretch>
        </p:blipFill>
        <p:spPr>
          <a:xfrm>
            <a:off x="14437845" y="2915264"/>
            <a:ext cx="808200" cy="808200"/>
          </a:xfrm>
          <a:prstGeom prst="rect">
            <a:avLst/>
          </a:prstGeom>
        </p:spPr>
      </p:pic>
      <p:sp>
        <p:nvSpPr>
          <p:cNvPr id="8" name="Text 0"/>
          <p:cNvSpPr txBox="1"/>
          <p:nvPr/>
        </p:nvSpPr>
        <p:spPr>
          <a:xfrm>
            <a:off x="832650" y="-56980"/>
            <a:ext cx="16622700" cy="1620900"/>
          </a:xfrm>
          <a:prstGeom prst="rect">
            <a:avLst/>
          </a:prstGeom>
          <a:noFill/>
          <a:ln/>
        </p:spPr>
        <p:txBody>
          <a:bodyPr wrap="square" lIns="0" tIns="0" rIns="0" bIns="0" rtlCol="0" anchor="ctr"/>
          <a:lstStyle/>
          <a:p>
            <a:pPr algn="ctr" indent="0" marL="0">
              <a:lnSpc>
                <a:spcPct val="100000"/>
              </a:lnSpc>
              <a:buNone/>
            </a:pPr>
            <a:r>
              <a:rPr lang="en-US" sz="4500" b="1" dirty="0">
                <a:solidFill>
                  <a:srgbClr val="000000"/>
                </a:solidFill>
                <a:latin typeface="Arial" pitchFamily="34" charset="0"/>
                <a:ea typeface="Arial" pitchFamily="34" charset="-122"/>
                <a:cs typeface="Arial" pitchFamily="34" charset="-120"/>
              </a:rPr>
              <a:t>Основные элементы body language
</a:t>
            </a:r>
            <a:endParaRPr lang="en-US" sz="4500" dirty="0"/>
          </a:p>
        </p:txBody>
      </p:sp>
      <p:sp>
        <p:nvSpPr>
          <p:cNvPr id="9" name="Text 1"/>
          <p:cNvSpPr txBox="1"/>
          <p:nvPr/>
        </p:nvSpPr>
        <p:spPr>
          <a:xfrm>
            <a:off x="123775" y="9536150"/>
            <a:ext cx="1028700" cy="746400"/>
          </a:xfrm>
          <a:prstGeom prst="rect">
            <a:avLst/>
          </a:prstGeom>
          <a:noFill/>
          <a:ln/>
        </p:spPr>
        <p:txBody>
          <a:bodyPr wrap="square" lIns="0" tIns="0" rIns="0" bIns="0" rtlCol="0" anchor="t"/>
          <a:lstStyle/>
          <a:p>
            <a:pPr algn="ctr" indent="0" marL="0">
              <a:lnSpc>
                <a:spcPct val="100000"/>
              </a:lnSpc>
              <a:buNone/>
            </a:pPr>
            <a:r>
              <a:rPr lang="en-US" sz="2200" b="1" dirty="0">
                <a:solidFill>
                  <a:srgbClr val="D9D9D9"/>
                </a:solidFill>
                <a:latin typeface="Arial" pitchFamily="34" charset="0"/>
                <a:ea typeface="Arial" pitchFamily="34" charset="-122"/>
                <a:cs typeface="Arial" pitchFamily="34" charset="-120"/>
              </a:rPr>
              <a:t>3</a:t>
            </a:r>
            <a:endParaRPr lang="en-US" sz="2200" dirty="0"/>
          </a:p>
        </p:txBody>
      </p:sp>
      <p:sp>
        <p:nvSpPr>
          <p:cNvPr id="10" name="Text 2"/>
          <p:cNvSpPr txBox="1"/>
          <p:nvPr/>
        </p:nvSpPr>
        <p:spPr>
          <a:xfrm>
            <a:off x="962350" y="5582825"/>
            <a:ext cx="2901300" cy="3176400"/>
          </a:xfrm>
          <a:prstGeom prst="rect">
            <a:avLst/>
          </a:prstGeom>
          <a:noFill/>
          <a:ln/>
        </p:spPr>
        <p:txBody>
          <a:bodyPr wrap="square" lIns="0" tIns="0" rIns="0" bIns="0" rtlCol="0" anchor="t"/>
          <a:lstStyle/>
          <a:p>
            <a:pPr algn="l" indent="0" marL="0">
              <a:lnSpc>
                <a:spcPct val="115000"/>
              </a:lnSpc>
              <a:buNone/>
            </a:pPr>
            <a:r>
              <a:rPr lang="en-US" sz="2174" dirty="0">
                <a:solidFill>
                  <a:srgbClr val="000000"/>
                </a:solidFill>
                <a:latin typeface="Arial" pitchFamily="34" charset="0"/>
                <a:ea typeface="Arial" pitchFamily="34" charset="-122"/>
                <a:cs typeface="Arial" pitchFamily="34" charset="-120"/>
              </a:rPr>
              <a:t>Выражение лица быстрее всего передаёт эмоции и отношение к сказанному. По улыбке, напряжению бровей или движению губ собеседник часто считывает больше, чем по самим словам.
</a:t>
            </a:r>
            <a:endParaRPr lang="en-US" sz="2174" dirty="0"/>
          </a:p>
        </p:txBody>
      </p:sp>
      <p:sp>
        <p:nvSpPr>
          <p:cNvPr id="11" name="Text 3"/>
          <p:cNvSpPr txBox="1"/>
          <p:nvPr/>
        </p:nvSpPr>
        <p:spPr>
          <a:xfrm>
            <a:off x="962350" y="4060600"/>
            <a:ext cx="2901300" cy="1173600"/>
          </a:xfrm>
          <a:prstGeom prst="rect">
            <a:avLst/>
          </a:prstGeom>
          <a:noFill/>
          <a:ln/>
        </p:spPr>
        <p:txBody>
          <a:bodyPr wrap="square" lIns="0" tIns="0" rIns="0" bIns="0" rtlCol="0" anchor="ctr"/>
          <a:lstStyle/>
          <a:p>
            <a:pPr algn="l" indent="0" marL="0">
              <a:lnSpc>
                <a:spcPct val="90000"/>
              </a:lnSpc>
              <a:buNone/>
            </a:pPr>
            <a:r>
              <a:rPr lang="en-US" sz="3000" b="1" dirty="0">
                <a:solidFill>
                  <a:srgbClr val="1C3354"/>
                </a:solidFill>
                <a:latin typeface="Arial" pitchFamily="34" charset="0"/>
                <a:ea typeface="Arial" pitchFamily="34" charset="-122"/>
                <a:cs typeface="Arial" pitchFamily="34" charset="-120"/>
              </a:rPr>
              <a:t>Мимика
</a:t>
            </a:r>
            <a:endParaRPr lang="en-US" sz="3000" dirty="0"/>
          </a:p>
        </p:txBody>
      </p:sp>
      <p:sp>
        <p:nvSpPr>
          <p:cNvPr id="12" name="Text 4"/>
          <p:cNvSpPr txBox="1"/>
          <p:nvPr/>
        </p:nvSpPr>
        <p:spPr>
          <a:xfrm>
            <a:off x="4327850" y="5582825"/>
            <a:ext cx="2901300" cy="3176400"/>
          </a:xfrm>
          <a:prstGeom prst="rect">
            <a:avLst/>
          </a:prstGeom>
          <a:noFill/>
          <a:ln/>
        </p:spPr>
        <p:txBody>
          <a:bodyPr wrap="square" lIns="0" tIns="0" rIns="0" bIns="0" rtlCol="0" anchor="t"/>
          <a:lstStyle/>
          <a:p>
            <a:pPr algn="l" indent="0" marL="0">
              <a:lnSpc>
                <a:spcPct val="115000"/>
              </a:lnSpc>
              <a:buNone/>
            </a:pPr>
            <a:r>
              <a:rPr lang="en-US" sz="1977" dirty="0">
                <a:solidFill>
                  <a:srgbClr val="000000"/>
                </a:solidFill>
                <a:latin typeface="Arial" pitchFamily="34" charset="0"/>
                <a:ea typeface="Arial" pitchFamily="34" charset="-122"/>
                <a:cs typeface="Arial" pitchFamily="34" charset="-120"/>
              </a:rPr>
              <a:t>Eye contact показывает внимание, вовлечённость и уверенность, а его отсутствие может говорить о смущении или осторожности. Значение взгляда всегда зависит от ситуации и культурных норм.
</a:t>
            </a:r>
            <a:endParaRPr lang="en-US" sz="1977" dirty="0"/>
          </a:p>
        </p:txBody>
      </p:sp>
      <p:sp>
        <p:nvSpPr>
          <p:cNvPr id="13" name="Text 5"/>
          <p:cNvSpPr txBox="1"/>
          <p:nvPr/>
        </p:nvSpPr>
        <p:spPr>
          <a:xfrm>
            <a:off x="4327850" y="4060600"/>
            <a:ext cx="2901300" cy="1173600"/>
          </a:xfrm>
          <a:prstGeom prst="rect">
            <a:avLst/>
          </a:prstGeom>
          <a:noFill/>
          <a:ln/>
        </p:spPr>
        <p:txBody>
          <a:bodyPr wrap="square" lIns="0" tIns="0" rIns="0" bIns="0" rtlCol="0" anchor="ctr"/>
          <a:lstStyle/>
          <a:p>
            <a:pPr algn="l" indent="0" marL="0">
              <a:lnSpc>
                <a:spcPct val="90000"/>
              </a:lnSpc>
              <a:buNone/>
            </a:pPr>
            <a:r>
              <a:rPr lang="en-US" sz="3000" b="1" dirty="0">
                <a:solidFill>
                  <a:srgbClr val="1C3354"/>
                </a:solidFill>
                <a:latin typeface="Arial" pitchFamily="34" charset="0"/>
                <a:ea typeface="Arial" pitchFamily="34" charset="-122"/>
                <a:cs typeface="Arial" pitchFamily="34" charset="-120"/>
              </a:rPr>
              <a:t>Взгляд
</a:t>
            </a:r>
            <a:endParaRPr lang="en-US" sz="3000" dirty="0"/>
          </a:p>
        </p:txBody>
      </p:sp>
      <p:sp>
        <p:nvSpPr>
          <p:cNvPr id="14" name="Text 6"/>
          <p:cNvSpPr txBox="1"/>
          <p:nvPr/>
        </p:nvSpPr>
        <p:spPr>
          <a:xfrm>
            <a:off x="7693350" y="5582825"/>
            <a:ext cx="2901300" cy="3176400"/>
          </a:xfrm>
          <a:prstGeom prst="rect">
            <a:avLst/>
          </a:prstGeom>
          <a:noFill/>
          <a:ln/>
        </p:spPr>
        <p:txBody>
          <a:bodyPr wrap="square" lIns="0" tIns="0" rIns="0" bIns="0" rtlCol="0" anchor="t"/>
          <a:lstStyle/>
          <a:p>
            <a:pPr algn="l" indent="0" marL="0">
              <a:lnSpc>
                <a:spcPct val="115000"/>
              </a:lnSpc>
              <a:buNone/>
            </a:pPr>
            <a:r>
              <a:rPr lang="en-US" sz="2174" dirty="0">
                <a:solidFill>
                  <a:srgbClr val="000000"/>
                </a:solidFill>
                <a:latin typeface="Arial" pitchFamily="34" charset="0"/>
                <a:ea typeface="Arial" pitchFamily="34" charset="-122"/>
                <a:cs typeface="Arial" pitchFamily="34" charset="-120"/>
              </a:rPr>
              <a:t>Gestures уточняют мысль, усиливают речь или заменяют отдельные слова. Одни и те же движения могут звучать дружелюбно, резко или нервно — всё решает контекст общения.
</a:t>
            </a:r>
            <a:endParaRPr lang="en-US" sz="2174" dirty="0"/>
          </a:p>
        </p:txBody>
      </p:sp>
      <p:sp>
        <p:nvSpPr>
          <p:cNvPr id="15" name="Text 7"/>
          <p:cNvSpPr txBox="1"/>
          <p:nvPr/>
        </p:nvSpPr>
        <p:spPr>
          <a:xfrm>
            <a:off x="7693350" y="4060600"/>
            <a:ext cx="2901300" cy="1173600"/>
          </a:xfrm>
          <a:prstGeom prst="rect">
            <a:avLst/>
          </a:prstGeom>
          <a:noFill/>
          <a:ln/>
        </p:spPr>
        <p:txBody>
          <a:bodyPr wrap="square" lIns="0" tIns="0" rIns="0" bIns="0" rtlCol="0" anchor="ctr"/>
          <a:lstStyle/>
          <a:p>
            <a:pPr algn="l" indent="0" marL="0">
              <a:lnSpc>
                <a:spcPct val="90000"/>
              </a:lnSpc>
              <a:buNone/>
            </a:pPr>
            <a:r>
              <a:rPr lang="en-US" sz="3000" b="1" dirty="0">
                <a:solidFill>
                  <a:srgbClr val="1C3354"/>
                </a:solidFill>
                <a:latin typeface="Arial" pitchFamily="34" charset="0"/>
                <a:ea typeface="Arial" pitchFamily="34" charset="-122"/>
                <a:cs typeface="Arial" pitchFamily="34" charset="-120"/>
              </a:rPr>
              <a:t>Жесты
</a:t>
            </a:r>
            <a:endParaRPr lang="en-US" sz="3000" dirty="0"/>
          </a:p>
        </p:txBody>
      </p:sp>
      <p:sp>
        <p:nvSpPr>
          <p:cNvPr id="16" name="Text 8"/>
          <p:cNvSpPr txBox="1"/>
          <p:nvPr/>
        </p:nvSpPr>
        <p:spPr>
          <a:xfrm>
            <a:off x="11058850" y="5582825"/>
            <a:ext cx="2901300" cy="3176400"/>
          </a:xfrm>
          <a:prstGeom prst="rect">
            <a:avLst/>
          </a:prstGeom>
          <a:noFill/>
          <a:ln/>
        </p:spPr>
        <p:txBody>
          <a:bodyPr wrap="square" lIns="0" tIns="0" rIns="0" bIns="0" rtlCol="0" anchor="t"/>
          <a:lstStyle/>
          <a:p>
            <a:pPr algn="l" indent="0" marL="0">
              <a:lnSpc>
                <a:spcPct val="115000"/>
              </a:lnSpc>
              <a:buNone/>
            </a:pPr>
            <a:r>
              <a:rPr lang="en-US" sz="2200" dirty="0">
                <a:solidFill>
                  <a:srgbClr val="000000"/>
                </a:solidFill>
                <a:latin typeface="Arial" pitchFamily="34" charset="0"/>
                <a:ea typeface="Arial" pitchFamily="34" charset="-122"/>
                <a:cs typeface="Arial" pitchFamily="34" charset="-120"/>
              </a:rPr>
              <a:t>Posture помогает понять, насколько человек открыт к разговору, напряжён или уверен в себе. Осанка, положение плеч и корпуса часто меняют впечатление от сказанных фраз.
</a:t>
            </a:r>
            <a:endParaRPr lang="en-US" sz="2200" dirty="0"/>
          </a:p>
        </p:txBody>
      </p:sp>
      <p:sp>
        <p:nvSpPr>
          <p:cNvPr id="17" name="Text 9"/>
          <p:cNvSpPr txBox="1"/>
          <p:nvPr/>
        </p:nvSpPr>
        <p:spPr>
          <a:xfrm>
            <a:off x="11058850" y="4060600"/>
            <a:ext cx="2901300" cy="1173600"/>
          </a:xfrm>
          <a:prstGeom prst="rect">
            <a:avLst/>
          </a:prstGeom>
          <a:noFill/>
          <a:ln/>
        </p:spPr>
        <p:txBody>
          <a:bodyPr wrap="square" lIns="0" tIns="0" rIns="0" bIns="0" rtlCol="0" anchor="ctr"/>
          <a:lstStyle/>
          <a:p>
            <a:pPr algn="l" indent="0" marL="0">
              <a:lnSpc>
                <a:spcPct val="90000"/>
              </a:lnSpc>
              <a:buNone/>
            </a:pPr>
            <a:r>
              <a:rPr lang="en-US" sz="3000" b="1" dirty="0">
                <a:solidFill>
                  <a:srgbClr val="1C3354"/>
                </a:solidFill>
                <a:latin typeface="Arial" pitchFamily="34" charset="0"/>
                <a:ea typeface="Arial" pitchFamily="34" charset="-122"/>
                <a:cs typeface="Arial" pitchFamily="34" charset="-120"/>
              </a:rPr>
              <a:t>Поза
</a:t>
            </a:r>
            <a:endParaRPr lang="en-US" sz="3000" dirty="0"/>
          </a:p>
        </p:txBody>
      </p:sp>
      <p:sp>
        <p:nvSpPr>
          <p:cNvPr id="18" name="Text 10"/>
          <p:cNvSpPr txBox="1"/>
          <p:nvPr/>
        </p:nvSpPr>
        <p:spPr>
          <a:xfrm>
            <a:off x="14424350" y="5582825"/>
            <a:ext cx="2901300" cy="3176400"/>
          </a:xfrm>
          <a:prstGeom prst="rect">
            <a:avLst/>
          </a:prstGeom>
          <a:noFill/>
          <a:ln/>
        </p:spPr>
        <p:txBody>
          <a:bodyPr wrap="square" lIns="0" tIns="0" rIns="0" bIns="0" rtlCol="0" anchor="t"/>
          <a:lstStyle/>
          <a:p>
            <a:pPr algn="l" indent="0" marL="0">
              <a:lnSpc>
                <a:spcPct val="115000"/>
              </a:lnSpc>
              <a:buNone/>
            </a:pPr>
            <a:r>
              <a:rPr lang="en-US" sz="2168" dirty="0">
                <a:solidFill>
                  <a:srgbClr val="000000"/>
                </a:solidFill>
                <a:latin typeface="Arial" pitchFamily="34" charset="0"/>
                <a:ea typeface="Arial" pitchFamily="34" charset="-122"/>
                <a:cs typeface="Arial" pitchFamily="34" charset="-120"/>
              </a:rPr>
              <a:t>Distance показывает степень близости, формальности и личного комфорта. Слишком маленькое или слишком большое расстояние влияет на чувство безопасности и может изменить тон общения.
</a:t>
            </a:r>
            <a:endParaRPr lang="en-US" sz="2168" dirty="0"/>
          </a:p>
        </p:txBody>
      </p:sp>
      <p:sp>
        <p:nvSpPr>
          <p:cNvPr id="19" name="Text 11"/>
          <p:cNvSpPr txBox="1"/>
          <p:nvPr/>
        </p:nvSpPr>
        <p:spPr>
          <a:xfrm>
            <a:off x="14424350" y="4060600"/>
            <a:ext cx="2901300" cy="1173600"/>
          </a:xfrm>
          <a:prstGeom prst="rect">
            <a:avLst/>
          </a:prstGeom>
          <a:noFill/>
          <a:ln/>
        </p:spPr>
        <p:txBody>
          <a:bodyPr wrap="square" lIns="0" tIns="0" rIns="0" bIns="0" rtlCol="0" anchor="ctr"/>
          <a:lstStyle/>
          <a:p>
            <a:pPr algn="l" indent="0" marL="0">
              <a:lnSpc>
                <a:spcPct val="90000"/>
              </a:lnSpc>
              <a:buNone/>
            </a:pPr>
            <a:r>
              <a:rPr lang="en-US" sz="3000" b="1" dirty="0">
                <a:solidFill>
                  <a:srgbClr val="1C3354"/>
                </a:solidFill>
                <a:latin typeface="Arial" pitchFamily="34" charset="0"/>
                <a:ea typeface="Arial" pitchFamily="34" charset="-122"/>
                <a:cs typeface="Arial" pitchFamily="34" charset="-120"/>
              </a:rPr>
              <a:t>Дистанция
</a:t>
            </a:r>
            <a:endParaRPr lang="en-US" sz="3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97200" y="2336733"/>
            <a:ext cx="6835800" cy="6648884"/>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pic>
        <p:nvPicPr>
          <p:cNvPr id="4" name="Image 2" descr="preencoded.png">    </p:cNvPr>
          <p:cNvPicPr>
            <a:picLocks noChangeAspect="1"/>
          </p:cNvPicPr>
          <p:nvPr/>
        </p:nvPicPr>
        <p:blipFill>
          <a:blip r:embed="rId3"/>
          <a:stretch>
            <a:fillRect/>
          </a:stretch>
        </p:blipFill>
        <p:spPr>
          <a:xfrm>
            <a:off x="0" y="0"/>
            <a:ext cx="18288000" cy="10287000"/>
          </a:xfrm>
          <a:prstGeom prst="rect">
            <a:avLst/>
          </a:prstGeom>
        </p:spPr>
      </p:pic>
      <p:pic>
        <p:nvPicPr>
          <p:cNvPr id="5" name="Image 3" descr="preencoded.png">    </p:cNvPr>
          <p:cNvPicPr>
            <a:picLocks noChangeAspect="1"/>
          </p:cNvPicPr>
          <p:nvPr/>
        </p:nvPicPr>
        <p:blipFill>
          <a:blip r:embed="rId4"/>
          <a:stretch>
            <a:fillRect/>
          </a:stretch>
        </p:blipFill>
        <p:spPr>
          <a:xfrm>
            <a:off x="0" y="0"/>
            <a:ext cx="18288000" cy="10287000"/>
          </a:xfrm>
          <a:prstGeom prst="rect">
            <a:avLst/>
          </a:prstGeom>
        </p:spPr>
      </p:pic>
      <p:pic>
        <p:nvPicPr>
          <p:cNvPr id="6" name="Image 4" descr="preencoded.png">    </p:cNvPr>
          <p:cNvPicPr>
            <a:picLocks noChangeAspect="1"/>
          </p:cNvPicPr>
          <p:nvPr/>
        </p:nvPicPr>
        <p:blipFill>
          <a:blip r:embed="rId5"/>
          <a:stretch>
            <a:fillRect/>
          </a:stretch>
        </p:blipFill>
        <p:spPr>
          <a:xfrm>
            <a:off x="0" y="0"/>
            <a:ext cx="18288000" cy="10287000"/>
          </a:xfrm>
          <a:prstGeom prst="rect">
            <a:avLst/>
          </a:prstGeom>
        </p:spPr>
      </p:pic>
      <p:pic>
        <p:nvPicPr>
          <p:cNvPr id="7" name="Image 5" descr="preencoded.png">    </p:cNvPr>
          <p:cNvPicPr>
            <a:picLocks noChangeAspect="1"/>
          </p:cNvPicPr>
          <p:nvPr/>
        </p:nvPicPr>
        <p:blipFill>
          <a:blip r:embed="rId6"/>
          <a:stretch>
            <a:fillRect/>
          </a:stretch>
        </p:blipFill>
        <p:spPr>
          <a:xfrm>
            <a:off x="0" y="0"/>
            <a:ext cx="18288000" cy="10287000"/>
          </a:xfrm>
          <a:prstGeom prst="rect">
            <a:avLst/>
          </a:prstGeom>
        </p:spPr>
      </p:pic>
      <p:sp>
        <p:nvSpPr>
          <p:cNvPr id="8" name="Text 0"/>
          <p:cNvSpPr txBox="1"/>
          <p:nvPr/>
        </p:nvSpPr>
        <p:spPr>
          <a:xfrm>
            <a:off x="123775" y="9536150"/>
            <a:ext cx="1029000" cy="746400"/>
          </a:xfrm>
          <a:prstGeom prst="rect">
            <a:avLst/>
          </a:prstGeom>
          <a:noFill/>
          <a:ln/>
        </p:spPr>
        <p:txBody>
          <a:bodyPr wrap="square" lIns="0" tIns="0" rIns="0" bIns="0" rtlCol="0" anchor="t"/>
          <a:lstStyle/>
          <a:p>
            <a:pPr algn="ctr" indent="0" marL="0">
              <a:lnSpc>
                <a:spcPct val="100000"/>
              </a:lnSpc>
              <a:buNone/>
            </a:pPr>
            <a:r>
              <a:rPr lang="en-US" sz="2200" b="1" dirty="0">
                <a:solidFill>
                  <a:srgbClr val="D9D9D9"/>
                </a:solidFill>
                <a:latin typeface="Arial" pitchFamily="34" charset="0"/>
                <a:ea typeface="Arial" pitchFamily="34" charset="-122"/>
                <a:cs typeface="Arial" pitchFamily="34" charset="-120"/>
              </a:rPr>
              <a:t>4</a:t>
            </a:r>
            <a:endParaRPr lang="en-US" sz="2200" dirty="0"/>
          </a:p>
        </p:txBody>
      </p:sp>
      <p:sp>
        <p:nvSpPr>
          <p:cNvPr id="9" name="Text 1"/>
          <p:cNvSpPr txBox="1"/>
          <p:nvPr/>
        </p:nvSpPr>
        <p:spPr>
          <a:xfrm>
            <a:off x="1359450" y="707575"/>
            <a:ext cx="16245600" cy="1359300"/>
          </a:xfrm>
          <a:prstGeom prst="rect">
            <a:avLst/>
          </a:prstGeom>
          <a:noFill/>
          <a:ln/>
        </p:spPr>
        <p:txBody>
          <a:bodyPr wrap="square" lIns="0" tIns="0" rIns="0" bIns="0" rtlCol="0" anchor="t"/>
          <a:lstStyle/>
          <a:p>
            <a:pPr algn="l" indent="0" marL="0">
              <a:lnSpc>
                <a:spcPct val="100000"/>
              </a:lnSpc>
              <a:buNone/>
            </a:pPr>
            <a:r>
              <a:rPr lang="en-US" sz="4500" b="1" dirty="0">
                <a:solidFill>
                  <a:srgbClr val="000000"/>
                </a:solidFill>
                <a:latin typeface="Arial" pitchFamily="34" charset="0"/>
                <a:ea typeface="Arial" pitchFamily="34" charset="-122"/>
                <a:cs typeface="Arial" pitchFamily="34" charset="-120"/>
              </a:rPr>
              <a:t>Facial Expressions: эмоции на лице
</a:t>
            </a:r>
            <a:endParaRPr lang="en-US" sz="4500" dirty="0"/>
          </a:p>
        </p:txBody>
      </p:sp>
      <p:sp>
        <p:nvSpPr>
          <p:cNvPr id="10" name="Text 2"/>
          <p:cNvSpPr txBox="1"/>
          <p:nvPr/>
        </p:nvSpPr>
        <p:spPr>
          <a:xfrm>
            <a:off x="8410675" y="2336425"/>
            <a:ext cx="9194400" cy="1609800"/>
          </a:xfrm>
          <a:prstGeom prst="rect">
            <a:avLst/>
          </a:prstGeom>
          <a:noFill/>
          <a:ln/>
        </p:spPr>
        <p:txBody>
          <a:bodyPr wrap="square" lIns="0" tIns="0" rIns="0" bIns="0" rtlCol="0" anchor="t"/>
          <a:lstStyle/>
          <a:p>
            <a:pPr algn="l" indent="0" marL="0">
              <a:lnSpc>
                <a:spcPct val="100000"/>
              </a:lnSpc>
              <a:buNone/>
            </a:pPr>
            <a:r>
              <a:rPr lang="en-US" sz="2800" b="1" dirty="0">
                <a:solidFill>
                  <a:srgbClr val="000000"/>
                </a:solidFill>
                <a:latin typeface="Arial" pitchFamily="34" charset="0"/>
                <a:ea typeface="Arial" pitchFamily="34" charset="-122"/>
                <a:cs typeface="Arial" pitchFamily="34" charset="-120"/>
              </a:rPr>
              <a:t>Быстрый сигнал
</a:t>
            </a:r>
            <a:pPr algn="l" indent="0" marL="0">
              <a:lnSpc>
                <a:spcPct val="100000"/>
              </a:lnSpc>
              <a:buNone/>
            </a:pPr>
            <a:r>
              <a:rPr lang="en-US" sz="8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300" dirty="0">
                <a:solidFill>
                  <a:srgbClr val="000000"/>
                </a:solidFill>
                <a:latin typeface="Arial" pitchFamily="34" charset="0"/>
                <a:ea typeface="Arial" pitchFamily="34" charset="-122"/>
                <a:cs typeface="Arial" pitchFamily="34" charset="-120"/>
              </a:rPr>
              <a:t>Лицо первым реагирует на происходящее, поэтому по мимике легче всего заметить радость, раздражение, страх или удивление ещё до того, как человек начнёт объяснять свои чувства.
</a:t>
            </a:r>
            <a:endParaRPr lang="en-US" sz="2800" dirty="0"/>
          </a:p>
        </p:txBody>
      </p:sp>
      <p:sp>
        <p:nvSpPr>
          <p:cNvPr id="11" name="Text 3"/>
          <p:cNvSpPr txBox="1"/>
          <p:nvPr/>
        </p:nvSpPr>
        <p:spPr>
          <a:xfrm>
            <a:off x="8410675" y="4092600"/>
            <a:ext cx="9194400" cy="1609800"/>
          </a:xfrm>
          <a:prstGeom prst="rect">
            <a:avLst/>
          </a:prstGeom>
          <a:noFill/>
          <a:ln/>
        </p:spPr>
        <p:txBody>
          <a:bodyPr wrap="square" lIns="0" tIns="0" rIns="0" bIns="0" rtlCol="0" anchor="t"/>
          <a:lstStyle/>
          <a:p>
            <a:pPr algn="l" indent="0" marL="0">
              <a:lnSpc>
                <a:spcPct val="100000"/>
              </a:lnSpc>
              <a:buNone/>
            </a:pPr>
            <a:r>
              <a:rPr lang="en-US" sz="2773" b="1" dirty="0">
                <a:solidFill>
                  <a:srgbClr val="000000"/>
                </a:solidFill>
                <a:latin typeface="Arial" pitchFamily="34" charset="0"/>
                <a:ea typeface="Arial" pitchFamily="34" charset="-122"/>
                <a:cs typeface="Arial" pitchFamily="34" charset="-120"/>
              </a:rPr>
              <a:t>Главные зоны
</a:t>
            </a:r>
            <a:pPr algn="l" indent="0" marL="0">
              <a:lnSpc>
                <a:spcPct val="100000"/>
              </a:lnSpc>
              <a:buNone/>
            </a:pPr>
            <a:r>
              <a:rPr lang="en-US" sz="792"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278" dirty="0">
                <a:solidFill>
                  <a:srgbClr val="000000"/>
                </a:solidFill>
                <a:latin typeface="Arial" pitchFamily="34" charset="0"/>
                <a:ea typeface="Arial" pitchFamily="34" charset="-122"/>
                <a:cs typeface="Arial" pitchFamily="34" charset="-120"/>
              </a:rPr>
              <a:t>Наиболее информативны глаза, брови и рот: именно они показывают напряжение, интерес, удивление и сомнение. Даже небольшое изменение этих зон может полностью изменить восприятие реплики.
</a:t>
            </a:r>
            <a:endParaRPr lang="en-US" sz="2773" dirty="0"/>
          </a:p>
        </p:txBody>
      </p:sp>
      <p:sp>
        <p:nvSpPr>
          <p:cNvPr id="12" name="Text 4"/>
          <p:cNvSpPr txBox="1"/>
          <p:nvPr/>
        </p:nvSpPr>
        <p:spPr>
          <a:xfrm>
            <a:off x="8410675" y="5848775"/>
            <a:ext cx="9194400" cy="1609800"/>
          </a:xfrm>
          <a:prstGeom prst="rect">
            <a:avLst/>
          </a:prstGeom>
          <a:noFill/>
          <a:ln/>
        </p:spPr>
        <p:txBody>
          <a:bodyPr wrap="square" lIns="0" tIns="0" rIns="0" bIns="0" rtlCol="0" anchor="t"/>
          <a:lstStyle/>
          <a:p>
            <a:pPr algn="l" indent="0" marL="0">
              <a:lnSpc>
                <a:spcPct val="100000"/>
              </a:lnSpc>
              <a:buNone/>
            </a:pPr>
            <a:r>
              <a:rPr lang="en-US" sz="2800" b="1" dirty="0">
                <a:solidFill>
                  <a:srgbClr val="000000"/>
                </a:solidFill>
                <a:latin typeface="Arial" pitchFamily="34" charset="0"/>
                <a:ea typeface="Arial" pitchFamily="34" charset="-122"/>
                <a:cs typeface="Arial" pitchFamily="34" charset="-120"/>
              </a:rPr>
              <a:t>Микровыражения
</a:t>
            </a:r>
            <a:pPr algn="l" indent="0" marL="0">
              <a:lnSpc>
                <a:spcPct val="100000"/>
              </a:lnSpc>
              <a:buNone/>
            </a:pPr>
            <a:r>
              <a:rPr lang="en-US" sz="8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300" dirty="0">
                <a:solidFill>
                  <a:srgbClr val="000000"/>
                </a:solidFill>
                <a:latin typeface="Arial" pitchFamily="34" charset="0"/>
                <a:ea typeface="Arial" pitchFamily="34" charset="-122"/>
                <a:cs typeface="Arial" pitchFamily="34" charset="-120"/>
              </a:rPr>
              <a:t>Короткие микровыражения длятся доли секунды и иногда выдают истинное состояние человека. Они могут не совпадать со словами, особенно если человек старается скрыть эмоции.
</a:t>
            </a:r>
            <a:endParaRPr lang="en-US" sz="2800" dirty="0"/>
          </a:p>
        </p:txBody>
      </p:sp>
      <p:sp>
        <p:nvSpPr>
          <p:cNvPr id="13" name="Text 5"/>
          <p:cNvSpPr txBox="1"/>
          <p:nvPr/>
        </p:nvSpPr>
        <p:spPr>
          <a:xfrm>
            <a:off x="8410675" y="7604950"/>
            <a:ext cx="9194400" cy="1609800"/>
          </a:xfrm>
          <a:prstGeom prst="rect">
            <a:avLst/>
          </a:prstGeom>
          <a:noFill/>
          <a:ln/>
        </p:spPr>
        <p:txBody>
          <a:bodyPr wrap="square" lIns="0" tIns="0" rIns="0" bIns="0" rtlCol="0" anchor="t"/>
          <a:lstStyle/>
          <a:p>
            <a:pPr algn="l" indent="0" marL="0">
              <a:lnSpc>
                <a:spcPct val="100000"/>
              </a:lnSpc>
              <a:buNone/>
            </a:pPr>
            <a:r>
              <a:rPr lang="en-US" sz="2800" b="1" dirty="0">
                <a:solidFill>
                  <a:srgbClr val="000000"/>
                </a:solidFill>
                <a:latin typeface="Arial" pitchFamily="34" charset="0"/>
                <a:ea typeface="Arial" pitchFamily="34" charset="-122"/>
                <a:cs typeface="Arial" pitchFamily="34" charset="-120"/>
              </a:rPr>
              <a:t>Для наблюдения
</a:t>
            </a:r>
            <a:pPr algn="l" indent="0" marL="0">
              <a:lnSpc>
                <a:spcPct val="100000"/>
              </a:lnSpc>
              <a:buNone/>
            </a:pPr>
            <a:r>
              <a:rPr lang="en-US" sz="8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300" dirty="0">
                <a:solidFill>
                  <a:srgbClr val="000000"/>
                </a:solidFill>
                <a:latin typeface="Arial" pitchFamily="34" charset="0"/>
                <a:ea typeface="Arial" pitchFamily="34" charset="-122"/>
                <a:cs typeface="Arial" pitchFamily="34" charset="-120"/>
              </a:rPr>
              <a:t>При анализе лица полезно смотреть не на один жест, а на сочетание признаков. Так легче понять, искренняя ли улыбка, насколько человек спокоен и совпадают ли слова с чувствами.
</a:t>
            </a:r>
            <a:endParaRPr lang="en-US" sz="2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pic>
        <p:nvPicPr>
          <p:cNvPr id="4" name="Image 2" descr="preencoded.png">    </p:cNvPr>
          <p:cNvPicPr>
            <a:picLocks noChangeAspect="1"/>
          </p:cNvPicPr>
          <p:nvPr/>
        </p:nvPicPr>
        <p:blipFill>
          <a:blip r:embed="rId3"/>
          <a:stretch>
            <a:fillRect/>
          </a:stretch>
        </p:blipFill>
        <p:spPr>
          <a:xfrm>
            <a:off x="9723448" y="1979215"/>
            <a:ext cx="8287500" cy="6649052"/>
          </a:xfrm>
          <a:prstGeom prst="rect">
            <a:avLst/>
          </a:prstGeom>
        </p:spPr>
      </p:pic>
      <p:sp>
        <p:nvSpPr>
          <p:cNvPr id="5" name="Text 0"/>
          <p:cNvSpPr txBox="1"/>
          <p:nvPr/>
        </p:nvSpPr>
        <p:spPr>
          <a:xfrm>
            <a:off x="10372575" y="9023150"/>
            <a:ext cx="6911700" cy="746400"/>
          </a:xfrm>
          <a:prstGeom prst="rect">
            <a:avLst/>
          </a:prstGeom>
          <a:noFill/>
          <a:ln/>
        </p:spPr>
        <p:txBody>
          <a:bodyPr wrap="square" lIns="0" tIns="0" rIns="0" bIns="0" rtlCol="0" anchor="t"/>
          <a:lstStyle/>
          <a:p>
            <a:pPr algn="r" indent="0" marL="0">
              <a:lnSpc>
                <a:spcPct val="150041"/>
              </a:lnSpc>
              <a:buNone/>
            </a:pPr>
            <a:r>
              <a:rPr lang="en-US" sz="2000" dirty="0">
                <a:solidFill>
                  <a:srgbClr val="2A3E5C"/>
                </a:solidFill>
                <a:latin typeface="Arial" pitchFamily="34" charset="0"/>
                <a:ea typeface="Arial" pitchFamily="34" charset="-122"/>
                <a:cs typeface="Arial" pitchFamily="34" charset="-120"/>
              </a:rPr>
              <a:t>Данные из условия презентации
</a:t>
            </a:r>
            <a:endParaRPr lang="en-US" sz="2000" dirty="0"/>
          </a:p>
        </p:txBody>
      </p:sp>
      <p:sp>
        <p:nvSpPr>
          <p:cNvPr id="6" name="Text 1"/>
          <p:cNvSpPr txBox="1"/>
          <p:nvPr/>
        </p:nvSpPr>
        <p:spPr>
          <a:xfrm>
            <a:off x="123775" y="9536150"/>
            <a:ext cx="1028700" cy="746400"/>
          </a:xfrm>
          <a:prstGeom prst="rect">
            <a:avLst/>
          </a:prstGeom>
          <a:noFill/>
          <a:ln/>
        </p:spPr>
        <p:txBody>
          <a:bodyPr wrap="square" lIns="0" tIns="0" rIns="0" bIns="0" rtlCol="0" anchor="t"/>
          <a:lstStyle/>
          <a:p>
            <a:pPr algn="ctr" indent="0" marL="0">
              <a:lnSpc>
                <a:spcPct val="100000"/>
              </a:lnSpc>
              <a:buNone/>
            </a:pPr>
            <a:r>
              <a:rPr lang="en-US" sz="2200" b="1" dirty="0">
                <a:solidFill>
                  <a:srgbClr val="D9D9D9"/>
                </a:solidFill>
                <a:latin typeface="Arial" pitchFamily="34" charset="0"/>
                <a:ea typeface="Arial" pitchFamily="34" charset="-122"/>
                <a:cs typeface="Arial" pitchFamily="34" charset="-120"/>
              </a:rPr>
              <a:t>5</a:t>
            </a:r>
            <a:endParaRPr lang="en-US" sz="2200" dirty="0"/>
          </a:p>
        </p:txBody>
      </p:sp>
      <p:sp>
        <p:nvSpPr>
          <p:cNvPr id="7" name="Text 2"/>
          <p:cNvSpPr txBox="1"/>
          <p:nvPr/>
        </p:nvSpPr>
        <p:spPr>
          <a:xfrm>
            <a:off x="349250" y="2011300"/>
            <a:ext cx="8918400" cy="6649500"/>
          </a:xfrm>
          <a:prstGeom prst="rect">
            <a:avLst/>
          </a:prstGeom>
          <a:noFill/>
          <a:ln/>
        </p:spPr>
        <p:txBody>
          <a:bodyPr wrap="square" lIns="0" tIns="0" rIns="0" bIns="0" rtlCol="0" anchor="ctr"/>
          <a:lstStyle/>
          <a:p>
            <a:pPr algn="l" indent="0" marL="0">
              <a:lnSpc>
                <a:spcPct val="120000"/>
              </a:lnSpc>
              <a:buNone/>
            </a:pPr>
            <a:r>
              <a:rPr lang="en-US" sz="4600" b="1" dirty="0">
                <a:solidFill>
                  <a:srgbClr val="000000"/>
                </a:solidFill>
                <a:latin typeface="Arial" pitchFamily="34" charset="0"/>
                <a:ea typeface="Arial" pitchFamily="34" charset="-122"/>
                <a:cs typeface="Arial" pitchFamily="34" charset="-120"/>
              </a:rPr>
              <a:t>Какие невербальные сигналы заметны сильнее всего
</a:t>
            </a:r>
            <a:pPr algn="l" indent="0" marL="0">
              <a:lnSpc>
                <a:spcPct val="150041"/>
              </a:lnSpc>
              <a:buNone/>
            </a:pPr>
            <a:r>
              <a:rPr lang="en-US" sz="36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2400" dirty="0">
                <a:solidFill>
                  <a:srgbClr val="000000"/>
                </a:solidFill>
                <a:latin typeface="Arial" pitchFamily="34" charset="0"/>
                <a:ea typeface="Arial" pitchFamily="34" charset="-122"/>
                <a:cs typeface="Arial" pitchFamily="34" charset="-120"/>
              </a:rPr>
              <a:t>В первые секунды общения именно лицо и взгляд дают больше всего информации о собеседнике.
</a:t>
            </a:r>
            <a:pPr algn="l" indent="0" marL="0">
              <a:lnSpc>
                <a:spcPct val="150041"/>
              </a:lnSpc>
              <a:buNone/>
            </a:pPr>
            <a:r>
              <a:rPr lang="en-US" sz="26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2400" dirty="0">
                <a:solidFill>
                  <a:srgbClr val="000000"/>
                </a:solidFill>
                <a:latin typeface="Arial" pitchFamily="34" charset="0"/>
                <a:ea typeface="Arial" pitchFamily="34" charset="-122"/>
                <a:cs typeface="Arial" pitchFamily="34" charset="-120"/>
              </a:rPr>
              <a:t>Лицо и eye contact формируют основу впечатления, а поза и дистанция уточняют его.
</a:t>
            </a:r>
            <a:endParaRPr lang="en-US" sz="4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498321" y="2805275"/>
            <a:ext cx="6833559" cy="6323100"/>
          </a:xfrm>
          <a:prstGeom prst="rect">
            <a:avLst/>
          </a:prstGeom>
        </p:spPr>
      </p:pic>
      <p:pic>
        <p:nvPicPr>
          <p:cNvPr id="4" name="Image 2" descr="preencoded.png">    </p:cNvPr>
          <p:cNvPicPr>
            <a:picLocks noChangeAspect="1"/>
          </p:cNvPicPr>
          <p:nvPr/>
        </p:nvPicPr>
        <p:blipFill>
          <a:blip r:embed="rId3"/>
          <a:stretch>
            <a:fillRect/>
          </a:stretch>
        </p:blipFill>
        <p:spPr>
          <a:xfrm>
            <a:off x="0" y="0"/>
            <a:ext cx="18288000" cy="10287000"/>
          </a:xfrm>
          <a:prstGeom prst="rect">
            <a:avLst/>
          </a:prstGeom>
        </p:spPr>
      </p:pic>
      <p:pic>
        <p:nvPicPr>
          <p:cNvPr id="5" name="Image 3" descr="preencoded.png">    </p:cNvPr>
          <p:cNvPicPr>
            <a:picLocks noChangeAspect="1"/>
          </p:cNvPicPr>
          <p:nvPr/>
        </p:nvPicPr>
        <p:blipFill>
          <a:blip r:embed="rId4"/>
          <a:stretch>
            <a:fillRect/>
          </a:stretch>
        </p:blipFill>
        <p:spPr>
          <a:xfrm>
            <a:off x="0" y="0"/>
            <a:ext cx="18288000" cy="10287000"/>
          </a:xfrm>
          <a:prstGeom prst="rect">
            <a:avLst/>
          </a:prstGeom>
        </p:spPr>
      </p:pic>
      <p:pic>
        <p:nvPicPr>
          <p:cNvPr id="6" name="Image 4" descr="preencoded.png">    </p:cNvPr>
          <p:cNvPicPr>
            <a:picLocks noChangeAspect="1"/>
          </p:cNvPicPr>
          <p:nvPr/>
        </p:nvPicPr>
        <p:blipFill>
          <a:blip r:embed="rId5"/>
          <a:stretch>
            <a:fillRect/>
          </a:stretch>
        </p:blipFill>
        <p:spPr>
          <a:xfrm>
            <a:off x="0" y="0"/>
            <a:ext cx="18288000" cy="10287000"/>
          </a:xfrm>
          <a:prstGeom prst="rect">
            <a:avLst/>
          </a:prstGeom>
        </p:spPr>
      </p:pic>
      <p:pic>
        <p:nvPicPr>
          <p:cNvPr id="7" name="Image 5" descr="preencoded.png">    </p:cNvPr>
          <p:cNvPicPr>
            <a:picLocks noChangeAspect="1"/>
          </p:cNvPicPr>
          <p:nvPr/>
        </p:nvPicPr>
        <p:blipFill>
          <a:blip r:embed="rId6"/>
          <a:stretch>
            <a:fillRect/>
          </a:stretch>
        </p:blipFill>
        <p:spPr>
          <a:xfrm>
            <a:off x="0" y="0"/>
            <a:ext cx="18288000" cy="10287000"/>
          </a:xfrm>
          <a:prstGeom prst="rect">
            <a:avLst/>
          </a:prstGeom>
        </p:spPr>
      </p:pic>
      <p:pic>
        <p:nvPicPr>
          <p:cNvPr id="8" name="Image 6" descr="preencoded.png">    </p:cNvPr>
          <p:cNvPicPr>
            <a:picLocks noChangeAspect="1"/>
          </p:cNvPicPr>
          <p:nvPr/>
        </p:nvPicPr>
        <p:blipFill>
          <a:blip r:embed="rId7"/>
          <a:stretch>
            <a:fillRect/>
          </a:stretch>
        </p:blipFill>
        <p:spPr>
          <a:xfrm>
            <a:off x="0" y="0"/>
            <a:ext cx="18288000" cy="10287000"/>
          </a:xfrm>
          <a:prstGeom prst="rect">
            <a:avLst/>
          </a:prstGeom>
        </p:spPr>
      </p:pic>
      <p:pic>
        <p:nvPicPr>
          <p:cNvPr id="9" name="Image 7" descr="preencoded.png">    </p:cNvPr>
          <p:cNvPicPr>
            <a:picLocks noChangeAspect="1"/>
          </p:cNvPicPr>
          <p:nvPr/>
        </p:nvPicPr>
        <p:blipFill>
          <a:blip r:embed="rId8"/>
          <a:stretch>
            <a:fillRect/>
          </a:stretch>
        </p:blipFill>
        <p:spPr>
          <a:xfrm>
            <a:off x="0" y="0"/>
            <a:ext cx="18288000" cy="10287000"/>
          </a:xfrm>
          <a:prstGeom prst="rect">
            <a:avLst/>
          </a:prstGeom>
        </p:spPr>
      </p:pic>
      <p:pic>
        <p:nvPicPr>
          <p:cNvPr id="10" name="Image 8" descr="preencoded.png">    </p:cNvPr>
          <p:cNvPicPr>
            <a:picLocks noChangeAspect="1"/>
          </p:cNvPicPr>
          <p:nvPr/>
        </p:nvPicPr>
        <p:blipFill>
          <a:blip r:embed="rId9"/>
          <a:stretch>
            <a:fillRect/>
          </a:stretch>
        </p:blipFill>
        <p:spPr>
          <a:xfrm>
            <a:off x="0" y="0"/>
            <a:ext cx="18288000" cy="10287000"/>
          </a:xfrm>
          <a:prstGeom prst="rect">
            <a:avLst/>
          </a:prstGeom>
        </p:spPr>
      </p:pic>
      <p:sp>
        <p:nvSpPr>
          <p:cNvPr id="11" name="Text 0"/>
          <p:cNvSpPr txBox="1"/>
          <p:nvPr/>
        </p:nvSpPr>
        <p:spPr>
          <a:xfrm>
            <a:off x="123775" y="9536150"/>
            <a:ext cx="1029000" cy="746400"/>
          </a:xfrm>
          <a:prstGeom prst="rect">
            <a:avLst/>
          </a:prstGeom>
          <a:noFill/>
          <a:ln/>
        </p:spPr>
        <p:txBody>
          <a:bodyPr wrap="square" lIns="0" tIns="0" rIns="0" bIns="0" rtlCol="0" anchor="t"/>
          <a:lstStyle/>
          <a:p>
            <a:pPr algn="ctr" indent="0" marL="0">
              <a:lnSpc>
                <a:spcPct val="100000"/>
              </a:lnSpc>
              <a:buNone/>
            </a:pPr>
            <a:r>
              <a:rPr lang="en-US" sz="2200" b="1" dirty="0">
                <a:solidFill>
                  <a:srgbClr val="D9D9D9"/>
                </a:solidFill>
                <a:latin typeface="Arial" pitchFamily="34" charset="0"/>
                <a:ea typeface="Arial" pitchFamily="34" charset="-122"/>
                <a:cs typeface="Arial" pitchFamily="34" charset="-120"/>
              </a:rPr>
              <a:t>6</a:t>
            </a:r>
            <a:endParaRPr lang="en-US" sz="2200" dirty="0"/>
          </a:p>
        </p:txBody>
      </p:sp>
      <p:sp>
        <p:nvSpPr>
          <p:cNvPr id="12" name="Text 1"/>
          <p:cNvSpPr txBox="1"/>
          <p:nvPr/>
        </p:nvSpPr>
        <p:spPr>
          <a:xfrm>
            <a:off x="497200" y="852250"/>
            <a:ext cx="6835800" cy="1601100"/>
          </a:xfrm>
          <a:prstGeom prst="rect">
            <a:avLst/>
          </a:prstGeom>
          <a:noFill/>
          <a:ln/>
        </p:spPr>
        <p:txBody>
          <a:bodyPr wrap="square" lIns="0" tIns="0" rIns="0" bIns="0" rtlCol="0" anchor="t"/>
          <a:lstStyle/>
          <a:p>
            <a:pPr algn="l" indent="0" marL="0">
              <a:lnSpc>
                <a:spcPct val="100000"/>
              </a:lnSpc>
              <a:buNone/>
            </a:pPr>
            <a:r>
              <a:rPr lang="en-US" sz="4201" b="1" dirty="0">
                <a:solidFill>
                  <a:srgbClr val="000000"/>
                </a:solidFill>
                <a:latin typeface="Arial" pitchFamily="34" charset="0"/>
                <a:ea typeface="Arial" pitchFamily="34" charset="-122"/>
                <a:cs typeface="Arial" pitchFamily="34" charset="-120"/>
              </a:rPr>
              <a:t>Поза, осанка и значение открытого или закрытого положения тела
</a:t>
            </a:r>
            <a:endParaRPr lang="en-US" sz="4201" dirty="0"/>
          </a:p>
        </p:txBody>
      </p:sp>
      <p:sp>
        <p:nvSpPr>
          <p:cNvPr id="13" name="Text 2"/>
          <p:cNvSpPr txBox="1"/>
          <p:nvPr/>
        </p:nvSpPr>
        <p:spPr>
          <a:xfrm>
            <a:off x="9404100" y="1797625"/>
            <a:ext cx="3177000" cy="3987300"/>
          </a:xfrm>
          <a:prstGeom prst="rect">
            <a:avLst/>
          </a:prstGeom>
          <a:noFill/>
          <a:ln/>
        </p:spPr>
        <p:txBody>
          <a:bodyPr wrap="square" lIns="0" tIns="0" rIns="0" bIns="0" rtlCol="0" anchor="t"/>
          <a:lstStyle/>
          <a:p>
            <a:pPr algn="l" indent="0" marL="0">
              <a:lnSpc>
                <a:spcPct val="100000"/>
              </a:lnSpc>
              <a:buNone/>
            </a:pPr>
            <a:r>
              <a:rPr lang="en-US" sz="2821" b="1" dirty="0">
                <a:solidFill>
                  <a:srgbClr val="000000"/>
                </a:solidFill>
                <a:latin typeface="Arial" pitchFamily="34" charset="0"/>
                <a:ea typeface="Arial" pitchFamily="34" charset="-122"/>
                <a:cs typeface="Arial" pitchFamily="34" charset="-120"/>
              </a:rPr>
              <a:t>Открытое положение
</a:t>
            </a:r>
            <a:pPr algn="l" indent="0" marL="0">
              <a:lnSpc>
                <a:spcPct val="100000"/>
              </a:lnSpc>
              <a:buNone/>
            </a:pPr>
            <a:r>
              <a:rPr lang="en-US" sz="94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351" dirty="0">
                <a:solidFill>
                  <a:srgbClr val="000000"/>
                </a:solidFill>
                <a:latin typeface="Arial" pitchFamily="34" charset="0"/>
                <a:ea typeface="Arial" pitchFamily="34" charset="-122"/>
                <a:cs typeface="Arial" pitchFamily="34" charset="-120"/>
              </a:rPr>
              <a:t>Открытая поза обычно воспринимается как знак уверенности, спокойствия и готовности к диалогу. Человек выглядит доступнее для контакта и производит более дружелюбное впечатление.
</a:t>
            </a:r>
            <a:endParaRPr lang="en-US" sz="2821" dirty="0"/>
          </a:p>
        </p:txBody>
      </p:sp>
      <p:sp>
        <p:nvSpPr>
          <p:cNvPr id="14" name="Text 3"/>
          <p:cNvSpPr txBox="1"/>
          <p:nvPr/>
        </p:nvSpPr>
        <p:spPr>
          <a:xfrm>
            <a:off x="9404100" y="6045250"/>
            <a:ext cx="3177000" cy="3987300"/>
          </a:xfrm>
          <a:prstGeom prst="rect">
            <a:avLst/>
          </a:prstGeom>
          <a:noFill/>
          <a:ln/>
        </p:spPr>
        <p:txBody>
          <a:bodyPr wrap="square" lIns="0" tIns="0" rIns="0" bIns="0" rtlCol="0" anchor="t"/>
          <a:lstStyle/>
          <a:p>
            <a:pPr algn="l" indent="0" marL="0">
              <a:lnSpc>
                <a:spcPct val="100000"/>
              </a:lnSpc>
              <a:buNone/>
            </a:pPr>
            <a:r>
              <a:rPr lang="en-US" sz="2736" b="1" dirty="0">
                <a:solidFill>
                  <a:srgbClr val="000000"/>
                </a:solidFill>
                <a:latin typeface="Arial" pitchFamily="34" charset="0"/>
                <a:ea typeface="Arial" pitchFamily="34" charset="-122"/>
                <a:cs typeface="Arial" pitchFamily="34" charset="-120"/>
              </a:rPr>
              <a:t>Закрытое положение
</a:t>
            </a:r>
            <a:pPr algn="l" indent="0" marL="0">
              <a:lnSpc>
                <a:spcPct val="100000"/>
              </a:lnSpc>
              <a:buNone/>
            </a:pPr>
            <a:r>
              <a:rPr lang="en-US" sz="912"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280" dirty="0">
                <a:solidFill>
                  <a:srgbClr val="000000"/>
                </a:solidFill>
                <a:latin typeface="Arial" pitchFamily="34" charset="0"/>
                <a:ea typeface="Arial" pitchFamily="34" charset="-122"/>
                <a:cs typeface="Arial" pitchFamily="34" charset="-120"/>
              </a:rPr>
              <a:t>Закрытая поза часто связана с внутренним напряжением, осторожностью или желанием защититься. Скрещённые руки и разворот корпуса могут сделать собеседника менее открытым в глазах окружающих.
</a:t>
            </a:r>
            <a:endParaRPr lang="en-US" sz="2736" dirty="0"/>
          </a:p>
        </p:txBody>
      </p:sp>
      <p:sp>
        <p:nvSpPr>
          <p:cNvPr id="15" name="Text 4"/>
          <p:cNvSpPr txBox="1"/>
          <p:nvPr/>
        </p:nvSpPr>
        <p:spPr>
          <a:xfrm>
            <a:off x="14115125" y="6045250"/>
            <a:ext cx="3177000" cy="3987300"/>
          </a:xfrm>
          <a:prstGeom prst="rect">
            <a:avLst/>
          </a:prstGeom>
          <a:noFill/>
          <a:ln/>
        </p:spPr>
        <p:txBody>
          <a:bodyPr wrap="square" lIns="0" tIns="0" rIns="0" bIns="0" rtlCol="0" anchor="t"/>
          <a:lstStyle/>
          <a:p>
            <a:pPr algn="l" indent="0" marL="0">
              <a:lnSpc>
                <a:spcPct val="100000"/>
              </a:lnSpc>
              <a:buNone/>
            </a:pPr>
            <a:r>
              <a:rPr lang="en-US" sz="2728" b="1" dirty="0">
                <a:solidFill>
                  <a:srgbClr val="000000"/>
                </a:solidFill>
                <a:latin typeface="Arial" pitchFamily="34" charset="0"/>
                <a:ea typeface="Arial" pitchFamily="34" charset="-122"/>
                <a:cs typeface="Arial" pitchFamily="34" charset="-120"/>
              </a:rPr>
              <a:t>Английские выражения
</a:t>
            </a:r>
            <a:pPr algn="l" indent="0" marL="0">
              <a:lnSpc>
                <a:spcPct val="100000"/>
              </a:lnSpc>
              <a:buNone/>
            </a:pPr>
            <a:r>
              <a:rPr lang="en-US" sz="909"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273" dirty="0">
                <a:solidFill>
                  <a:srgbClr val="000000"/>
                </a:solidFill>
                <a:latin typeface="Arial" pitchFamily="34" charset="0"/>
                <a:ea typeface="Arial" pitchFamily="34" charset="-122"/>
                <a:cs typeface="Arial" pitchFamily="34" charset="-120"/>
              </a:rPr>
              <a:t>Для описания позы в английском языке используют выражения open posture, closed posture, slouched shoulders и stand straight. Эти слова помогают точно говорить о невербальном поведении.
</a:t>
            </a:r>
            <a:endParaRPr lang="en-US" sz="2728" dirty="0"/>
          </a:p>
        </p:txBody>
      </p:sp>
      <p:sp>
        <p:nvSpPr>
          <p:cNvPr id="16" name="Text 5"/>
          <p:cNvSpPr txBox="1"/>
          <p:nvPr/>
        </p:nvSpPr>
        <p:spPr>
          <a:xfrm>
            <a:off x="14115125" y="1797625"/>
            <a:ext cx="3177000" cy="3987300"/>
          </a:xfrm>
          <a:prstGeom prst="rect">
            <a:avLst/>
          </a:prstGeom>
          <a:noFill/>
          <a:ln/>
        </p:spPr>
        <p:txBody>
          <a:bodyPr wrap="square" lIns="0" tIns="0" rIns="0" bIns="0" rtlCol="0" anchor="t"/>
          <a:lstStyle/>
          <a:p>
            <a:pPr algn="l" indent="0" marL="0">
              <a:lnSpc>
                <a:spcPct val="100000"/>
              </a:lnSpc>
              <a:buNone/>
            </a:pPr>
            <a:r>
              <a:rPr lang="en-US" sz="2897" b="1" dirty="0">
                <a:solidFill>
                  <a:srgbClr val="000000"/>
                </a:solidFill>
                <a:latin typeface="Arial" pitchFamily="34" charset="0"/>
                <a:ea typeface="Arial" pitchFamily="34" charset="-122"/>
                <a:cs typeface="Arial" pitchFamily="34" charset="-120"/>
              </a:rPr>
              <a:t>Осанка и впечатление
</a:t>
            </a:r>
            <a:pPr algn="l" indent="0" marL="0">
              <a:lnSpc>
                <a:spcPct val="100000"/>
              </a:lnSpc>
              <a:buNone/>
            </a:pPr>
            <a:r>
              <a:rPr lang="en-US" sz="966"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415" dirty="0">
                <a:solidFill>
                  <a:srgbClr val="000000"/>
                </a:solidFill>
                <a:latin typeface="Arial" pitchFamily="34" charset="0"/>
                <a:ea typeface="Arial" pitchFamily="34" charset="-122"/>
                <a:cs typeface="Arial" pitchFamily="34" charset="-120"/>
              </a:rPr>
              <a:t>Сутулость, опущенные плечи и наклон корпуса нередко создают ощущение усталости или неуверенности. Напротив, ровная спина помогает выглядеть собранным и убедительным.
</a:t>
            </a:r>
            <a:endParaRPr lang="en-US" sz="2897"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959773" y="3063875"/>
            <a:ext cx="16483054" cy="6284700"/>
          </a:xfrm>
          <a:prstGeom prst="rect">
            <a:avLst/>
          </a:prstGeom>
        </p:spPr>
      </p:pic>
      <p:sp>
        <p:nvSpPr>
          <p:cNvPr id="4" name="Text 0"/>
          <p:cNvSpPr txBox="1"/>
          <p:nvPr/>
        </p:nvSpPr>
        <p:spPr>
          <a:xfrm>
            <a:off x="957150" y="428975"/>
            <a:ext cx="16488300" cy="1300800"/>
          </a:xfrm>
          <a:prstGeom prst="rect">
            <a:avLst/>
          </a:prstGeom>
          <a:noFill/>
          <a:ln/>
        </p:spPr>
        <p:txBody>
          <a:bodyPr wrap="square" lIns="0" tIns="0" rIns="0" bIns="0" rtlCol="0" anchor="ctr"/>
          <a:lstStyle/>
          <a:p>
            <a:pPr algn="l" indent="0" marL="0">
              <a:lnSpc>
                <a:spcPct val="120000"/>
              </a:lnSpc>
              <a:buNone/>
            </a:pPr>
            <a:r>
              <a:rPr lang="en-US" sz="4500" b="1" dirty="0">
                <a:solidFill>
                  <a:srgbClr val="000000"/>
                </a:solidFill>
                <a:latin typeface="Arial" pitchFamily="34" charset="0"/>
                <a:ea typeface="Arial" pitchFamily="34" charset="-122"/>
                <a:cs typeface="Arial" pitchFamily="34" charset="-120"/>
              </a:rPr>
              <a:t>Как читать невербальный сигнал в общении
</a:t>
            </a:r>
            <a:endParaRPr lang="en-US" sz="4500" dirty="0"/>
          </a:p>
        </p:txBody>
      </p:sp>
      <p:sp>
        <p:nvSpPr>
          <p:cNvPr id="5" name="Text 1"/>
          <p:cNvSpPr txBox="1"/>
          <p:nvPr/>
        </p:nvSpPr>
        <p:spPr>
          <a:xfrm>
            <a:off x="123775" y="9536150"/>
            <a:ext cx="1028700" cy="746400"/>
          </a:xfrm>
          <a:prstGeom prst="rect">
            <a:avLst/>
          </a:prstGeom>
          <a:noFill/>
          <a:ln/>
        </p:spPr>
        <p:txBody>
          <a:bodyPr wrap="square" lIns="0" tIns="0" rIns="0" bIns="0" rtlCol="0" anchor="t"/>
          <a:lstStyle/>
          <a:p>
            <a:pPr algn="ctr" indent="0" marL="0">
              <a:lnSpc>
                <a:spcPct val="100000"/>
              </a:lnSpc>
              <a:buNone/>
            </a:pPr>
            <a:r>
              <a:rPr lang="en-US" sz="2200" b="1" dirty="0">
                <a:solidFill>
                  <a:srgbClr val="D9D9D9"/>
                </a:solidFill>
                <a:latin typeface="Arial" pitchFamily="34" charset="0"/>
                <a:ea typeface="Arial" pitchFamily="34" charset="-122"/>
                <a:cs typeface="Arial" pitchFamily="34" charset="-120"/>
              </a:rPr>
              <a:t>7</a:t>
            </a:r>
            <a:endParaRPr lang="en-US" sz="2200" dirty="0"/>
          </a:p>
        </p:txBody>
      </p:sp>
      <p:sp>
        <p:nvSpPr>
          <p:cNvPr id="6" name="Text 2"/>
          <p:cNvSpPr txBox="1"/>
          <p:nvPr/>
        </p:nvSpPr>
        <p:spPr>
          <a:xfrm>
            <a:off x="957150" y="1729775"/>
            <a:ext cx="16488300" cy="1334100"/>
          </a:xfrm>
          <a:prstGeom prst="rect">
            <a:avLst/>
          </a:prstGeom>
          <a:noFill/>
          <a:ln/>
        </p:spPr>
        <p:txBody>
          <a:bodyPr wrap="square" lIns="0" tIns="0" rIns="0" bIns="0" rtlCol="0" anchor="t"/>
          <a:lstStyle/>
          <a:p>
            <a:pPr algn="l" indent="0" marL="0">
              <a:lnSpc>
                <a:spcPct val="120000"/>
              </a:lnSpc>
              <a:buNone/>
            </a:pPr>
            <a:r>
              <a:rPr lang="en-US" sz="2600" dirty="0">
                <a:solidFill>
                  <a:srgbClr val="1C3354"/>
                </a:solidFill>
                <a:latin typeface="Arial" pitchFamily="34" charset="0"/>
                <a:ea typeface="Arial" pitchFamily="34" charset="-122"/>
                <a:cs typeface="Arial" pitchFamily="34" charset="-120"/>
              </a:rPr>
              <a:t>Последовательность наблюдения помогает избежать поспешных выводов и точнее понять собеседника.
</a:t>
            </a:r>
            <a:endParaRPr lang="en-US" sz="2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E8EDFD"/>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pic>
        <p:nvPicPr>
          <p:cNvPr id="4" name="Image 2" descr="preencoded.png">    </p:cNvPr>
          <p:cNvPicPr>
            <a:picLocks noChangeAspect="1"/>
          </p:cNvPicPr>
          <p:nvPr/>
        </p:nvPicPr>
        <p:blipFill>
          <a:blip r:embed="rId3"/>
          <a:stretch>
            <a:fillRect/>
          </a:stretch>
        </p:blipFill>
        <p:spPr>
          <a:xfrm>
            <a:off x="1091695" y="2024325"/>
            <a:ext cx="5107760" cy="3990600"/>
          </a:xfrm>
          <a:prstGeom prst="rect">
            <a:avLst/>
          </a:prstGeom>
        </p:spPr>
      </p:pic>
      <p:pic>
        <p:nvPicPr>
          <p:cNvPr id="5" name="Image 3" descr="preencoded.png">    </p:cNvPr>
          <p:cNvPicPr>
            <a:picLocks noChangeAspect="1"/>
          </p:cNvPicPr>
          <p:nvPr/>
        </p:nvPicPr>
        <p:blipFill>
          <a:blip r:embed="rId4"/>
          <a:stretch>
            <a:fillRect/>
          </a:stretch>
        </p:blipFill>
        <p:spPr>
          <a:xfrm>
            <a:off x="0" y="0"/>
            <a:ext cx="18288000" cy="10287000"/>
          </a:xfrm>
          <a:prstGeom prst="rect">
            <a:avLst/>
          </a:prstGeom>
        </p:spPr>
      </p:pic>
      <p:pic>
        <p:nvPicPr>
          <p:cNvPr id="6" name="Image 4" descr="preencoded.png">    </p:cNvPr>
          <p:cNvPicPr>
            <a:picLocks noChangeAspect="1"/>
          </p:cNvPicPr>
          <p:nvPr/>
        </p:nvPicPr>
        <p:blipFill>
          <a:blip r:embed="rId5"/>
          <a:stretch>
            <a:fillRect/>
          </a:stretch>
        </p:blipFill>
        <p:spPr>
          <a:xfrm>
            <a:off x="6793688" y="2025012"/>
            <a:ext cx="5112600" cy="3989226"/>
          </a:xfrm>
          <a:prstGeom prst="rect">
            <a:avLst/>
          </a:prstGeom>
        </p:spPr>
      </p:pic>
      <p:pic>
        <p:nvPicPr>
          <p:cNvPr id="7" name="Image 5" descr="preencoded.png">    </p:cNvPr>
          <p:cNvPicPr>
            <a:picLocks noChangeAspect="1"/>
          </p:cNvPicPr>
          <p:nvPr/>
        </p:nvPicPr>
        <p:blipFill>
          <a:blip r:embed="rId6"/>
          <a:stretch>
            <a:fillRect/>
          </a:stretch>
        </p:blipFill>
        <p:spPr>
          <a:xfrm>
            <a:off x="0" y="0"/>
            <a:ext cx="18288000" cy="10287000"/>
          </a:xfrm>
          <a:prstGeom prst="rect">
            <a:avLst/>
          </a:prstGeom>
        </p:spPr>
      </p:pic>
      <p:pic>
        <p:nvPicPr>
          <p:cNvPr id="8" name="Image 6" descr="preencoded.png">    </p:cNvPr>
          <p:cNvPicPr>
            <a:picLocks noChangeAspect="1"/>
          </p:cNvPicPr>
          <p:nvPr/>
        </p:nvPicPr>
        <p:blipFill>
          <a:blip r:embed="rId7"/>
          <a:stretch>
            <a:fillRect/>
          </a:stretch>
        </p:blipFill>
        <p:spPr>
          <a:xfrm>
            <a:off x="12498100" y="2025012"/>
            <a:ext cx="5112600" cy="3989226"/>
          </a:xfrm>
          <a:prstGeom prst="rect">
            <a:avLst/>
          </a:prstGeom>
        </p:spPr>
      </p:pic>
      <p:pic>
        <p:nvPicPr>
          <p:cNvPr id="9" name="Image 7" descr="preencoded.png">    </p:cNvPr>
          <p:cNvPicPr>
            <a:picLocks noChangeAspect="1"/>
          </p:cNvPicPr>
          <p:nvPr/>
        </p:nvPicPr>
        <p:blipFill>
          <a:blip r:embed="rId8"/>
          <a:stretch>
            <a:fillRect/>
          </a:stretch>
        </p:blipFill>
        <p:spPr>
          <a:xfrm>
            <a:off x="0" y="0"/>
            <a:ext cx="18288000" cy="10287000"/>
          </a:xfrm>
          <a:prstGeom prst="rect">
            <a:avLst/>
          </a:prstGeom>
        </p:spPr>
      </p:pic>
      <p:sp>
        <p:nvSpPr>
          <p:cNvPr id="10" name="Text 0"/>
          <p:cNvSpPr txBox="1"/>
          <p:nvPr/>
        </p:nvSpPr>
        <p:spPr>
          <a:xfrm>
            <a:off x="123775" y="9536150"/>
            <a:ext cx="1029000" cy="746400"/>
          </a:xfrm>
          <a:prstGeom prst="rect">
            <a:avLst/>
          </a:prstGeom>
          <a:noFill/>
          <a:ln/>
        </p:spPr>
        <p:txBody>
          <a:bodyPr wrap="square" lIns="0" tIns="0" rIns="0" bIns="0" rtlCol="0" anchor="t"/>
          <a:lstStyle/>
          <a:p>
            <a:pPr algn="ctr" indent="0" marL="0">
              <a:lnSpc>
                <a:spcPct val="100000"/>
              </a:lnSpc>
              <a:buNone/>
            </a:pPr>
            <a:r>
              <a:rPr lang="en-US" sz="2200" b="1" dirty="0">
                <a:solidFill>
                  <a:srgbClr val="000000"/>
                </a:solidFill>
                <a:latin typeface="Arial" pitchFamily="34" charset="0"/>
                <a:ea typeface="Arial" pitchFamily="34" charset="-122"/>
                <a:cs typeface="Arial" pitchFamily="34" charset="-120"/>
              </a:rPr>
              <a:t>8</a:t>
            </a:r>
            <a:endParaRPr lang="en-US" sz="2200" dirty="0"/>
          </a:p>
        </p:txBody>
      </p:sp>
      <p:sp>
        <p:nvSpPr>
          <p:cNvPr id="11" name="Text 1"/>
          <p:cNvSpPr txBox="1"/>
          <p:nvPr/>
        </p:nvSpPr>
        <p:spPr>
          <a:xfrm>
            <a:off x="679950" y="491775"/>
            <a:ext cx="16930800" cy="877200"/>
          </a:xfrm>
          <a:prstGeom prst="rect">
            <a:avLst/>
          </a:prstGeom>
          <a:noFill/>
          <a:ln/>
        </p:spPr>
        <p:txBody>
          <a:bodyPr wrap="square" lIns="0" tIns="0" rIns="0" bIns="0" rtlCol="0" anchor="t"/>
          <a:lstStyle/>
          <a:p>
            <a:pPr algn="l" indent="0" marL="0">
              <a:lnSpc>
                <a:spcPct val="100000"/>
              </a:lnSpc>
              <a:buNone/>
            </a:pPr>
            <a:r>
              <a:rPr lang="en-US" sz="4500" b="1" dirty="0">
                <a:solidFill>
                  <a:srgbClr val="FFFFFF"/>
                </a:solidFill>
                <a:latin typeface="Arial" pitchFamily="34" charset="0"/>
                <a:ea typeface="Arial" pitchFamily="34" charset="-122"/>
                <a:cs typeface="Arial" pitchFamily="34" charset="-120"/>
              </a:rPr>
              <a:t>Gestures: жесты рук в английском общении
</a:t>
            </a:r>
            <a:endParaRPr lang="en-US" sz="4500" dirty="0"/>
          </a:p>
        </p:txBody>
      </p:sp>
      <p:sp>
        <p:nvSpPr>
          <p:cNvPr id="12" name="Text 2"/>
          <p:cNvSpPr txBox="1"/>
          <p:nvPr/>
        </p:nvSpPr>
        <p:spPr>
          <a:xfrm>
            <a:off x="1089275" y="7326427"/>
            <a:ext cx="5112600" cy="1966200"/>
          </a:xfrm>
          <a:prstGeom prst="rect">
            <a:avLst/>
          </a:prstGeom>
          <a:noFill/>
          <a:ln/>
        </p:spPr>
        <p:txBody>
          <a:bodyPr wrap="square" lIns="0" tIns="0" rIns="0" bIns="0" rtlCol="0" anchor="t"/>
          <a:lstStyle/>
          <a:p>
            <a:pPr algn="l" indent="0" marL="0">
              <a:lnSpc>
                <a:spcPct val="100000"/>
              </a:lnSpc>
              <a:buNone/>
            </a:pPr>
            <a:r>
              <a:rPr lang="en-US" sz="1934" dirty="0">
                <a:solidFill>
                  <a:srgbClr val="000000"/>
                </a:solidFill>
                <a:latin typeface="Arial" pitchFamily="34" charset="0"/>
                <a:ea typeface="Arial" pitchFamily="34" charset="-122"/>
                <a:cs typeface="Arial" pitchFamily="34" charset="-120"/>
              </a:rPr>
              <a:t>На уроке английского один и тот же жест может звучать по-разному: как поддержка, как усиление мысли или как признак напряжения. Всё зависит от того, говорит ли человек спокойно, спорит или старается убедить собеседника. Поэтому движения рук стоит читать вместе с тоном и выражением лица.
</a:t>
            </a:r>
            <a:endParaRPr lang="en-US" sz="1934" dirty="0"/>
          </a:p>
        </p:txBody>
      </p:sp>
      <p:sp>
        <p:nvSpPr>
          <p:cNvPr id="13" name="Text 3"/>
          <p:cNvSpPr txBox="1"/>
          <p:nvPr/>
        </p:nvSpPr>
        <p:spPr>
          <a:xfrm>
            <a:off x="1089277" y="6289732"/>
            <a:ext cx="5112600" cy="772800"/>
          </a:xfrm>
          <a:prstGeom prst="rect">
            <a:avLst/>
          </a:prstGeom>
          <a:noFill/>
          <a:ln/>
        </p:spPr>
        <p:txBody>
          <a:bodyPr wrap="square" lIns="0" tIns="0" rIns="0" bIns="0" rtlCol="0" anchor="ctr"/>
          <a:lstStyle/>
          <a:p>
            <a:pPr algn="l" indent="0" marL="0">
              <a:lnSpc>
                <a:spcPct val="115000"/>
              </a:lnSpc>
              <a:buNone/>
            </a:pPr>
            <a:r>
              <a:rPr lang="en-US" sz="2644" b="1" dirty="0">
                <a:solidFill>
                  <a:srgbClr val="0345E4"/>
                </a:solidFill>
                <a:latin typeface="Arial" pitchFamily="34" charset="0"/>
                <a:ea typeface="Arial" pitchFamily="34" charset="-122"/>
                <a:cs typeface="Arial" pitchFamily="34" charset="-120"/>
              </a:rPr>
              <a:t>Жест, который меняет смысл фразы
</a:t>
            </a:r>
            <a:endParaRPr lang="en-US" sz="2644" dirty="0"/>
          </a:p>
        </p:txBody>
      </p:sp>
      <p:sp>
        <p:nvSpPr>
          <p:cNvPr id="14" name="Text 4"/>
          <p:cNvSpPr txBox="1"/>
          <p:nvPr/>
        </p:nvSpPr>
        <p:spPr>
          <a:xfrm>
            <a:off x="6793688" y="7326427"/>
            <a:ext cx="5112600" cy="1966200"/>
          </a:xfrm>
          <a:prstGeom prst="rect">
            <a:avLst/>
          </a:prstGeom>
          <a:noFill/>
          <a:ln/>
        </p:spPr>
        <p:txBody>
          <a:bodyPr wrap="square" lIns="0" tIns="0" rIns="0" bIns="0" rtlCol="0" anchor="t"/>
          <a:lstStyle/>
          <a:p>
            <a:pPr algn="l" indent="0" marL="0">
              <a:lnSpc>
                <a:spcPct val="100000"/>
              </a:lnSpc>
              <a:buNone/>
            </a:pPr>
            <a:r>
              <a:rPr lang="en-US" sz="1934" dirty="0">
                <a:solidFill>
                  <a:srgbClr val="000000"/>
                </a:solidFill>
                <a:latin typeface="Arial" pitchFamily="34" charset="0"/>
                <a:ea typeface="Arial" pitchFamily="34" charset="-122"/>
                <a:cs typeface="Arial" pitchFamily="34" charset="-120"/>
              </a:rPr>
              <a:t>Во время обсуждения ученик может сжимать кулаки, трогать лицо или резко размахивать руками, даже если сам считает себя спокойным. Такие движения нередко выдают раздражение, волнение или попытку взять ситуацию под контроль. Наблюдатель замечает не отдельный жест, а общую картину поведения.
</a:t>
            </a:r>
            <a:endParaRPr lang="en-US" sz="1934" dirty="0"/>
          </a:p>
        </p:txBody>
      </p:sp>
      <p:sp>
        <p:nvSpPr>
          <p:cNvPr id="15" name="Text 5"/>
          <p:cNvSpPr txBox="1"/>
          <p:nvPr/>
        </p:nvSpPr>
        <p:spPr>
          <a:xfrm>
            <a:off x="6793690" y="6289732"/>
            <a:ext cx="5112600" cy="772800"/>
          </a:xfrm>
          <a:prstGeom prst="rect">
            <a:avLst/>
          </a:prstGeom>
          <a:noFill/>
          <a:ln/>
        </p:spPr>
        <p:txBody>
          <a:bodyPr wrap="square" lIns="0" tIns="0" rIns="0" bIns="0" rtlCol="0" anchor="ctr"/>
          <a:lstStyle/>
          <a:p>
            <a:pPr algn="l" indent="0" marL="0">
              <a:lnSpc>
                <a:spcPct val="115000"/>
              </a:lnSpc>
              <a:buNone/>
            </a:pPr>
            <a:r>
              <a:rPr lang="en-US" sz="2644" b="1" dirty="0">
                <a:solidFill>
                  <a:srgbClr val="0345E4"/>
                </a:solidFill>
                <a:latin typeface="Arial" pitchFamily="34" charset="0"/>
                <a:ea typeface="Arial" pitchFamily="34" charset="-122"/>
                <a:cs typeface="Arial" pitchFamily="34" charset="-120"/>
              </a:rPr>
              <a:t>Когда руки говорят громче слов
</a:t>
            </a:r>
            <a:endParaRPr lang="en-US" sz="2644" dirty="0"/>
          </a:p>
        </p:txBody>
      </p:sp>
      <p:sp>
        <p:nvSpPr>
          <p:cNvPr id="16" name="Text 6"/>
          <p:cNvSpPr txBox="1"/>
          <p:nvPr/>
        </p:nvSpPr>
        <p:spPr>
          <a:xfrm>
            <a:off x="12498100" y="7326427"/>
            <a:ext cx="5112600" cy="1966200"/>
          </a:xfrm>
          <a:prstGeom prst="rect">
            <a:avLst/>
          </a:prstGeom>
          <a:noFill/>
          <a:ln/>
        </p:spPr>
        <p:txBody>
          <a:bodyPr wrap="square" lIns="0" tIns="0" rIns="0" bIns="0" rtlCol="0" anchor="t"/>
          <a:lstStyle/>
          <a:p>
            <a:pPr algn="l" indent="0" marL="0">
              <a:lnSpc>
                <a:spcPct val="100000"/>
              </a:lnSpc>
              <a:buNone/>
            </a:pPr>
            <a:r>
              <a:rPr lang="en-US" sz="1934" dirty="0">
                <a:solidFill>
                  <a:srgbClr val="000000"/>
                </a:solidFill>
                <a:latin typeface="Arial" pitchFamily="34" charset="0"/>
                <a:ea typeface="Arial" pitchFamily="34" charset="-122"/>
                <a:cs typeface="Arial" pitchFamily="34" charset="-120"/>
              </a:rPr>
              <a:t>В реальном разговоре жесты помогают уловить эмоцию быстрее, чем длинные объяснения. Активные движения рук делают речь выразительнее и показывают вовлечённость, если они естественны и уместны. Именно поэтому при изучении английского важно смотреть не только на слова, но и на манеру говорить.
</a:t>
            </a:r>
            <a:endParaRPr lang="en-US" sz="1934" dirty="0"/>
          </a:p>
        </p:txBody>
      </p:sp>
      <p:sp>
        <p:nvSpPr>
          <p:cNvPr id="17" name="Text 7"/>
          <p:cNvSpPr txBox="1"/>
          <p:nvPr/>
        </p:nvSpPr>
        <p:spPr>
          <a:xfrm>
            <a:off x="12498102" y="6289732"/>
            <a:ext cx="5112600" cy="772800"/>
          </a:xfrm>
          <a:prstGeom prst="rect">
            <a:avLst/>
          </a:prstGeom>
          <a:noFill/>
          <a:ln/>
        </p:spPr>
        <p:txBody>
          <a:bodyPr wrap="square" lIns="0" tIns="0" rIns="0" bIns="0" rtlCol="0" anchor="ctr"/>
          <a:lstStyle/>
          <a:p>
            <a:pPr algn="l" indent="0" marL="0">
              <a:lnSpc>
                <a:spcPct val="115000"/>
              </a:lnSpc>
              <a:buNone/>
            </a:pPr>
            <a:r>
              <a:rPr lang="en-US" sz="2644" b="1" dirty="0">
                <a:solidFill>
                  <a:srgbClr val="0345E4"/>
                </a:solidFill>
                <a:latin typeface="Arial" pitchFamily="34" charset="0"/>
                <a:ea typeface="Arial" pitchFamily="34" charset="-122"/>
                <a:cs typeface="Arial" pitchFamily="34" charset="-120"/>
              </a:rPr>
              <a:t>Диалог, который легче понять вживую
</a:t>
            </a:r>
            <a:endParaRPr lang="en-US" sz="2644"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pic>
        <p:nvPicPr>
          <p:cNvPr id="4" name="Image 2" descr="preencoded.png">    </p:cNvPr>
          <p:cNvPicPr>
            <a:picLocks noChangeAspect="1"/>
          </p:cNvPicPr>
          <p:nvPr/>
        </p:nvPicPr>
        <p:blipFill>
          <a:blip r:embed="rId3"/>
          <a:stretch>
            <a:fillRect/>
          </a:stretch>
        </p:blipFill>
        <p:spPr>
          <a:xfrm>
            <a:off x="8703325" y="3122608"/>
            <a:ext cx="9042900" cy="4242184"/>
          </a:xfrm>
          <a:prstGeom prst="rect">
            <a:avLst/>
          </a:prstGeom>
        </p:spPr>
      </p:pic>
      <p:sp>
        <p:nvSpPr>
          <p:cNvPr id="5" name="Text 0"/>
          <p:cNvSpPr txBox="1"/>
          <p:nvPr/>
        </p:nvSpPr>
        <p:spPr>
          <a:xfrm>
            <a:off x="8703325" y="8881500"/>
            <a:ext cx="9042900" cy="246300"/>
          </a:xfrm>
          <a:prstGeom prst="rect">
            <a:avLst/>
          </a:prstGeom>
          <a:noFill/>
          <a:ln/>
        </p:spPr>
        <p:txBody>
          <a:bodyPr wrap="square" lIns="0" tIns="0" rIns="0" bIns="0" rtlCol="0" anchor="t"/>
          <a:lstStyle/>
          <a:p>
            <a:pPr algn="r" indent="0" marL="0">
              <a:lnSpc>
                <a:spcPct val="150041"/>
              </a:lnSpc>
              <a:buNone/>
            </a:pPr>
            <a:r>
              <a:rPr lang="en-US" sz="1292" dirty="0">
                <a:solidFill>
                  <a:srgbClr val="2A3E5C"/>
                </a:solidFill>
                <a:latin typeface="Arial" pitchFamily="34" charset="0"/>
                <a:ea typeface="Arial" pitchFamily="34" charset="-122"/>
                <a:cs typeface="Arial" pitchFamily="34" charset="-120"/>
              </a:rPr>
              <a:t>Материалы по невербальной коммуникации и межкультурному общению
</a:t>
            </a:r>
            <a:endParaRPr lang="en-US" sz="1292" dirty="0"/>
          </a:p>
        </p:txBody>
      </p:sp>
      <p:sp>
        <p:nvSpPr>
          <p:cNvPr id="6" name="Text 1"/>
          <p:cNvSpPr txBox="1"/>
          <p:nvPr/>
        </p:nvSpPr>
        <p:spPr>
          <a:xfrm>
            <a:off x="123775" y="9536150"/>
            <a:ext cx="1028700" cy="746400"/>
          </a:xfrm>
          <a:prstGeom prst="rect">
            <a:avLst/>
          </a:prstGeom>
          <a:noFill/>
          <a:ln/>
        </p:spPr>
        <p:txBody>
          <a:bodyPr wrap="square" lIns="0" tIns="0" rIns="0" bIns="0" rtlCol="0" anchor="t"/>
          <a:lstStyle/>
          <a:p>
            <a:pPr algn="ctr" indent="0" marL="0">
              <a:lnSpc>
                <a:spcPct val="100000"/>
              </a:lnSpc>
              <a:buNone/>
            </a:pPr>
            <a:r>
              <a:rPr lang="en-US" sz="2200" b="1" dirty="0">
                <a:solidFill>
                  <a:srgbClr val="D9D9D9"/>
                </a:solidFill>
                <a:latin typeface="Arial" pitchFamily="34" charset="0"/>
                <a:ea typeface="Arial" pitchFamily="34" charset="-122"/>
                <a:cs typeface="Arial" pitchFamily="34" charset="-120"/>
              </a:rPr>
              <a:t>9</a:t>
            </a:r>
            <a:endParaRPr lang="en-US" sz="2200" dirty="0"/>
          </a:p>
        </p:txBody>
      </p:sp>
      <p:sp>
        <p:nvSpPr>
          <p:cNvPr id="7" name="Text 2"/>
          <p:cNvSpPr txBox="1"/>
          <p:nvPr/>
        </p:nvSpPr>
        <p:spPr>
          <a:xfrm>
            <a:off x="382425" y="1918950"/>
            <a:ext cx="8069100" cy="6649500"/>
          </a:xfrm>
          <a:prstGeom prst="rect">
            <a:avLst/>
          </a:prstGeom>
          <a:noFill/>
          <a:ln/>
        </p:spPr>
        <p:txBody>
          <a:bodyPr wrap="square" lIns="0" tIns="0" rIns="0" bIns="0" rtlCol="0" anchor="ctr"/>
          <a:lstStyle/>
          <a:p>
            <a:pPr algn="l" indent="0" marL="0">
              <a:lnSpc>
                <a:spcPct val="120000"/>
              </a:lnSpc>
              <a:buNone/>
            </a:pPr>
            <a:r>
              <a:rPr lang="en-US" sz="4600" b="1" dirty="0">
                <a:solidFill>
                  <a:srgbClr val="000000"/>
                </a:solidFill>
                <a:latin typeface="Arial" pitchFamily="34" charset="0"/>
                <a:ea typeface="Arial" pitchFamily="34" charset="-122"/>
                <a:cs typeface="Arial" pitchFamily="34" charset="-120"/>
              </a:rPr>
              <a:t>Сигналы, которые часто понимают неправильно
</a:t>
            </a:r>
            <a:pPr algn="l" indent="0" marL="0">
              <a:lnSpc>
                <a:spcPct val="120000"/>
              </a:lnSpc>
              <a:buNone/>
            </a:pPr>
            <a:r>
              <a:rPr lang="en-US" sz="4000" b="1"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24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2400" dirty="0">
                <a:solidFill>
                  <a:srgbClr val="000000"/>
                </a:solidFill>
                <a:latin typeface="Arial" pitchFamily="34" charset="0"/>
                <a:ea typeface="Arial" pitchFamily="34" charset="-122"/>
                <a:cs typeface="Arial" pitchFamily="34" charset="-120"/>
              </a:rPr>
              <a:t>Один и тот же жест может иметь разные значения. Без контекста легко сделать неверный вывод.
</a:t>
            </a:r>
            <a:pPr algn="l" indent="0" marL="0">
              <a:lnSpc>
                <a:spcPct val="150041"/>
              </a:lnSpc>
              <a:buNone/>
            </a:pPr>
            <a:r>
              <a:rPr lang="en-US" sz="26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2400" dirty="0">
                <a:solidFill>
                  <a:srgbClr val="000000"/>
                </a:solidFill>
                <a:latin typeface="Arial" pitchFamily="34" charset="0"/>
                <a:ea typeface="Arial" pitchFamily="34" charset="-122"/>
                <a:cs typeface="Arial" pitchFamily="34" charset="-120"/>
              </a:rPr>
              <a:t>Ни один жест не даёт точного ответа сам по себе: смысл становится ясным только в контексте.
</a:t>
            </a:r>
            <a:endParaRPr lang="en-US" sz="4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6F6F6"/>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pic>
        <p:nvPicPr>
          <p:cNvPr id="4" name="Image 2" descr="preencoded.png">    </p:cNvPr>
          <p:cNvPicPr>
            <a:picLocks noChangeAspect="1"/>
          </p:cNvPicPr>
          <p:nvPr/>
        </p:nvPicPr>
        <p:blipFill>
          <a:blip r:embed="rId3"/>
          <a:stretch>
            <a:fillRect/>
          </a:stretch>
        </p:blipFill>
        <p:spPr>
          <a:xfrm>
            <a:off x="0" y="0"/>
            <a:ext cx="18288000" cy="10287000"/>
          </a:xfrm>
          <a:prstGeom prst="rect">
            <a:avLst/>
          </a:prstGeom>
        </p:spPr>
      </p:pic>
      <p:pic>
        <p:nvPicPr>
          <p:cNvPr id="5" name="Image 3" descr="preencoded.png">    </p:cNvPr>
          <p:cNvPicPr>
            <a:picLocks noChangeAspect="1"/>
          </p:cNvPicPr>
          <p:nvPr/>
        </p:nvPicPr>
        <p:blipFill>
          <a:blip r:embed="rId4"/>
          <a:stretch>
            <a:fillRect/>
          </a:stretch>
        </p:blipFill>
        <p:spPr>
          <a:xfrm>
            <a:off x="989030" y="2827747"/>
            <a:ext cx="537600" cy="614400"/>
          </a:xfrm>
          <a:prstGeom prst="rect">
            <a:avLst/>
          </a:prstGeom>
        </p:spPr>
      </p:pic>
      <p:pic>
        <p:nvPicPr>
          <p:cNvPr id="6" name="Image 4" descr="preencoded.png">    </p:cNvPr>
          <p:cNvPicPr>
            <a:picLocks noChangeAspect="1"/>
          </p:cNvPicPr>
          <p:nvPr/>
        </p:nvPicPr>
        <p:blipFill>
          <a:blip r:embed="rId5"/>
          <a:stretch>
            <a:fillRect/>
          </a:stretch>
        </p:blipFill>
        <p:spPr>
          <a:xfrm>
            <a:off x="0" y="0"/>
            <a:ext cx="18288000" cy="10287000"/>
          </a:xfrm>
          <a:prstGeom prst="rect">
            <a:avLst/>
          </a:prstGeom>
        </p:spPr>
      </p:pic>
      <p:pic>
        <p:nvPicPr>
          <p:cNvPr id="7" name="Image 5" descr="preencoded.png">    </p:cNvPr>
          <p:cNvPicPr>
            <a:picLocks noChangeAspect="1"/>
          </p:cNvPicPr>
          <p:nvPr/>
        </p:nvPicPr>
        <p:blipFill>
          <a:blip r:embed="rId6"/>
          <a:stretch>
            <a:fillRect/>
          </a:stretch>
        </p:blipFill>
        <p:spPr>
          <a:xfrm>
            <a:off x="925730" y="5988667"/>
            <a:ext cx="664200" cy="531360"/>
          </a:xfrm>
          <a:prstGeom prst="rect">
            <a:avLst/>
          </a:prstGeom>
        </p:spPr>
      </p:pic>
      <p:pic>
        <p:nvPicPr>
          <p:cNvPr id="8" name="Image 6" descr="preencoded.png">    </p:cNvPr>
          <p:cNvPicPr>
            <a:picLocks noChangeAspect="1"/>
          </p:cNvPicPr>
          <p:nvPr/>
        </p:nvPicPr>
        <p:blipFill>
          <a:blip r:embed="rId7"/>
          <a:stretch>
            <a:fillRect/>
          </a:stretch>
        </p:blipFill>
        <p:spPr>
          <a:xfrm>
            <a:off x="0" y="0"/>
            <a:ext cx="18288000" cy="10287000"/>
          </a:xfrm>
          <a:prstGeom prst="rect">
            <a:avLst/>
          </a:prstGeom>
        </p:spPr>
      </p:pic>
      <p:pic>
        <p:nvPicPr>
          <p:cNvPr id="9" name="Image 7" descr="preencoded.png">    </p:cNvPr>
          <p:cNvPicPr>
            <a:picLocks noChangeAspect="1"/>
          </p:cNvPicPr>
          <p:nvPr/>
        </p:nvPicPr>
        <p:blipFill>
          <a:blip r:embed="rId8"/>
          <a:stretch>
            <a:fillRect/>
          </a:stretch>
        </p:blipFill>
        <p:spPr>
          <a:xfrm>
            <a:off x="9567080" y="2869267"/>
            <a:ext cx="664200" cy="531360"/>
          </a:xfrm>
          <a:prstGeom prst="rect">
            <a:avLst/>
          </a:prstGeom>
        </p:spPr>
      </p:pic>
      <p:pic>
        <p:nvPicPr>
          <p:cNvPr id="10" name="Image 8" descr="preencoded.png">    </p:cNvPr>
          <p:cNvPicPr>
            <a:picLocks noChangeAspect="1"/>
          </p:cNvPicPr>
          <p:nvPr/>
        </p:nvPicPr>
        <p:blipFill>
          <a:blip r:embed="rId9"/>
          <a:stretch>
            <a:fillRect/>
          </a:stretch>
        </p:blipFill>
        <p:spPr>
          <a:xfrm>
            <a:off x="0" y="0"/>
            <a:ext cx="18288000" cy="10287000"/>
          </a:xfrm>
          <a:prstGeom prst="rect">
            <a:avLst/>
          </a:prstGeom>
        </p:spPr>
      </p:pic>
      <p:pic>
        <p:nvPicPr>
          <p:cNvPr id="11" name="Image 9" descr="preencoded.png">    </p:cNvPr>
          <p:cNvPicPr>
            <a:picLocks noChangeAspect="1"/>
          </p:cNvPicPr>
          <p:nvPr/>
        </p:nvPicPr>
        <p:blipFill>
          <a:blip r:embed="rId10"/>
          <a:stretch>
            <a:fillRect/>
          </a:stretch>
        </p:blipFill>
        <p:spPr>
          <a:xfrm>
            <a:off x="9591980" y="5947147"/>
            <a:ext cx="614400" cy="614400"/>
          </a:xfrm>
          <a:prstGeom prst="rect">
            <a:avLst/>
          </a:prstGeom>
        </p:spPr>
      </p:pic>
      <p:sp>
        <p:nvSpPr>
          <p:cNvPr id="12" name="Text 0"/>
          <p:cNvSpPr txBox="1"/>
          <p:nvPr/>
        </p:nvSpPr>
        <p:spPr>
          <a:xfrm>
            <a:off x="832650" y="376226"/>
            <a:ext cx="16622700" cy="1656600"/>
          </a:xfrm>
          <a:prstGeom prst="rect">
            <a:avLst/>
          </a:prstGeom>
          <a:noFill/>
          <a:ln/>
        </p:spPr>
        <p:txBody>
          <a:bodyPr wrap="square" lIns="0" tIns="0" rIns="0" bIns="0" rtlCol="0" anchor="ctr"/>
          <a:lstStyle/>
          <a:p>
            <a:pPr algn="ctr" indent="0" marL="0">
              <a:lnSpc>
                <a:spcPct val="100000"/>
              </a:lnSpc>
              <a:buNone/>
            </a:pPr>
            <a:r>
              <a:rPr lang="en-US" sz="4500" b="1" dirty="0">
                <a:solidFill>
                  <a:srgbClr val="000000"/>
                </a:solidFill>
                <a:latin typeface="Arial" pitchFamily="34" charset="0"/>
                <a:ea typeface="Arial" pitchFamily="34" charset="-122"/>
                <a:cs typeface="Arial" pitchFamily="34" charset="-120"/>
              </a:rPr>
              <a:t>Personal space и дистанция между людьми
</a:t>
            </a:r>
            <a:endParaRPr lang="en-US" sz="4500" dirty="0"/>
          </a:p>
        </p:txBody>
      </p:sp>
      <p:sp>
        <p:nvSpPr>
          <p:cNvPr id="13" name="Text 1"/>
          <p:cNvSpPr txBox="1"/>
          <p:nvPr/>
        </p:nvSpPr>
        <p:spPr>
          <a:xfrm>
            <a:off x="123775" y="9536150"/>
            <a:ext cx="1028700" cy="746400"/>
          </a:xfrm>
          <a:prstGeom prst="rect">
            <a:avLst/>
          </a:prstGeom>
          <a:noFill/>
          <a:ln/>
        </p:spPr>
        <p:txBody>
          <a:bodyPr wrap="square" lIns="0" tIns="0" rIns="0" bIns="0" rtlCol="0" anchor="t"/>
          <a:lstStyle/>
          <a:p>
            <a:pPr algn="ctr" indent="0" marL="0">
              <a:lnSpc>
                <a:spcPct val="100000"/>
              </a:lnSpc>
              <a:buNone/>
            </a:pPr>
            <a:r>
              <a:rPr lang="en-US" sz="2200" b="1" dirty="0">
                <a:solidFill>
                  <a:srgbClr val="D9D9D9"/>
                </a:solidFill>
                <a:latin typeface="Arial" pitchFamily="34" charset="0"/>
                <a:ea typeface="Arial" pitchFamily="34" charset="-122"/>
                <a:cs typeface="Arial" pitchFamily="34" charset="-120"/>
              </a:rPr>
              <a:t>10</a:t>
            </a:r>
            <a:endParaRPr lang="en-US" sz="2200" dirty="0"/>
          </a:p>
        </p:txBody>
      </p:sp>
      <p:sp>
        <p:nvSpPr>
          <p:cNvPr id="14" name="Text 2"/>
          <p:cNvSpPr txBox="1"/>
          <p:nvPr/>
        </p:nvSpPr>
        <p:spPr>
          <a:xfrm>
            <a:off x="832650" y="3993125"/>
            <a:ext cx="8004000" cy="1135800"/>
          </a:xfrm>
          <a:prstGeom prst="rect">
            <a:avLst/>
          </a:prstGeom>
          <a:noFill/>
          <a:ln/>
        </p:spPr>
        <p:txBody>
          <a:bodyPr wrap="square" lIns="0" tIns="0" rIns="0" bIns="0" rtlCol="0" anchor="t"/>
          <a:lstStyle/>
          <a:p>
            <a:pPr algn="l" indent="0" marL="0">
              <a:lnSpc>
                <a:spcPct val="115000"/>
              </a:lnSpc>
              <a:buNone/>
            </a:pPr>
            <a:r>
              <a:rPr lang="en-US" sz="2156" dirty="0">
                <a:solidFill>
                  <a:srgbClr val="000000"/>
                </a:solidFill>
                <a:latin typeface="Arial" pitchFamily="34" charset="0"/>
                <a:ea typeface="Arial" pitchFamily="34" charset="-122"/>
                <a:cs typeface="Arial" pitchFamily="34" charset="-120"/>
              </a:rPr>
              <a:t>Personal space — это комфортная дистанция, которую человек ожидает во время общения. Нарушение этой границы может вызвать напряжение, даже если слова звучат вежливо.
</a:t>
            </a:r>
            <a:endParaRPr lang="en-US" sz="2156" dirty="0"/>
          </a:p>
        </p:txBody>
      </p:sp>
      <p:sp>
        <p:nvSpPr>
          <p:cNvPr id="15" name="Text 3"/>
          <p:cNvSpPr txBox="1"/>
          <p:nvPr/>
        </p:nvSpPr>
        <p:spPr>
          <a:xfrm>
            <a:off x="1994525" y="2796400"/>
            <a:ext cx="6842100" cy="677100"/>
          </a:xfrm>
          <a:prstGeom prst="rect">
            <a:avLst/>
          </a:prstGeom>
          <a:noFill/>
          <a:ln/>
        </p:spPr>
        <p:txBody>
          <a:bodyPr wrap="square" lIns="0" tIns="0" rIns="0" bIns="0" rtlCol="0" anchor="ctr"/>
          <a:lstStyle/>
          <a:p>
            <a:pPr algn="l" indent="0" marL="0">
              <a:lnSpc>
                <a:spcPct val="90000"/>
              </a:lnSpc>
              <a:buNone/>
            </a:pPr>
            <a:r>
              <a:rPr lang="en-US" sz="2800" b="1" dirty="0">
                <a:solidFill>
                  <a:srgbClr val="1C3354"/>
                </a:solidFill>
                <a:latin typeface="Arial" pitchFamily="34" charset="0"/>
                <a:ea typeface="Arial" pitchFamily="34" charset="-122"/>
                <a:cs typeface="Arial" pitchFamily="34" charset="-120"/>
              </a:rPr>
              <a:t>Личное пространство
</a:t>
            </a:r>
            <a:endParaRPr lang="en-US" sz="2800" dirty="0"/>
          </a:p>
        </p:txBody>
      </p:sp>
      <p:sp>
        <p:nvSpPr>
          <p:cNvPr id="16" name="Text 4"/>
          <p:cNvSpPr txBox="1"/>
          <p:nvPr/>
        </p:nvSpPr>
        <p:spPr>
          <a:xfrm>
            <a:off x="832650" y="7155425"/>
            <a:ext cx="8004000" cy="1135800"/>
          </a:xfrm>
          <a:prstGeom prst="rect">
            <a:avLst/>
          </a:prstGeom>
          <a:noFill/>
          <a:ln/>
        </p:spPr>
        <p:txBody>
          <a:bodyPr wrap="square" lIns="0" tIns="0" rIns="0" bIns="0" rtlCol="0" anchor="t"/>
          <a:lstStyle/>
          <a:p>
            <a:pPr algn="l" indent="0" marL="0">
              <a:lnSpc>
                <a:spcPct val="115000"/>
              </a:lnSpc>
              <a:buNone/>
            </a:pPr>
            <a:r>
              <a:rPr lang="en-US" sz="2147" dirty="0">
                <a:solidFill>
                  <a:srgbClr val="000000"/>
                </a:solidFill>
                <a:latin typeface="Arial" pitchFamily="34" charset="0"/>
                <a:ea typeface="Arial" pitchFamily="34" charset="-122"/>
                <a:cs typeface="Arial" pitchFamily="34" charset="-120"/>
              </a:rPr>
              <a:t>Social distance помогает поддерживать нейтральный, уважительный тон в разговоре с малознакомыми людьми. Она особенно важна в школьном, деловом и публичном общении.
</a:t>
            </a:r>
            <a:endParaRPr lang="en-US" sz="2147" dirty="0"/>
          </a:p>
        </p:txBody>
      </p:sp>
      <p:sp>
        <p:nvSpPr>
          <p:cNvPr id="17" name="Text 5"/>
          <p:cNvSpPr txBox="1"/>
          <p:nvPr/>
        </p:nvSpPr>
        <p:spPr>
          <a:xfrm>
            <a:off x="1994525" y="5915800"/>
            <a:ext cx="6842100" cy="677100"/>
          </a:xfrm>
          <a:prstGeom prst="rect">
            <a:avLst/>
          </a:prstGeom>
          <a:noFill/>
          <a:ln/>
        </p:spPr>
        <p:txBody>
          <a:bodyPr wrap="square" lIns="0" tIns="0" rIns="0" bIns="0" rtlCol="0" anchor="ctr"/>
          <a:lstStyle/>
          <a:p>
            <a:pPr algn="l" indent="0" marL="0">
              <a:lnSpc>
                <a:spcPct val="90000"/>
              </a:lnSpc>
              <a:buNone/>
            </a:pPr>
            <a:r>
              <a:rPr lang="en-US" sz="2600" b="1" dirty="0">
                <a:solidFill>
                  <a:srgbClr val="1C3354"/>
                </a:solidFill>
                <a:latin typeface="Arial" pitchFamily="34" charset="0"/>
                <a:ea typeface="Arial" pitchFamily="34" charset="-122"/>
                <a:cs typeface="Arial" pitchFamily="34" charset="-120"/>
              </a:rPr>
              <a:t>Социальная дистанция
</a:t>
            </a:r>
            <a:endParaRPr lang="en-US" sz="2600" dirty="0"/>
          </a:p>
        </p:txBody>
      </p:sp>
      <p:sp>
        <p:nvSpPr>
          <p:cNvPr id="18" name="Text 6"/>
          <p:cNvSpPr txBox="1"/>
          <p:nvPr/>
        </p:nvSpPr>
        <p:spPr>
          <a:xfrm>
            <a:off x="9473975" y="3993125"/>
            <a:ext cx="8004000" cy="1135800"/>
          </a:xfrm>
          <a:prstGeom prst="rect">
            <a:avLst/>
          </a:prstGeom>
          <a:noFill/>
          <a:ln/>
        </p:spPr>
        <p:txBody>
          <a:bodyPr wrap="square" lIns="0" tIns="0" rIns="0" bIns="0" rtlCol="0" anchor="t"/>
          <a:lstStyle/>
          <a:p>
            <a:pPr algn="l" indent="0" marL="0">
              <a:lnSpc>
                <a:spcPct val="115000"/>
              </a:lnSpc>
              <a:buNone/>
            </a:pPr>
            <a:r>
              <a:rPr lang="en-US" sz="2300" dirty="0">
                <a:solidFill>
                  <a:srgbClr val="000000"/>
                </a:solidFill>
                <a:latin typeface="Arial" pitchFamily="34" charset="0"/>
                <a:ea typeface="Arial" pitchFamily="34" charset="-122"/>
                <a:cs typeface="Arial" pitchFamily="34" charset="-120"/>
              </a:rPr>
              <a:t>Close distance уместна среди друзей и родственников, где она выражает доверие и теплоту. В формальной ситуации то же расстояние может восприниматься как давление.
</a:t>
            </a:r>
            <a:endParaRPr lang="en-US" sz="2300" dirty="0"/>
          </a:p>
        </p:txBody>
      </p:sp>
      <p:sp>
        <p:nvSpPr>
          <p:cNvPr id="19" name="Text 7"/>
          <p:cNvSpPr txBox="1"/>
          <p:nvPr/>
        </p:nvSpPr>
        <p:spPr>
          <a:xfrm>
            <a:off x="10635875" y="2796400"/>
            <a:ext cx="6842100" cy="677100"/>
          </a:xfrm>
          <a:prstGeom prst="rect">
            <a:avLst/>
          </a:prstGeom>
          <a:noFill/>
          <a:ln/>
        </p:spPr>
        <p:txBody>
          <a:bodyPr wrap="square" lIns="0" tIns="0" rIns="0" bIns="0" rtlCol="0" anchor="ctr"/>
          <a:lstStyle/>
          <a:p>
            <a:pPr algn="l" indent="0" marL="0">
              <a:lnSpc>
                <a:spcPct val="90000"/>
              </a:lnSpc>
              <a:buNone/>
            </a:pPr>
            <a:r>
              <a:rPr lang="en-US" sz="2800" b="1" dirty="0">
                <a:solidFill>
                  <a:srgbClr val="1C3354"/>
                </a:solidFill>
                <a:latin typeface="Arial" pitchFamily="34" charset="0"/>
                <a:ea typeface="Arial" pitchFamily="34" charset="-122"/>
                <a:cs typeface="Arial" pitchFamily="34" charset="-120"/>
              </a:rPr>
              <a:t>Близкая дистанция
</a:t>
            </a:r>
            <a:endParaRPr lang="en-US" sz="2800" dirty="0"/>
          </a:p>
        </p:txBody>
      </p:sp>
      <p:sp>
        <p:nvSpPr>
          <p:cNvPr id="20" name="Text 8"/>
          <p:cNvSpPr txBox="1"/>
          <p:nvPr/>
        </p:nvSpPr>
        <p:spPr>
          <a:xfrm>
            <a:off x="9473975" y="7155425"/>
            <a:ext cx="8004000" cy="1135800"/>
          </a:xfrm>
          <a:prstGeom prst="rect">
            <a:avLst/>
          </a:prstGeom>
          <a:noFill/>
          <a:ln/>
        </p:spPr>
        <p:txBody>
          <a:bodyPr wrap="square" lIns="0" tIns="0" rIns="0" bIns="0" rtlCol="0" anchor="t"/>
          <a:lstStyle/>
          <a:p>
            <a:pPr algn="l" indent="0" marL="0">
              <a:lnSpc>
                <a:spcPct val="115000"/>
              </a:lnSpc>
              <a:buNone/>
            </a:pPr>
            <a:r>
              <a:rPr lang="en-US" sz="2060" dirty="0">
                <a:solidFill>
                  <a:srgbClr val="000000"/>
                </a:solidFill>
                <a:latin typeface="Arial" pitchFamily="34" charset="0"/>
                <a:ea typeface="Arial" pitchFamily="34" charset="-122"/>
                <a:cs typeface="Arial" pitchFamily="34" charset="-120"/>
              </a:rPr>
              <a:t>Public distance и другие нормы зависят от страны, возраста и ситуации. Поэтому одинаковое поведение в разных культурах может считаться либо естественным, либо слишком навязчивым.
</a:t>
            </a:r>
            <a:endParaRPr lang="en-US" sz="2060" dirty="0"/>
          </a:p>
        </p:txBody>
      </p:sp>
      <p:sp>
        <p:nvSpPr>
          <p:cNvPr id="21" name="Text 9"/>
          <p:cNvSpPr txBox="1"/>
          <p:nvPr/>
        </p:nvSpPr>
        <p:spPr>
          <a:xfrm>
            <a:off x="10635875" y="5915800"/>
            <a:ext cx="6842100" cy="677100"/>
          </a:xfrm>
          <a:prstGeom prst="rect">
            <a:avLst/>
          </a:prstGeom>
          <a:noFill/>
          <a:ln/>
        </p:spPr>
        <p:txBody>
          <a:bodyPr wrap="square" lIns="0" tIns="0" rIns="0" bIns="0" rtlCol="0" anchor="ctr"/>
          <a:lstStyle/>
          <a:p>
            <a:pPr algn="l" indent="0" marL="0">
              <a:lnSpc>
                <a:spcPct val="90000"/>
              </a:lnSpc>
              <a:buNone/>
            </a:pPr>
            <a:r>
              <a:rPr lang="en-US" sz="2800" b="1" dirty="0">
                <a:solidFill>
                  <a:srgbClr val="1C3354"/>
                </a:solidFill>
                <a:latin typeface="Arial" pitchFamily="34" charset="0"/>
                <a:ea typeface="Arial" pitchFamily="34" charset="-122"/>
                <a:cs typeface="Arial" pitchFamily="34" charset="-120"/>
              </a:rPr>
              <a:t>Культурные нормы
</a:t>
            </a:r>
            <a:endParaRPr lang="en-US" sz="2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pic>
        <p:nvPicPr>
          <p:cNvPr id="4" name="Image 2" descr="preencoded.png">    </p:cNvPr>
          <p:cNvPicPr>
            <a:picLocks noChangeAspect="1"/>
          </p:cNvPicPr>
          <p:nvPr/>
        </p:nvPicPr>
        <p:blipFill>
          <a:blip r:embed="rId3"/>
          <a:stretch>
            <a:fillRect/>
          </a:stretch>
        </p:blipFill>
        <p:spPr>
          <a:xfrm>
            <a:off x="9723448" y="1979215"/>
            <a:ext cx="8287500" cy="6649052"/>
          </a:xfrm>
          <a:prstGeom prst="rect">
            <a:avLst/>
          </a:prstGeom>
        </p:spPr>
      </p:pic>
      <p:sp>
        <p:nvSpPr>
          <p:cNvPr id="5" name="Text 0"/>
          <p:cNvSpPr txBox="1"/>
          <p:nvPr/>
        </p:nvSpPr>
        <p:spPr>
          <a:xfrm>
            <a:off x="10372575" y="9023150"/>
            <a:ext cx="6911700" cy="746400"/>
          </a:xfrm>
          <a:prstGeom prst="rect">
            <a:avLst/>
          </a:prstGeom>
          <a:noFill/>
          <a:ln/>
        </p:spPr>
        <p:txBody>
          <a:bodyPr wrap="square" lIns="0" tIns="0" rIns="0" bIns="0" rtlCol="0" anchor="t"/>
          <a:lstStyle/>
          <a:p>
            <a:pPr algn="r" indent="0" marL="0">
              <a:lnSpc>
                <a:spcPct val="150041"/>
              </a:lnSpc>
              <a:buNone/>
            </a:pPr>
            <a:r>
              <a:rPr lang="en-US" sz="1957" dirty="0">
                <a:solidFill>
                  <a:srgbClr val="2A3E5C"/>
                </a:solidFill>
                <a:latin typeface="Arial" pitchFamily="34" charset="0"/>
                <a:ea typeface="Arial" pitchFamily="34" charset="-122"/>
                <a:cs typeface="Arial" pitchFamily="34" charset="-120"/>
              </a:rPr>
              <a:t>Сводная качественная оценка по материалам презентации; условная шкала влияния 1–5.
</a:t>
            </a:r>
            <a:endParaRPr lang="en-US" sz="1957" dirty="0"/>
          </a:p>
        </p:txBody>
      </p:sp>
      <p:sp>
        <p:nvSpPr>
          <p:cNvPr id="6" name="Text 1"/>
          <p:cNvSpPr txBox="1"/>
          <p:nvPr/>
        </p:nvSpPr>
        <p:spPr>
          <a:xfrm>
            <a:off x="123775" y="9536150"/>
            <a:ext cx="1028700" cy="746400"/>
          </a:xfrm>
          <a:prstGeom prst="rect">
            <a:avLst/>
          </a:prstGeom>
          <a:noFill/>
          <a:ln/>
        </p:spPr>
        <p:txBody>
          <a:bodyPr wrap="square" lIns="0" tIns="0" rIns="0" bIns="0" rtlCol="0" anchor="t"/>
          <a:lstStyle/>
          <a:p>
            <a:pPr algn="ctr" indent="0" marL="0">
              <a:lnSpc>
                <a:spcPct val="100000"/>
              </a:lnSpc>
              <a:buNone/>
            </a:pPr>
            <a:r>
              <a:rPr lang="en-US" sz="2200" b="1" dirty="0">
                <a:solidFill>
                  <a:srgbClr val="D9D9D9"/>
                </a:solidFill>
                <a:latin typeface="Arial" pitchFamily="34" charset="0"/>
                <a:ea typeface="Arial" pitchFamily="34" charset="-122"/>
                <a:cs typeface="Arial" pitchFamily="34" charset="-120"/>
              </a:rPr>
              <a:t>11</a:t>
            </a:r>
            <a:endParaRPr lang="en-US" sz="2200" dirty="0"/>
          </a:p>
        </p:txBody>
      </p:sp>
      <p:sp>
        <p:nvSpPr>
          <p:cNvPr id="7" name="Text 2"/>
          <p:cNvSpPr txBox="1"/>
          <p:nvPr/>
        </p:nvSpPr>
        <p:spPr>
          <a:xfrm>
            <a:off x="349250" y="2011300"/>
            <a:ext cx="8918400" cy="6649500"/>
          </a:xfrm>
          <a:prstGeom prst="rect">
            <a:avLst/>
          </a:prstGeom>
          <a:noFill/>
          <a:ln/>
        </p:spPr>
        <p:txBody>
          <a:bodyPr wrap="square" lIns="0" tIns="0" rIns="0" bIns="0" rtlCol="0" anchor="ctr"/>
          <a:lstStyle/>
          <a:p>
            <a:pPr algn="l" indent="0" marL="0">
              <a:lnSpc>
                <a:spcPct val="120000"/>
              </a:lnSpc>
              <a:buNone/>
            </a:pPr>
            <a:r>
              <a:rPr lang="en-US" sz="4600" b="1" dirty="0">
                <a:solidFill>
                  <a:srgbClr val="000000"/>
                </a:solidFill>
                <a:latin typeface="Arial" pitchFamily="34" charset="0"/>
                <a:ea typeface="Arial" pitchFamily="34" charset="-122"/>
                <a:cs typeface="Arial" pitchFamily="34" charset="-120"/>
              </a:rPr>
              <a:t>Как body language влияет на первое впечатление
</a:t>
            </a:r>
            <a:pPr algn="l" indent="0" marL="0">
              <a:lnSpc>
                <a:spcPct val="150041"/>
              </a:lnSpc>
              <a:buNone/>
            </a:pPr>
            <a:r>
              <a:rPr lang="en-US" sz="36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2400" dirty="0">
                <a:solidFill>
                  <a:srgbClr val="000000"/>
                </a:solidFill>
                <a:latin typeface="Arial" pitchFamily="34" charset="0"/>
                <a:ea typeface="Arial" pitchFamily="34" charset="-122"/>
                <a:cs typeface="Arial" pitchFamily="34" charset="-120"/>
              </a:rPr>
              <a:t>Первоначальная оценка собеседника формируется почти мгновенно и часто опирается на невербальные признаки, а не на содержание фраз.
</a:t>
            </a:r>
            <a:pPr algn="l" indent="0" marL="0">
              <a:lnSpc>
                <a:spcPct val="150041"/>
              </a:lnSpc>
              <a:buNone/>
            </a:pPr>
            <a:r>
              <a:rPr lang="en-US" sz="26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2400" dirty="0">
                <a:solidFill>
                  <a:srgbClr val="000000"/>
                </a:solidFill>
                <a:latin typeface="Arial" pitchFamily="34" charset="0"/>
                <a:ea typeface="Arial" pitchFamily="34" charset="-122"/>
                <a:cs typeface="Arial" pitchFamily="34" charset="-120"/>
              </a:rPr>
              <a:t>Лицо, взгляд и голос задают тон восприятию быстрее всего; поза и жесты уточняют, насколько человек уверен и открыт.
</a:t>
            </a:r>
            <a:endParaRPr lang="en-US" sz="46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pic>
        <p:nvPicPr>
          <p:cNvPr id="4" name="Image 2" descr="preencoded.png">    </p:cNvPr>
          <p:cNvPicPr>
            <a:picLocks noChangeAspect="1"/>
          </p:cNvPicPr>
          <p:nvPr/>
        </p:nvPicPr>
        <p:blipFill>
          <a:blip r:embed="rId3"/>
          <a:stretch>
            <a:fillRect/>
          </a:stretch>
        </p:blipFill>
        <p:spPr>
          <a:xfrm>
            <a:off x="0" y="0"/>
            <a:ext cx="18288000" cy="10287000"/>
          </a:xfrm>
          <a:prstGeom prst="rect">
            <a:avLst/>
          </a:prstGeom>
        </p:spPr>
      </p:pic>
      <p:pic>
        <p:nvPicPr>
          <p:cNvPr id="5" name="Image 3" descr="preencoded.png">    </p:cNvPr>
          <p:cNvPicPr>
            <a:picLocks noChangeAspect="1"/>
          </p:cNvPicPr>
          <p:nvPr/>
        </p:nvPicPr>
        <p:blipFill>
          <a:blip r:embed="rId4"/>
          <a:stretch>
            <a:fillRect/>
          </a:stretch>
        </p:blipFill>
        <p:spPr>
          <a:xfrm>
            <a:off x="0" y="0"/>
            <a:ext cx="18288000" cy="10287000"/>
          </a:xfrm>
          <a:prstGeom prst="rect">
            <a:avLst/>
          </a:prstGeom>
        </p:spPr>
      </p:pic>
      <p:pic>
        <p:nvPicPr>
          <p:cNvPr id="6" name="Image 4" descr="preencoded.png">    </p:cNvPr>
          <p:cNvPicPr>
            <a:picLocks noChangeAspect="1"/>
          </p:cNvPicPr>
          <p:nvPr/>
        </p:nvPicPr>
        <p:blipFill>
          <a:blip r:embed="rId5"/>
          <a:stretch>
            <a:fillRect/>
          </a:stretch>
        </p:blipFill>
        <p:spPr>
          <a:xfrm>
            <a:off x="0" y="0"/>
            <a:ext cx="18288000" cy="10287000"/>
          </a:xfrm>
          <a:prstGeom prst="rect">
            <a:avLst/>
          </a:prstGeom>
        </p:spPr>
      </p:pic>
      <p:pic>
        <p:nvPicPr>
          <p:cNvPr id="7" name="Image 5" descr="preencoded.png">    </p:cNvPr>
          <p:cNvPicPr>
            <a:picLocks noChangeAspect="1"/>
          </p:cNvPicPr>
          <p:nvPr/>
        </p:nvPicPr>
        <p:blipFill>
          <a:blip r:embed="rId6"/>
          <a:stretch>
            <a:fillRect/>
          </a:stretch>
        </p:blipFill>
        <p:spPr>
          <a:xfrm>
            <a:off x="0" y="0"/>
            <a:ext cx="18288000" cy="10287000"/>
          </a:xfrm>
          <a:prstGeom prst="rect">
            <a:avLst/>
          </a:prstGeom>
        </p:spPr>
      </p:pic>
      <p:sp>
        <p:nvSpPr>
          <p:cNvPr id="8" name="Text 0"/>
          <p:cNvSpPr txBox="1"/>
          <p:nvPr/>
        </p:nvSpPr>
        <p:spPr>
          <a:xfrm>
            <a:off x="123775" y="9536150"/>
            <a:ext cx="1029000" cy="746400"/>
          </a:xfrm>
          <a:prstGeom prst="rect">
            <a:avLst/>
          </a:prstGeom>
          <a:noFill/>
          <a:ln/>
        </p:spPr>
        <p:txBody>
          <a:bodyPr wrap="square" lIns="0" tIns="0" rIns="0" bIns="0" rtlCol="0" anchor="t"/>
          <a:lstStyle/>
          <a:p>
            <a:pPr algn="ctr" indent="0" marL="0">
              <a:lnSpc>
                <a:spcPct val="100000"/>
              </a:lnSpc>
              <a:buNone/>
            </a:pPr>
            <a:r>
              <a:rPr lang="en-US" sz="2200" b="1" dirty="0">
                <a:solidFill>
                  <a:srgbClr val="D9D9D9"/>
                </a:solidFill>
                <a:latin typeface="Arial" pitchFamily="34" charset="0"/>
                <a:ea typeface="Arial" pitchFamily="34" charset="-122"/>
                <a:cs typeface="Arial" pitchFamily="34" charset="-120"/>
              </a:rPr>
              <a:t>12</a:t>
            </a:r>
            <a:endParaRPr lang="en-US" sz="2200" dirty="0"/>
          </a:p>
        </p:txBody>
      </p:sp>
      <p:sp>
        <p:nvSpPr>
          <p:cNvPr id="9" name="Text 1"/>
          <p:cNvSpPr txBox="1"/>
          <p:nvPr/>
        </p:nvSpPr>
        <p:spPr>
          <a:xfrm>
            <a:off x="524725" y="1189600"/>
            <a:ext cx="17239800" cy="1286100"/>
          </a:xfrm>
          <a:prstGeom prst="rect">
            <a:avLst/>
          </a:prstGeom>
          <a:noFill/>
          <a:ln/>
        </p:spPr>
        <p:txBody>
          <a:bodyPr wrap="square" lIns="0" tIns="0" rIns="0" bIns="0" rtlCol="0" anchor="t"/>
          <a:lstStyle/>
          <a:p>
            <a:pPr algn="l" indent="0" marL="0">
              <a:lnSpc>
                <a:spcPct val="100000"/>
              </a:lnSpc>
              <a:buNone/>
            </a:pPr>
            <a:r>
              <a:rPr lang="en-US" sz="4500" b="1" dirty="0">
                <a:solidFill>
                  <a:srgbClr val="000000"/>
                </a:solidFill>
                <a:latin typeface="Arial" pitchFamily="34" charset="0"/>
                <a:ea typeface="Arial" pitchFamily="34" charset="-122"/>
                <a:cs typeface="Arial" pitchFamily="34" charset="-120"/>
              </a:rPr>
              <a:t>Культурные различия в интерпретации жестов
</a:t>
            </a:r>
            <a:endParaRPr lang="en-US" sz="4500" dirty="0"/>
          </a:p>
        </p:txBody>
      </p:sp>
      <p:sp>
        <p:nvSpPr>
          <p:cNvPr id="10" name="Text 2"/>
          <p:cNvSpPr txBox="1"/>
          <p:nvPr/>
        </p:nvSpPr>
        <p:spPr>
          <a:xfrm>
            <a:off x="1495200" y="2890275"/>
            <a:ext cx="7421700" cy="2618700"/>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Одинаковый жест — разный смысл
</a:t>
            </a:r>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500" dirty="0">
                <a:solidFill>
                  <a:srgbClr val="000000"/>
                </a:solidFill>
                <a:latin typeface="Arial" pitchFamily="34" charset="0"/>
                <a:ea typeface="Arial" pitchFamily="34" charset="-122"/>
                <a:cs typeface="Arial" pitchFamily="34" charset="-120"/>
              </a:rPr>
              <a:t>Невербальный сигнал нельзя понимать буквально: в разных странах один и тот же жест может выражать одобрение, вежливость, дистанцию или даже раздражение.
</a:t>
            </a:r>
            <a:endParaRPr lang="en-US" sz="3000" dirty="0"/>
          </a:p>
        </p:txBody>
      </p:sp>
      <p:sp>
        <p:nvSpPr>
          <p:cNvPr id="11" name="Text 3"/>
          <p:cNvSpPr txBox="1"/>
          <p:nvPr/>
        </p:nvSpPr>
        <p:spPr>
          <a:xfrm>
            <a:off x="10342675" y="2890275"/>
            <a:ext cx="7421700" cy="2618700"/>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Thumbs up не универсален
</a:t>
            </a:r>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500" dirty="0">
                <a:solidFill>
                  <a:srgbClr val="000000"/>
                </a:solidFill>
                <a:latin typeface="Arial" pitchFamily="34" charset="0"/>
                <a:ea typeface="Arial" pitchFamily="34" charset="-122"/>
                <a:cs typeface="Arial" pitchFamily="34" charset="-120"/>
              </a:rPr>
              <a:t>Жест thumbs up в англоязычной среде обычно читается как знак согласия или одобрения, но в международной коммуникации его значение нужно проверять по контексту.
</a:t>
            </a:r>
            <a:endParaRPr lang="en-US" sz="3000" dirty="0"/>
          </a:p>
        </p:txBody>
      </p:sp>
      <p:sp>
        <p:nvSpPr>
          <p:cNvPr id="12" name="Text 4"/>
          <p:cNvSpPr txBox="1"/>
          <p:nvPr/>
        </p:nvSpPr>
        <p:spPr>
          <a:xfrm>
            <a:off x="1495200" y="5715350"/>
            <a:ext cx="7421700" cy="2618700"/>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Взгляд и норма общения
</a:t>
            </a:r>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500" dirty="0">
                <a:solidFill>
                  <a:srgbClr val="000000"/>
                </a:solidFill>
                <a:latin typeface="Arial" pitchFamily="34" charset="0"/>
                <a:ea typeface="Arial" pitchFamily="34" charset="-122"/>
                <a:cs typeface="Arial" pitchFamily="34" charset="-120"/>
              </a:rPr>
              <a:t>Прямой взгляд в одних культурах воспринимается как честность и уверенность, а в других — как чрезмерная прямота, поэтому важен местный этикет общения.
</a:t>
            </a:r>
            <a:endParaRPr lang="en-US" sz="3000" dirty="0"/>
          </a:p>
        </p:txBody>
      </p:sp>
      <p:sp>
        <p:nvSpPr>
          <p:cNvPr id="13" name="Text 5"/>
          <p:cNvSpPr txBox="1"/>
          <p:nvPr/>
        </p:nvSpPr>
        <p:spPr>
          <a:xfrm>
            <a:off x="10342675" y="5715350"/>
            <a:ext cx="7421700" cy="2618700"/>
          </a:xfrm>
          <a:prstGeom prst="rect">
            <a:avLst/>
          </a:prstGeom>
          <a:noFill/>
          <a:ln/>
        </p:spPr>
        <p:txBody>
          <a:bodyPr wrap="square" lIns="0" tIns="0" rIns="0" bIns="0" rtlCol="0" anchor="t"/>
          <a:lstStyle/>
          <a:p>
            <a:pPr algn="l" indent="0" marL="0">
              <a:lnSpc>
                <a:spcPct val="100000"/>
              </a:lnSpc>
              <a:buNone/>
            </a:pPr>
            <a:r>
              <a:rPr lang="en-US" sz="3000" b="1" dirty="0">
                <a:solidFill>
                  <a:srgbClr val="000000"/>
                </a:solidFill>
                <a:latin typeface="Arial" pitchFamily="34" charset="0"/>
                <a:ea typeface="Arial" pitchFamily="34" charset="-122"/>
                <a:cs typeface="Arial" pitchFamily="34" charset="-120"/>
              </a:rPr>
              <a:t>Почему нужен контекст
</a:t>
            </a:r>
            <a:pPr algn="l" indent="0" marL="0">
              <a:lnSpc>
                <a:spcPct val="100000"/>
              </a:lnSpc>
              <a:buNone/>
            </a:pPr>
            <a:r>
              <a:rPr lang="en-US" sz="10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500" dirty="0">
                <a:solidFill>
                  <a:srgbClr val="000000"/>
                </a:solidFill>
                <a:latin typeface="Arial" pitchFamily="34" charset="0"/>
                <a:ea typeface="Arial" pitchFamily="34" charset="-122"/>
                <a:cs typeface="Arial" pitchFamily="34" charset="-120"/>
              </a:rPr>
              <a:t>При общении на английском особенно важно учитывать страну, возраст и ситуацию: культурная норма помогает избежать неловкости и неверных выводов о собеседнике.
</a:t>
            </a:r>
            <a:endParaRPr lang="en-US" sz="3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6F6F6"/>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pic>
        <p:nvPicPr>
          <p:cNvPr id="4" name="Image 2" descr="preencoded.png">    </p:cNvPr>
          <p:cNvPicPr>
            <a:picLocks noChangeAspect="1"/>
          </p:cNvPicPr>
          <p:nvPr/>
        </p:nvPicPr>
        <p:blipFill>
          <a:blip r:embed="rId3"/>
          <a:stretch>
            <a:fillRect/>
          </a:stretch>
        </p:blipFill>
        <p:spPr>
          <a:xfrm>
            <a:off x="832639" y="5704910"/>
            <a:ext cx="5092945" cy="2780231"/>
          </a:xfrm>
          <a:prstGeom prst="rect">
            <a:avLst/>
          </a:prstGeom>
        </p:spPr>
      </p:pic>
      <p:pic>
        <p:nvPicPr>
          <p:cNvPr id="5" name="Image 3" descr="preencoded.png">    </p:cNvPr>
          <p:cNvPicPr>
            <a:picLocks noChangeAspect="1"/>
          </p:cNvPicPr>
          <p:nvPr/>
        </p:nvPicPr>
        <p:blipFill>
          <a:blip r:embed="rId4"/>
          <a:stretch>
            <a:fillRect/>
          </a:stretch>
        </p:blipFill>
        <p:spPr>
          <a:xfrm>
            <a:off x="12394964" y="5704910"/>
            <a:ext cx="5092945" cy="2780231"/>
          </a:xfrm>
          <a:prstGeom prst="rect">
            <a:avLst/>
          </a:prstGeom>
        </p:spPr>
      </p:pic>
      <p:pic>
        <p:nvPicPr>
          <p:cNvPr id="6" name="Image 4" descr="preencoded.png">    </p:cNvPr>
          <p:cNvPicPr>
            <a:picLocks noChangeAspect="1"/>
          </p:cNvPicPr>
          <p:nvPr/>
        </p:nvPicPr>
        <p:blipFill>
          <a:blip r:embed="rId5"/>
          <a:stretch>
            <a:fillRect/>
          </a:stretch>
        </p:blipFill>
        <p:spPr>
          <a:xfrm>
            <a:off x="6613802" y="5704910"/>
            <a:ext cx="5092945" cy="2780231"/>
          </a:xfrm>
          <a:prstGeom prst="rect">
            <a:avLst/>
          </a:prstGeom>
        </p:spPr>
      </p:pic>
      <p:pic>
        <p:nvPicPr>
          <p:cNvPr id="7" name="Image 5" descr="preencoded.png">    </p:cNvPr>
          <p:cNvPicPr>
            <a:picLocks noChangeAspect="1"/>
          </p:cNvPicPr>
          <p:nvPr/>
        </p:nvPicPr>
        <p:blipFill>
          <a:blip r:embed="rId6"/>
          <a:stretch>
            <a:fillRect/>
          </a:stretch>
        </p:blipFill>
        <p:spPr>
          <a:xfrm>
            <a:off x="0" y="0"/>
            <a:ext cx="18288000" cy="10287000"/>
          </a:xfrm>
          <a:prstGeom prst="rect">
            <a:avLst/>
          </a:prstGeom>
        </p:spPr>
      </p:pic>
      <p:sp>
        <p:nvSpPr>
          <p:cNvPr id="8" name="Text 0"/>
          <p:cNvSpPr txBox="1"/>
          <p:nvPr/>
        </p:nvSpPr>
        <p:spPr>
          <a:xfrm>
            <a:off x="832650" y="376226"/>
            <a:ext cx="16622700" cy="1656600"/>
          </a:xfrm>
          <a:prstGeom prst="rect">
            <a:avLst/>
          </a:prstGeom>
          <a:noFill/>
          <a:ln/>
        </p:spPr>
        <p:txBody>
          <a:bodyPr wrap="square" lIns="0" tIns="0" rIns="0" bIns="0" rtlCol="0" anchor="ctr"/>
          <a:lstStyle/>
          <a:p>
            <a:pPr algn="ctr" indent="0" marL="0">
              <a:lnSpc>
                <a:spcPct val="100000"/>
              </a:lnSpc>
              <a:buNone/>
            </a:pPr>
            <a:r>
              <a:rPr lang="en-US" sz="4500" b="1" dirty="0">
                <a:solidFill>
                  <a:srgbClr val="000000"/>
                </a:solidFill>
                <a:latin typeface="Arial" pitchFamily="34" charset="0"/>
                <a:ea typeface="Arial" pitchFamily="34" charset="-122"/>
                <a:cs typeface="Arial" pitchFamily="34" charset="-120"/>
              </a:rPr>
              <a:t>Невербальные детали школьной жизни
</a:t>
            </a:r>
            <a:endParaRPr lang="en-US" sz="4500" dirty="0"/>
          </a:p>
        </p:txBody>
      </p:sp>
      <p:sp>
        <p:nvSpPr>
          <p:cNvPr id="9" name="Text 1"/>
          <p:cNvSpPr txBox="1"/>
          <p:nvPr/>
        </p:nvSpPr>
        <p:spPr>
          <a:xfrm>
            <a:off x="123775" y="9536150"/>
            <a:ext cx="1028700" cy="746400"/>
          </a:xfrm>
          <a:prstGeom prst="rect">
            <a:avLst/>
          </a:prstGeom>
          <a:noFill/>
          <a:ln/>
        </p:spPr>
        <p:txBody>
          <a:bodyPr wrap="square" lIns="0" tIns="0" rIns="0" bIns="0" rtlCol="0" anchor="t"/>
          <a:lstStyle/>
          <a:p>
            <a:pPr algn="ctr" indent="0" marL="0">
              <a:lnSpc>
                <a:spcPct val="100000"/>
              </a:lnSpc>
              <a:buNone/>
            </a:pPr>
            <a:r>
              <a:rPr lang="en-US" sz="2200" b="1" dirty="0">
                <a:solidFill>
                  <a:srgbClr val="D9D9D9"/>
                </a:solidFill>
                <a:latin typeface="Arial" pitchFamily="34" charset="0"/>
                <a:ea typeface="Arial" pitchFamily="34" charset="-122"/>
                <a:cs typeface="Arial" pitchFamily="34" charset="-120"/>
              </a:rPr>
              <a:t>13</a:t>
            </a:r>
            <a:endParaRPr lang="en-US" sz="2200" dirty="0"/>
          </a:p>
        </p:txBody>
      </p:sp>
      <p:sp>
        <p:nvSpPr>
          <p:cNvPr id="10" name="Text 2"/>
          <p:cNvSpPr txBox="1"/>
          <p:nvPr/>
        </p:nvSpPr>
        <p:spPr>
          <a:xfrm>
            <a:off x="832639" y="3474225"/>
            <a:ext cx="5092945" cy="1656600"/>
          </a:xfrm>
          <a:prstGeom prst="rect">
            <a:avLst/>
          </a:prstGeom>
          <a:noFill/>
          <a:ln/>
        </p:spPr>
        <p:txBody>
          <a:bodyPr wrap="square" lIns="0" tIns="0" rIns="0" bIns="0" rtlCol="0" anchor="t"/>
          <a:lstStyle/>
          <a:p>
            <a:pPr algn="l" indent="0" marL="0">
              <a:lnSpc>
                <a:spcPct val="115000"/>
              </a:lnSpc>
              <a:buNone/>
            </a:pPr>
            <a:r>
              <a:rPr lang="en-US" sz="2100" dirty="0">
                <a:solidFill>
                  <a:srgbClr val="000000"/>
                </a:solidFill>
                <a:latin typeface="Arial" pitchFamily="34" charset="0"/>
                <a:ea typeface="Arial" pitchFamily="34" charset="-122"/>
                <a:cs typeface="Arial" pitchFamily="34" charset="-120"/>
              </a:rPr>
              <a:t>Ученик делает шаг вперёд, но плечи остаются напряжёнными, а взгляд быстро уходит в сторону. Сжатые руки и неровные движения выдают волнение ещё до первых слов.
</a:t>
            </a:r>
            <a:endParaRPr lang="en-US" sz="2100" dirty="0"/>
          </a:p>
        </p:txBody>
      </p:sp>
      <p:sp>
        <p:nvSpPr>
          <p:cNvPr id="11" name="Text 3"/>
          <p:cNvSpPr txBox="1"/>
          <p:nvPr/>
        </p:nvSpPr>
        <p:spPr>
          <a:xfrm>
            <a:off x="832624" y="2685275"/>
            <a:ext cx="5092945" cy="677100"/>
          </a:xfrm>
          <a:prstGeom prst="rect">
            <a:avLst/>
          </a:prstGeom>
          <a:noFill/>
          <a:ln/>
        </p:spPr>
        <p:txBody>
          <a:bodyPr wrap="square" lIns="0" tIns="0" rIns="0" bIns="0" rtlCol="0" anchor="ctr"/>
          <a:lstStyle/>
          <a:p>
            <a:pPr algn="l" indent="0" marL="0">
              <a:lnSpc>
                <a:spcPct val="90000"/>
              </a:lnSpc>
              <a:buNone/>
            </a:pPr>
            <a:r>
              <a:rPr lang="en-US" sz="2600" b="1" dirty="0">
                <a:solidFill>
                  <a:srgbClr val="1C3354"/>
                </a:solidFill>
                <a:latin typeface="Arial" pitchFamily="34" charset="0"/>
                <a:ea typeface="Arial" pitchFamily="34" charset="-122"/>
                <a:cs typeface="Arial" pitchFamily="34" charset="-120"/>
              </a:rPr>
              <a:t>Перед ответом у доски
</a:t>
            </a:r>
            <a:endParaRPr lang="en-US" sz="2600" dirty="0"/>
          </a:p>
        </p:txBody>
      </p:sp>
      <p:sp>
        <p:nvSpPr>
          <p:cNvPr id="12" name="Text 4"/>
          <p:cNvSpPr txBox="1"/>
          <p:nvPr/>
        </p:nvSpPr>
        <p:spPr>
          <a:xfrm>
            <a:off x="12394964" y="3474225"/>
            <a:ext cx="5092945" cy="1656600"/>
          </a:xfrm>
          <a:prstGeom prst="rect">
            <a:avLst/>
          </a:prstGeom>
          <a:noFill/>
          <a:ln/>
        </p:spPr>
        <p:txBody>
          <a:bodyPr wrap="square" lIns="0" tIns="0" rIns="0" bIns="0" rtlCol="0" anchor="t"/>
          <a:lstStyle/>
          <a:p>
            <a:pPr algn="l" indent="0" marL="0">
              <a:lnSpc>
                <a:spcPct val="115000"/>
              </a:lnSpc>
              <a:buNone/>
            </a:pPr>
            <a:r>
              <a:rPr lang="en-US" sz="2100" dirty="0">
                <a:solidFill>
                  <a:srgbClr val="000000"/>
                </a:solidFill>
                <a:latin typeface="Arial" pitchFamily="34" charset="0"/>
                <a:ea typeface="Arial" pitchFamily="34" charset="-122"/>
                <a:cs typeface="Arial" pitchFamily="34" charset="-120"/>
              </a:rPr>
              <a:t>Во время группового ответа ученики стараются держаться ровно, смотреть в зал и контролировать движения рук. Эта сцена хорошо передаёт переход от внутреннего напряжения к собранности.
</a:t>
            </a:r>
            <a:endParaRPr lang="en-US" sz="2100" dirty="0"/>
          </a:p>
        </p:txBody>
      </p:sp>
      <p:sp>
        <p:nvSpPr>
          <p:cNvPr id="13" name="Text 5"/>
          <p:cNvSpPr txBox="1"/>
          <p:nvPr/>
        </p:nvSpPr>
        <p:spPr>
          <a:xfrm>
            <a:off x="12394949" y="2685275"/>
            <a:ext cx="5092945" cy="677100"/>
          </a:xfrm>
          <a:prstGeom prst="rect">
            <a:avLst/>
          </a:prstGeom>
          <a:noFill/>
          <a:ln/>
        </p:spPr>
        <p:txBody>
          <a:bodyPr wrap="square" lIns="0" tIns="0" rIns="0" bIns="0" rtlCol="0" anchor="ctr"/>
          <a:lstStyle/>
          <a:p>
            <a:pPr algn="l" indent="0" marL="0">
              <a:lnSpc>
                <a:spcPct val="90000"/>
              </a:lnSpc>
              <a:buNone/>
            </a:pPr>
            <a:r>
              <a:rPr lang="en-US" sz="2600" b="1" dirty="0">
                <a:solidFill>
                  <a:srgbClr val="1C3354"/>
                </a:solidFill>
                <a:latin typeface="Arial" pitchFamily="34" charset="0"/>
                <a:ea typeface="Arial" pitchFamily="34" charset="-122"/>
                <a:cs typeface="Arial" pitchFamily="34" charset="-120"/>
              </a:rPr>
              <a:t>Когда класс слушает выступление
</a:t>
            </a:r>
            <a:endParaRPr lang="en-US" sz="2600" dirty="0"/>
          </a:p>
        </p:txBody>
      </p:sp>
      <p:sp>
        <p:nvSpPr>
          <p:cNvPr id="14" name="Text 6"/>
          <p:cNvSpPr txBox="1"/>
          <p:nvPr/>
        </p:nvSpPr>
        <p:spPr>
          <a:xfrm>
            <a:off x="6613802" y="3474225"/>
            <a:ext cx="5092945" cy="1656600"/>
          </a:xfrm>
          <a:prstGeom prst="rect">
            <a:avLst/>
          </a:prstGeom>
          <a:noFill/>
          <a:ln/>
        </p:spPr>
        <p:txBody>
          <a:bodyPr wrap="square" lIns="0" tIns="0" rIns="0" bIns="0" rtlCol="0" anchor="t"/>
          <a:lstStyle/>
          <a:p>
            <a:pPr algn="l" indent="0" marL="0">
              <a:lnSpc>
                <a:spcPct val="115000"/>
              </a:lnSpc>
              <a:buNone/>
            </a:pPr>
            <a:r>
              <a:rPr lang="en-US" sz="1889" dirty="0">
                <a:solidFill>
                  <a:srgbClr val="000000"/>
                </a:solidFill>
                <a:latin typeface="Arial" pitchFamily="34" charset="0"/>
                <a:ea typeface="Arial" pitchFamily="34" charset="-122"/>
                <a:cs typeface="Arial" pitchFamily="34" charset="-120"/>
              </a:rPr>
              <a:t>В коридоре те же подростки выглядят иначе: поза свободнее, жесты шире, улыбка появляется чаще. Так невербальные сигналы показывают доверие, принадлежность к компании и лёгкость общения.
</a:t>
            </a:r>
            <a:endParaRPr lang="en-US" sz="1889" dirty="0"/>
          </a:p>
        </p:txBody>
      </p:sp>
      <p:sp>
        <p:nvSpPr>
          <p:cNvPr id="15" name="Text 7"/>
          <p:cNvSpPr txBox="1"/>
          <p:nvPr/>
        </p:nvSpPr>
        <p:spPr>
          <a:xfrm>
            <a:off x="6613786" y="2685275"/>
            <a:ext cx="5092945" cy="677100"/>
          </a:xfrm>
          <a:prstGeom prst="rect">
            <a:avLst/>
          </a:prstGeom>
          <a:noFill/>
          <a:ln/>
        </p:spPr>
        <p:txBody>
          <a:bodyPr wrap="square" lIns="0" tIns="0" rIns="0" bIns="0" rtlCol="0" anchor="ctr"/>
          <a:lstStyle/>
          <a:p>
            <a:pPr algn="l" indent="0" marL="0">
              <a:lnSpc>
                <a:spcPct val="90000"/>
              </a:lnSpc>
              <a:buNone/>
            </a:pPr>
            <a:r>
              <a:rPr lang="en-US" sz="2600" b="1" dirty="0">
                <a:solidFill>
                  <a:srgbClr val="1C3354"/>
                </a:solidFill>
                <a:latin typeface="Arial" pitchFamily="34" charset="0"/>
                <a:ea typeface="Arial" pitchFamily="34" charset="-122"/>
                <a:cs typeface="Arial" pitchFamily="34" charset="-120"/>
              </a:rPr>
              <a:t>Разговор на перемене
</a:t>
            </a:r>
            <a:endParaRPr lang="en-US" sz="26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959773" y="3063875"/>
            <a:ext cx="16483054" cy="6284700"/>
          </a:xfrm>
          <a:prstGeom prst="rect">
            <a:avLst/>
          </a:prstGeom>
        </p:spPr>
      </p:pic>
      <p:sp>
        <p:nvSpPr>
          <p:cNvPr id="4" name="Text 0"/>
          <p:cNvSpPr txBox="1"/>
          <p:nvPr/>
        </p:nvSpPr>
        <p:spPr>
          <a:xfrm>
            <a:off x="957150" y="428975"/>
            <a:ext cx="16488300" cy="1300800"/>
          </a:xfrm>
          <a:prstGeom prst="rect">
            <a:avLst/>
          </a:prstGeom>
          <a:noFill/>
          <a:ln/>
        </p:spPr>
        <p:txBody>
          <a:bodyPr wrap="square" lIns="0" tIns="0" rIns="0" bIns="0" rtlCol="0" anchor="ctr"/>
          <a:lstStyle/>
          <a:p>
            <a:pPr algn="l" indent="0" marL="0">
              <a:lnSpc>
                <a:spcPct val="120000"/>
              </a:lnSpc>
              <a:buNone/>
            </a:pPr>
            <a:r>
              <a:rPr lang="en-US" sz="4474" b="1" dirty="0">
                <a:solidFill>
                  <a:srgbClr val="000000"/>
                </a:solidFill>
                <a:latin typeface="Arial" pitchFamily="34" charset="0"/>
                <a:ea typeface="Arial" pitchFamily="34" charset="-122"/>
                <a:cs typeface="Arial" pitchFamily="34" charset="-120"/>
              </a:rPr>
              <a:t>Как недопонимание языка тела превращается в конфликт
</a:t>
            </a:r>
            <a:endParaRPr lang="en-US" sz="4474" dirty="0"/>
          </a:p>
        </p:txBody>
      </p:sp>
      <p:sp>
        <p:nvSpPr>
          <p:cNvPr id="5" name="Text 1"/>
          <p:cNvSpPr txBox="1"/>
          <p:nvPr/>
        </p:nvSpPr>
        <p:spPr>
          <a:xfrm>
            <a:off x="123775" y="9536150"/>
            <a:ext cx="1028700" cy="746400"/>
          </a:xfrm>
          <a:prstGeom prst="rect">
            <a:avLst/>
          </a:prstGeom>
          <a:noFill/>
          <a:ln/>
        </p:spPr>
        <p:txBody>
          <a:bodyPr wrap="square" lIns="0" tIns="0" rIns="0" bIns="0" rtlCol="0" anchor="t"/>
          <a:lstStyle/>
          <a:p>
            <a:pPr algn="ctr" indent="0" marL="0">
              <a:lnSpc>
                <a:spcPct val="100000"/>
              </a:lnSpc>
              <a:buNone/>
            </a:pPr>
            <a:r>
              <a:rPr lang="en-US" sz="2200" b="1" dirty="0">
                <a:solidFill>
                  <a:srgbClr val="D9D9D9"/>
                </a:solidFill>
                <a:latin typeface="Arial" pitchFamily="34" charset="0"/>
                <a:ea typeface="Arial" pitchFamily="34" charset="-122"/>
                <a:cs typeface="Arial" pitchFamily="34" charset="-120"/>
              </a:rPr>
              <a:t>14</a:t>
            </a:r>
            <a:endParaRPr lang="en-US" sz="2200" dirty="0"/>
          </a:p>
        </p:txBody>
      </p:sp>
      <p:sp>
        <p:nvSpPr>
          <p:cNvPr id="6" name="Text 2"/>
          <p:cNvSpPr txBox="1"/>
          <p:nvPr/>
        </p:nvSpPr>
        <p:spPr>
          <a:xfrm>
            <a:off x="957150" y="1729775"/>
            <a:ext cx="16488300" cy="1334100"/>
          </a:xfrm>
          <a:prstGeom prst="rect">
            <a:avLst/>
          </a:prstGeom>
          <a:noFill/>
          <a:ln/>
        </p:spPr>
        <p:txBody>
          <a:bodyPr wrap="square" lIns="0" tIns="0" rIns="0" bIns="0" rtlCol="0" anchor="t"/>
          <a:lstStyle/>
          <a:p>
            <a:pPr algn="l" indent="0" marL="0">
              <a:lnSpc>
                <a:spcPct val="120000"/>
              </a:lnSpc>
              <a:buNone/>
            </a:pPr>
            <a:r>
              <a:rPr lang="en-US" sz="2600" dirty="0">
                <a:solidFill>
                  <a:srgbClr val="1C3354"/>
                </a:solidFill>
                <a:latin typeface="Arial" pitchFamily="34" charset="0"/>
                <a:ea typeface="Arial" pitchFamily="34" charset="-122"/>
                <a:cs typeface="Arial" pitchFamily="34" charset="-120"/>
              </a:rPr>
              <a:t>Цепочка показывает, как ошибка в интерпретации невербальных сигналов может усилить напряжение, если контекст не уточняется.
</a:t>
            </a:r>
            <a:endParaRPr lang="en-US" sz="26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pic>
        <p:nvPicPr>
          <p:cNvPr id="4" name="Image 2" descr="preencoded.png">    </p:cNvPr>
          <p:cNvPicPr>
            <a:picLocks noChangeAspect="1"/>
          </p:cNvPicPr>
          <p:nvPr/>
        </p:nvPicPr>
        <p:blipFill>
          <a:blip r:embed="rId3"/>
          <a:stretch>
            <a:fillRect/>
          </a:stretch>
        </p:blipFill>
        <p:spPr>
          <a:xfrm>
            <a:off x="0" y="0"/>
            <a:ext cx="18288000" cy="10287000"/>
          </a:xfrm>
          <a:prstGeom prst="rect">
            <a:avLst/>
          </a:prstGeom>
        </p:spPr>
      </p:pic>
      <p:pic>
        <p:nvPicPr>
          <p:cNvPr id="5" name="Image 3" descr="preencoded.png">    </p:cNvPr>
          <p:cNvPicPr>
            <a:picLocks noChangeAspect="1"/>
          </p:cNvPicPr>
          <p:nvPr/>
        </p:nvPicPr>
        <p:blipFill>
          <a:blip r:embed="rId4"/>
          <a:stretch>
            <a:fillRect/>
          </a:stretch>
        </p:blipFill>
        <p:spPr>
          <a:xfrm>
            <a:off x="0" y="0"/>
            <a:ext cx="18288000" cy="10287000"/>
          </a:xfrm>
          <a:prstGeom prst="rect">
            <a:avLst/>
          </a:prstGeom>
        </p:spPr>
      </p:pic>
      <p:pic>
        <p:nvPicPr>
          <p:cNvPr id="6" name="Image 4" descr="preencoded.png">    </p:cNvPr>
          <p:cNvPicPr>
            <a:picLocks noChangeAspect="1"/>
          </p:cNvPicPr>
          <p:nvPr/>
        </p:nvPicPr>
        <p:blipFill>
          <a:blip r:embed="rId5"/>
          <a:stretch>
            <a:fillRect/>
          </a:stretch>
        </p:blipFill>
        <p:spPr>
          <a:xfrm>
            <a:off x="0" y="0"/>
            <a:ext cx="18288000" cy="10287000"/>
          </a:xfrm>
          <a:prstGeom prst="rect">
            <a:avLst/>
          </a:prstGeom>
        </p:spPr>
      </p:pic>
      <p:pic>
        <p:nvPicPr>
          <p:cNvPr id="7" name="Image 5" descr="preencoded.png">    </p:cNvPr>
          <p:cNvPicPr>
            <a:picLocks noChangeAspect="1"/>
          </p:cNvPicPr>
          <p:nvPr/>
        </p:nvPicPr>
        <p:blipFill>
          <a:blip r:embed="rId6"/>
          <a:stretch>
            <a:fillRect/>
          </a:stretch>
        </p:blipFill>
        <p:spPr>
          <a:xfrm>
            <a:off x="0" y="0"/>
            <a:ext cx="18288000" cy="10287000"/>
          </a:xfrm>
          <a:prstGeom prst="rect">
            <a:avLst/>
          </a:prstGeom>
        </p:spPr>
      </p:pic>
      <p:pic>
        <p:nvPicPr>
          <p:cNvPr id="8" name="Image 6" descr="preencoded.png">    </p:cNvPr>
          <p:cNvPicPr>
            <a:picLocks noChangeAspect="1"/>
          </p:cNvPicPr>
          <p:nvPr/>
        </p:nvPicPr>
        <p:blipFill>
          <a:blip r:embed="rId7"/>
          <a:stretch>
            <a:fillRect/>
          </a:stretch>
        </p:blipFill>
        <p:spPr>
          <a:xfrm>
            <a:off x="0" y="0"/>
            <a:ext cx="18288000" cy="10287000"/>
          </a:xfrm>
          <a:prstGeom prst="rect">
            <a:avLst/>
          </a:prstGeom>
        </p:spPr>
      </p:pic>
      <p:sp>
        <p:nvSpPr>
          <p:cNvPr id="9" name="Text 0"/>
          <p:cNvSpPr txBox="1"/>
          <p:nvPr/>
        </p:nvSpPr>
        <p:spPr>
          <a:xfrm>
            <a:off x="123775" y="9536150"/>
            <a:ext cx="1029000" cy="746400"/>
          </a:xfrm>
          <a:prstGeom prst="rect">
            <a:avLst/>
          </a:prstGeom>
          <a:noFill/>
          <a:ln/>
        </p:spPr>
        <p:txBody>
          <a:bodyPr wrap="square" lIns="0" tIns="0" rIns="0" bIns="0" rtlCol="0" anchor="t"/>
          <a:lstStyle/>
          <a:p>
            <a:pPr algn="ctr" indent="0" marL="0">
              <a:lnSpc>
                <a:spcPct val="100000"/>
              </a:lnSpc>
              <a:buNone/>
            </a:pPr>
            <a:r>
              <a:rPr lang="en-US" sz="2200" b="1" dirty="0">
                <a:solidFill>
                  <a:srgbClr val="D9D9D9"/>
                </a:solidFill>
                <a:latin typeface="Arial" pitchFamily="34" charset="0"/>
                <a:ea typeface="Arial" pitchFamily="34" charset="-122"/>
                <a:cs typeface="Arial" pitchFamily="34" charset="-120"/>
              </a:rPr>
              <a:t>15</a:t>
            </a:r>
            <a:endParaRPr lang="en-US" sz="2200" dirty="0"/>
          </a:p>
        </p:txBody>
      </p:sp>
      <p:sp>
        <p:nvSpPr>
          <p:cNvPr id="10" name="Text 1"/>
          <p:cNvSpPr txBox="1"/>
          <p:nvPr/>
        </p:nvSpPr>
        <p:spPr>
          <a:xfrm>
            <a:off x="529525" y="1994875"/>
            <a:ext cx="6835800" cy="3054000"/>
          </a:xfrm>
          <a:prstGeom prst="rect">
            <a:avLst/>
          </a:prstGeom>
          <a:noFill/>
          <a:ln/>
        </p:spPr>
        <p:txBody>
          <a:bodyPr wrap="square" lIns="0" tIns="0" rIns="0" bIns="0" rtlCol="0" anchor="t"/>
          <a:lstStyle/>
          <a:p>
            <a:pPr algn="l" indent="0" marL="0">
              <a:lnSpc>
                <a:spcPct val="100000"/>
              </a:lnSpc>
              <a:buNone/>
            </a:pPr>
            <a:r>
              <a:rPr lang="en-US" sz="4500" b="1" dirty="0">
                <a:solidFill>
                  <a:srgbClr val="000000"/>
                </a:solidFill>
                <a:latin typeface="Arial" pitchFamily="34" charset="0"/>
                <a:ea typeface="Arial" pitchFamily="34" charset="-122"/>
                <a:cs typeface="Arial" pitchFamily="34" charset="-120"/>
              </a:rPr>
              <a:t>Как body language поддерживает уверенное общение на английском
</a:t>
            </a:r>
            <a:endParaRPr lang="en-US" sz="4500" dirty="0"/>
          </a:p>
        </p:txBody>
      </p:sp>
      <p:sp>
        <p:nvSpPr>
          <p:cNvPr id="11" name="Text 2"/>
          <p:cNvSpPr txBox="1"/>
          <p:nvPr/>
        </p:nvSpPr>
        <p:spPr>
          <a:xfrm>
            <a:off x="9404100" y="1797625"/>
            <a:ext cx="3177000" cy="3987300"/>
          </a:xfrm>
          <a:prstGeom prst="rect">
            <a:avLst/>
          </a:prstGeom>
          <a:noFill/>
          <a:ln/>
        </p:spPr>
        <p:txBody>
          <a:bodyPr wrap="square" lIns="0" tIns="0" rIns="0" bIns="0" rtlCol="0" anchor="t"/>
          <a:lstStyle/>
          <a:p>
            <a:pPr algn="l" indent="0" marL="0">
              <a:lnSpc>
                <a:spcPct val="100000"/>
              </a:lnSpc>
              <a:buNone/>
            </a:pPr>
            <a:r>
              <a:rPr lang="en-US" sz="2988" b="1" dirty="0">
                <a:solidFill>
                  <a:srgbClr val="000000"/>
                </a:solidFill>
                <a:latin typeface="Arial" pitchFamily="34" charset="0"/>
                <a:ea typeface="Arial" pitchFamily="34" charset="-122"/>
                <a:cs typeface="Arial" pitchFamily="34" charset="-120"/>
              </a:rPr>
              <a:t>Ровная осанка
</a:t>
            </a:r>
            <a:pPr algn="l" indent="0" marL="0">
              <a:lnSpc>
                <a:spcPct val="100000"/>
              </a:lnSpc>
              <a:buNone/>
            </a:pPr>
            <a:r>
              <a:rPr lang="en-US" sz="996"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490" dirty="0">
                <a:solidFill>
                  <a:srgbClr val="000000"/>
                </a:solidFill>
                <a:latin typeface="Arial" pitchFamily="34" charset="0"/>
                <a:ea typeface="Arial" pitchFamily="34" charset="-122"/>
                <a:cs typeface="Arial" pitchFamily="34" charset="-120"/>
              </a:rPr>
              <a:t>Уверенная поза начинается с прямой спины и устойчивого положения тела. Такая посадка помогает выглядеть собранно и облегчает свободное дыхание во время ответа или разговора.
</a:t>
            </a:r>
            <a:endParaRPr lang="en-US" sz="2988" dirty="0"/>
          </a:p>
        </p:txBody>
      </p:sp>
      <p:sp>
        <p:nvSpPr>
          <p:cNvPr id="12" name="Text 3"/>
          <p:cNvSpPr txBox="1"/>
          <p:nvPr/>
        </p:nvSpPr>
        <p:spPr>
          <a:xfrm>
            <a:off x="9404100" y="6045250"/>
            <a:ext cx="3177000" cy="3987300"/>
          </a:xfrm>
          <a:prstGeom prst="rect">
            <a:avLst/>
          </a:prstGeom>
          <a:noFill/>
          <a:ln/>
        </p:spPr>
        <p:txBody>
          <a:bodyPr wrap="square" lIns="0" tIns="0" rIns="0" bIns="0" rtlCol="0" anchor="t"/>
          <a:lstStyle/>
          <a:p>
            <a:pPr algn="l" indent="0" marL="0">
              <a:lnSpc>
                <a:spcPct val="100000"/>
              </a:lnSpc>
              <a:buNone/>
            </a:pPr>
            <a:r>
              <a:rPr lang="en-US" sz="2774" b="1" dirty="0">
                <a:solidFill>
                  <a:srgbClr val="000000"/>
                </a:solidFill>
                <a:latin typeface="Arial" pitchFamily="34" charset="0"/>
                <a:ea typeface="Arial" pitchFamily="34" charset="-122"/>
                <a:cs typeface="Arial" pitchFamily="34" charset="-120"/>
              </a:rPr>
              <a:t>Спокойные жесты
</a:t>
            </a:r>
            <a:pPr algn="l" indent="0" marL="0">
              <a:lnSpc>
                <a:spcPct val="100000"/>
              </a:lnSpc>
              <a:buNone/>
            </a:pPr>
            <a:r>
              <a:rPr lang="en-US" sz="925"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312" dirty="0">
                <a:solidFill>
                  <a:srgbClr val="000000"/>
                </a:solidFill>
                <a:latin typeface="Arial" pitchFamily="34" charset="0"/>
                <a:ea typeface="Arial" pitchFamily="34" charset="-122"/>
                <a:cs typeface="Arial" pitchFamily="34" charset="-120"/>
              </a:rPr>
              <a:t>Контролируемые движения рук поддерживают смысл высказывания, но не отвлекают от него. Слишком резкие жесты, наоборот, могут создать впечатление напряжения или спешки.
</a:t>
            </a:r>
            <a:endParaRPr lang="en-US" sz="2774" dirty="0"/>
          </a:p>
        </p:txBody>
      </p:sp>
      <p:sp>
        <p:nvSpPr>
          <p:cNvPr id="13" name="Text 4"/>
          <p:cNvSpPr txBox="1"/>
          <p:nvPr/>
        </p:nvSpPr>
        <p:spPr>
          <a:xfrm>
            <a:off x="14115125" y="6045250"/>
            <a:ext cx="3177000" cy="3987300"/>
          </a:xfrm>
          <a:prstGeom prst="rect">
            <a:avLst/>
          </a:prstGeom>
          <a:noFill/>
          <a:ln/>
        </p:spPr>
        <p:txBody>
          <a:bodyPr wrap="square" lIns="0" tIns="0" rIns="0" bIns="0" rtlCol="0" anchor="t"/>
          <a:lstStyle/>
          <a:p>
            <a:pPr algn="l" indent="0" marL="0">
              <a:lnSpc>
                <a:spcPct val="100000"/>
              </a:lnSpc>
              <a:buNone/>
            </a:pPr>
            <a:r>
              <a:rPr lang="en-US" sz="2941" b="1" dirty="0">
                <a:solidFill>
                  <a:srgbClr val="000000"/>
                </a:solidFill>
                <a:latin typeface="Arial" pitchFamily="34" charset="0"/>
                <a:ea typeface="Arial" pitchFamily="34" charset="-122"/>
                <a:cs typeface="Arial" pitchFamily="34" charset="-120"/>
              </a:rPr>
              <a:t>Невербальная согласованность
</a:t>
            </a:r>
            <a:pPr algn="l" indent="0" marL="0">
              <a:lnSpc>
                <a:spcPct val="100000"/>
              </a:lnSpc>
              <a:buNone/>
            </a:pPr>
            <a:r>
              <a:rPr lang="en-US" sz="98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451" dirty="0">
                <a:solidFill>
                  <a:srgbClr val="000000"/>
                </a:solidFill>
                <a:latin typeface="Arial" pitchFamily="34" charset="0"/>
                <a:ea typeface="Arial" pitchFamily="34" charset="-122"/>
                <a:cs typeface="Arial" pitchFamily="34" charset="-120"/>
              </a:rPr>
              <a:t>Когда поза, мимика и голос работают вместе, сообщение звучит увереннее. Выражения confident posture, calm gestures, stand tall и speak clearly хорошо передают этот эффект.
</a:t>
            </a:r>
            <a:endParaRPr lang="en-US" sz="2941" dirty="0"/>
          </a:p>
        </p:txBody>
      </p:sp>
      <p:sp>
        <p:nvSpPr>
          <p:cNvPr id="14" name="Text 5"/>
          <p:cNvSpPr txBox="1"/>
          <p:nvPr/>
        </p:nvSpPr>
        <p:spPr>
          <a:xfrm>
            <a:off x="14115125" y="1797625"/>
            <a:ext cx="3177000" cy="3987300"/>
          </a:xfrm>
          <a:prstGeom prst="rect">
            <a:avLst/>
          </a:prstGeom>
          <a:noFill/>
          <a:ln/>
        </p:spPr>
        <p:txBody>
          <a:bodyPr wrap="square" lIns="0" tIns="0" rIns="0" bIns="0" rtlCol="0" anchor="t"/>
          <a:lstStyle/>
          <a:p>
            <a:pPr algn="l" indent="0" marL="0">
              <a:lnSpc>
                <a:spcPct val="100000"/>
              </a:lnSpc>
              <a:buNone/>
            </a:pPr>
            <a:r>
              <a:rPr lang="en-US" sz="2766" b="1" dirty="0">
                <a:solidFill>
                  <a:srgbClr val="000000"/>
                </a:solidFill>
                <a:latin typeface="Arial" pitchFamily="34" charset="0"/>
                <a:ea typeface="Arial" pitchFamily="34" charset="-122"/>
                <a:cs typeface="Arial" pitchFamily="34" charset="-120"/>
              </a:rPr>
              <a:t>Естественный взгляд
</a:t>
            </a:r>
            <a:pPr algn="l" indent="0" marL="0">
              <a:lnSpc>
                <a:spcPct val="100000"/>
              </a:lnSpc>
              <a:buNone/>
            </a:pPr>
            <a:r>
              <a:rPr lang="en-US" sz="922"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305" dirty="0">
                <a:solidFill>
                  <a:srgbClr val="000000"/>
                </a:solidFill>
                <a:latin typeface="Arial" pitchFamily="34" charset="0"/>
                <a:ea typeface="Arial" pitchFamily="34" charset="-122"/>
                <a:cs typeface="Arial" pitchFamily="34" charset="-120"/>
              </a:rPr>
              <a:t>Eye contact показывает интерес к собеседнику и делает речь более убедительной. При этом взгляд должен быть естественным: важно не фиксироваться слишком долго и не избегать контакта.
</a:t>
            </a:r>
            <a:endParaRPr lang="en-US" sz="2766"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pic>
        <p:nvPicPr>
          <p:cNvPr id="4" name="Image 2" descr="preencoded.png">    </p:cNvPr>
          <p:cNvPicPr>
            <a:picLocks noChangeAspect="1"/>
          </p:cNvPicPr>
          <p:nvPr/>
        </p:nvPicPr>
        <p:blipFill>
          <a:blip r:embed="rId3"/>
          <a:stretch>
            <a:fillRect/>
          </a:stretch>
        </p:blipFill>
        <p:spPr>
          <a:xfrm>
            <a:off x="9723448" y="1979215"/>
            <a:ext cx="8287500" cy="6649052"/>
          </a:xfrm>
          <a:prstGeom prst="rect">
            <a:avLst/>
          </a:prstGeom>
        </p:spPr>
      </p:pic>
      <p:sp>
        <p:nvSpPr>
          <p:cNvPr id="5" name="Text 0"/>
          <p:cNvSpPr txBox="1"/>
          <p:nvPr/>
        </p:nvSpPr>
        <p:spPr>
          <a:xfrm>
            <a:off x="10372575" y="9023150"/>
            <a:ext cx="6911700" cy="746400"/>
          </a:xfrm>
          <a:prstGeom prst="rect">
            <a:avLst/>
          </a:prstGeom>
          <a:noFill/>
          <a:ln/>
        </p:spPr>
        <p:txBody>
          <a:bodyPr wrap="square" lIns="0" tIns="0" rIns="0" bIns="0" rtlCol="0" anchor="t"/>
          <a:lstStyle/>
          <a:p>
            <a:pPr algn="r" indent="0" marL="0">
              <a:lnSpc>
                <a:spcPct val="150041"/>
              </a:lnSpc>
              <a:buNone/>
            </a:pPr>
            <a:r>
              <a:rPr lang="en-US" sz="1957" dirty="0">
                <a:solidFill>
                  <a:srgbClr val="2A3E5C"/>
                </a:solidFill>
                <a:latin typeface="Arial" pitchFamily="34" charset="0"/>
                <a:ea typeface="Arial" pitchFamily="34" charset="-122"/>
                <a:cs typeface="Arial" pitchFamily="34" charset="-120"/>
              </a:rPr>
              <a:t>Сводная качественная оценка по материалам презентации; условная шкала влияния 1–5.
</a:t>
            </a:r>
            <a:endParaRPr lang="en-US" sz="1957" dirty="0"/>
          </a:p>
        </p:txBody>
      </p:sp>
      <p:sp>
        <p:nvSpPr>
          <p:cNvPr id="6" name="Text 1"/>
          <p:cNvSpPr txBox="1"/>
          <p:nvPr/>
        </p:nvSpPr>
        <p:spPr>
          <a:xfrm>
            <a:off x="123775" y="9536150"/>
            <a:ext cx="1028700" cy="746400"/>
          </a:xfrm>
          <a:prstGeom prst="rect">
            <a:avLst/>
          </a:prstGeom>
          <a:noFill/>
          <a:ln/>
        </p:spPr>
        <p:txBody>
          <a:bodyPr wrap="square" lIns="0" tIns="0" rIns="0" bIns="0" rtlCol="0" anchor="t"/>
          <a:lstStyle/>
          <a:p>
            <a:pPr algn="ctr" indent="0" marL="0">
              <a:lnSpc>
                <a:spcPct val="100000"/>
              </a:lnSpc>
              <a:buNone/>
            </a:pPr>
            <a:r>
              <a:rPr lang="en-US" sz="2200" b="1" dirty="0">
                <a:solidFill>
                  <a:srgbClr val="D9D9D9"/>
                </a:solidFill>
                <a:latin typeface="Arial" pitchFamily="34" charset="0"/>
                <a:ea typeface="Arial" pitchFamily="34" charset="-122"/>
                <a:cs typeface="Arial" pitchFamily="34" charset="-120"/>
              </a:rPr>
              <a:t>16</a:t>
            </a:r>
            <a:endParaRPr lang="en-US" sz="2200" dirty="0"/>
          </a:p>
        </p:txBody>
      </p:sp>
      <p:sp>
        <p:nvSpPr>
          <p:cNvPr id="7" name="Text 2"/>
          <p:cNvSpPr txBox="1"/>
          <p:nvPr/>
        </p:nvSpPr>
        <p:spPr>
          <a:xfrm>
            <a:off x="349250" y="2011300"/>
            <a:ext cx="8918400" cy="6649500"/>
          </a:xfrm>
          <a:prstGeom prst="rect">
            <a:avLst/>
          </a:prstGeom>
          <a:noFill/>
          <a:ln/>
        </p:spPr>
        <p:txBody>
          <a:bodyPr wrap="square" lIns="0" tIns="0" rIns="0" bIns="0" rtlCol="0" anchor="ctr"/>
          <a:lstStyle/>
          <a:p>
            <a:pPr algn="l" indent="0" marL="0">
              <a:lnSpc>
                <a:spcPct val="120000"/>
              </a:lnSpc>
              <a:buNone/>
            </a:pPr>
            <a:r>
              <a:rPr lang="en-US" sz="4600" b="1" dirty="0">
                <a:solidFill>
                  <a:srgbClr val="000000"/>
                </a:solidFill>
                <a:latin typeface="Arial" pitchFamily="34" charset="0"/>
                <a:ea typeface="Arial" pitchFamily="34" charset="-122"/>
                <a:cs typeface="Arial" pitchFamily="34" charset="-120"/>
              </a:rPr>
              <a:t>Из чего складывается первое впечатление
</a:t>
            </a:r>
            <a:pPr algn="l" indent="0" marL="0">
              <a:lnSpc>
                <a:spcPct val="150041"/>
              </a:lnSpc>
              <a:buNone/>
            </a:pPr>
            <a:r>
              <a:rPr lang="en-US" sz="36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2400" dirty="0">
                <a:solidFill>
                  <a:srgbClr val="000000"/>
                </a:solidFill>
                <a:latin typeface="Arial" pitchFamily="34" charset="0"/>
                <a:ea typeface="Arial" pitchFamily="34" charset="-122"/>
                <a:cs typeface="Arial" pitchFamily="34" charset="-120"/>
              </a:rPr>
              <a:t>Оценка собеседника формируется по видимым и слышимым сигналам одновременно, поэтому отдельная деталь редко определяет впечатление полностью.
</a:t>
            </a:r>
            <a:pPr algn="l" indent="0" marL="0">
              <a:lnSpc>
                <a:spcPct val="150041"/>
              </a:lnSpc>
              <a:buNone/>
            </a:pPr>
            <a:r>
              <a:rPr lang="en-US" sz="26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2400" dirty="0">
                <a:solidFill>
                  <a:srgbClr val="000000"/>
                </a:solidFill>
                <a:latin typeface="Arial" pitchFamily="34" charset="0"/>
                <a:ea typeface="Arial" pitchFamily="34" charset="-122"/>
                <a:cs typeface="Arial" pitchFamily="34" charset="-120"/>
              </a:rPr>
              <a:t>Лицо и голос обычно задают основную оценку, а поза, жесты и внешний вид уточняют образ человека в первые секунды.
</a:t>
            </a:r>
            <a:endParaRPr lang="en-US" sz="46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2F2F2"/>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pic>
        <p:nvPicPr>
          <p:cNvPr id="4" name="Image 2" descr="preencoded.png">    </p:cNvPr>
          <p:cNvPicPr>
            <a:picLocks noChangeAspect="1"/>
          </p:cNvPicPr>
          <p:nvPr/>
        </p:nvPicPr>
        <p:blipFill>
          <a:blip r:embed="rId3"/>
          <a:stretch>
            <a:fillRect/>
          </a:stretch>
        </p:blipFill>
        <p:spPr>
          <a:xfrm>
            <a:off x="0" y="0"/>
            <a:ext cx="18288000" cy="10287000"/>
          </a:xfrm>
          <a:prstGeom prst="rect">
            <a:avLst/>
          </a:prstGeom>
        </p:spPr>
      </p:pic>
      <p:pic>
        <p:nvPicPr>
          <p:cNvPr id="5" name="Image 3" descr="preencoded.png">    </p:cNvPr>
          <p:cNvPicPr>
            <a:picLocks noChangeAspect="1"/>
          </p:cNvPicPr>
          <p:nvPr/>
        </p:nvPicPr>
        <p:blipFill>
          <a:blip r:embed="rId4"/>
          <a:stretch>
            <a:fillRect/>
          </a:stretch>
        </p:blipFill>
        <p:spPr>
          <a:xfrm>
            <a:off x="0" y="0"/>
            <a:ext cx="18288000" cy="10287000"/>
          </a:xfrm>
          <a:prstGeom prst="rect">
            <a:avLst/>
          </a:prstGeom>
        </p:spPr>
      </p:pic>
      <p:pic>
        <p:nvPicPr>
          <p:cNvPr id="6" name="Image 4" descr="preencoded.png">    </p:cNvPr>
          <p:cNvPicPr>
            <a:picLocks noChangeAspect="1"/>
          </p:cNvPicPr>
          <p:nvPr/>
        </p:nvPicPr>
        <p:blipFill>
          <a:blip r:embed="rId5"/>
          <a:stretch>
            <a:fillRect/>
          </a:stretch>
        </p:blipFill>
        <p:spPr>
          <a:xfrm>
            <a:off x="0" y="0"/>
            <a:ext cx="18288000" cy="10287000"/>
          </a:xfrm>
          <a:prstGeom prst="rect">
            <a:avLst/>
          </a:prstGeom>
        </p:spPr>
      </p:pic>
      <p:sp>
        <p:nvSpPr>
          <p:cNvPr id="7" name="Text 0"/>
          <p:cNvSpPr txBox="1"/>
          <p:nvPr/>
        </p:nvSpPr>
        <p:spPr>
          <a:xfrm>
            <a:off x="1562200" y="491775"/>
            <a:ext cx="15642300" cy="1264500"/>
          </a:xfrm>
          <a:prstGeom prst="rect">
            <a:avLst/>
          </a:prstGeom>
          <a:noFill/>
          <a:ln/>
        </p:spPr>
        <p:txBody>
          <a:bodyPr wrap="square" lIns="0" tIns="0" rIns="0" bIns="0" rtlCol="0" anchor="t"/>
          <a:lstStyle/>
          <a:p>
            <a:pPr algn="l" indent="0" marL="0">
              <a:lnSpc>
                <a:spcPct val="100000"/>
              </a:lnSpc>
              <a:buNone/>
            </a:pPr>
            <a:r>
              <a:rPr lang="en-US" sz="4500" b="1" dirty="0">
                <a:solidFill>
                  <a:srgbClr val="000000"/>
                </a:solidFill>
                <a:latin typeface="Arial" pitchFamily="34" charset="0"/>
                <a:ea typeface="Arial" pitchFamily="34" charset="-122"/>
                <a:cs typeface="Arial" pitchFamily="34" charset="-120"/>
              </a:rPr>
              <a:t>Когда слова и body language не совпадают
</a:t>
            </a:r>
            <a:endParaRPr lang="en-US" sz="4500" dirty="0"/>
          </a:p>
        </p:txBody>
      </p:sp>
      <p:sp>
        <p:nvSpPr>
          <p:cNvPr id="8" name="Text 1"/>
          <p:cNvSpPr txBox="1"/>
          <p:nvPr/>
        </p:nvSpPr>
        <p:spPr>
          <a:xfrm>
            <a:off x="123775" y="9536150"/>
            <a:ext cx="1029000" cy="746400"/>
          </a:xfrm>
          <a:prstGeom prst="rect">
            <a:avLst/>
          </a:prstGeom>
          <a:noFill/>
          <a:ln/>
        </p:spPr>
        <p:txBody>
          <a:bodyPr wrap="square" lIns="0" tIns="0" rIns="0" bIns="0" rtlCol="0" anchor="t"/>
          <a:lstStyle/>
          <a:p>
            <a:pPr algn="ctr" indent="0" marL="0">
              <a:lnSpc>
                <a:spcPct val="100000"/>
              </a:lnSpc>
              <a:buNone/>
            </a:pPr>
            <a:r>
              <a:rPr lang="en-US" sz="2200" b="1" dirty="0">
                <a:solidFill>
                  <a:srgbClr val="D9D9D9"/>
                </a:solidFill>
                <a:latin typeface="Arial" pitchFamily="34" charset="0"/>
                <a:ea typeface="Arial" pitchFamily="34" charset="-122"/>
                <a:cs typeface="Arial" pitchFamily="34" charset="-120"/>
              </a:rPr>
              <a:t>17</a:t>
            </a:r>
            <a:endParaRPr lang="en-US" sz="2200" dirty="0"/>
          </a:p>
        </p:txBody>
      </p:sp>
      <p:sp>
        <p:nvSpPr>
          <p:cNvPr id="9" name="Text 2"/>
          <p:cNvSpPr txBox="1"/>
          <p:nvPr/>
        </p:nvSpPr>
        <p:spPr>
          <a:xfrm>
            <a:off x="1561675" y="3881853"/>
            <a:ext cx="3385086" cy="5340128"/>
          </a:xfrm>
          <a:prstGeom prst="rect">
            <a:avLst/>
          </a:prstGeom>
          <a:noFill/>
          <a:ln/>
        </p:spPr>
        <p:txBody>
          <a:bodyPr wrap="square" lIns="0" tIns="0" rIns="0" bIns="0" rtlCol="0" anchor="t"/>
          <a:lstStyle/>
          <a:p>
            <a:pPr algn="l" indent="0" marL="0">
              <a:lnSpc>
                <a:spcPct val="100000"/>
              </a:lnSpc>
              <a:buNone/>
            </a:pPr>
            <a:r>
              <a:rPr lang="en-US" sz="2800" b="1" dirty="0">
                <a:solidFill>
                  <a:srgbClr val="000000"/>
                </a:solidFill>
                <a:latin typeface="Arial" pitchFamily="34" charset="0"/>
                <a:ea typeface="Arial" pitchFamily="34" charset="-122"/>
                <a:cs typeface="Arial" pitchFamily="34" charset="-120"/>
              </a:rPr>
              <a:t>Скрытое напряжение
</a:t>
            </a:r>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300" dirty="0">
                <a:solidFill>
                  <a:srgbClr val="000000"/>
                </a:solidFill>
                <a:latin typeface="Arial" pitchFamily="34" charset="0"/>
                <a:ea typeface="Arial" pitchFamily="34" charset="-122"/>
                <a:cs typeface="Arial" pitchFamily="34" charset="-120"/>
              </a:rPr>
              <a:t>Несоответствие между речью и движениями часто связано со стрессом, усталостью или смущением. Человек может говорить спокойно, но выдавать себя зажатой позой и отведённым взглядом.
</a:t>
            </a:r>
            <a:endParaRPr lang="en-US" sz="2800" dirty="0"/>
          </a:p>
        </p:txBody>
      </p:sp>
      <p:sp>
        <p:nvSpPr>
          <p:cNvPr id="10" name="Text 3"/>
          <p:cNvSpPr txBox="1"/>
          <p:nvPr/>
        </p:nvSpPr>
        <p:spPr>
          <a:xfrm>
            <a:off x="5640660" y="3881853"/>
            <a:ext cx="3385086" cy="5340128"/>
          </a:xfrm>
          <a:prstGeom prst="rect">
            <a:avLst/>
          </a:prstGeom>
          <a:noFill/>
          <a:ln/>
        </p:spPr>
        <p:txBody>
          <a:bodyPr wrap="square" lIns="0" tIns="0" rIns="0" bIns="0" rtlCol="0" anchor="t"/>
          <a:lstStyle/>
          <a:p>
            <a:pPr algn="l" indent="0" marL="0">
              <a:lnSpc>
                <a:spcPct val="100000"/>
              </a:lnSpc>
              <a:buNone/>
            </a:pPr>
            <a:r>
              <a:rPr lang="en-US" sz="2800" b="1" dirty="0">
                <a:solidFill>
                  <a:srgbClr val="000000"/>
                </a:solidFill>
                <a:latin typeface="Arial" pitchFamily="34" charset="0"/>
                <a:ea typeface="Arial" pitchFamily="34" charset="-122"/>
                <a:cs typeface="Arial" pitchFamily="34" charset="-120"/>
              </a:rPr>
              <a:t>Mixed signals
</a:t>
            </a:r>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300" dirty="0">
                <a:solidFill>
                  <a:srgbClr val="000000"/>
                </a:solidFill>
                <a:latin typeface="Arial" pitchFamily="34" charset="0"/>
                <a:ea typeface="Arial" pitchFamily="34" charset="-122"/>
                <a:cs typeface="Arial" pitchFamily="34" charset="-120"/>
              </a:rPr>
              <a:t>В английском языке такие расхождения описываются как mixed signals. Они возникают, когда слова обещают одно, а мимика, тон или жесты передают совсем другое.
</a:t>
            </a:r>
            <a:endParaRPr lang="en-US" sz="2800" dirty="0"/>
          </a:p>
        </p:txBody>
      </p:sp>
      <p:sp>
        <p:nvSpPr>
          <p:cNvPr id="11" name="Text 4"/>
          <p:cNvSpPr txBox="1"/>
          <p:nvPr/>
        </p:nvSpPr>
        <p:spPr>
          <a:xfrm>
            <a:off x="9730080" y="3881853"/>
            <a:ext cx="3385086" cy="5340128"/>
          </a:xfrm>
          <a:prstGeom prst="rect">
            <a:avLst/>
          </a:prstGeom>
          <a:noFill/>
          <a:ln/>
        </p:spPr>
        <p:txBody>
          <a:bodyPr wrap="square" lIns="0" tIns="0" rIns="0" bIns="0" rtlCol="0" anchor="t"/>
          <a:lstStyle/>
          <a:p>
            <a:pPr algn="l" indent="0" marL="0">
              <a:lnSpc>
                <a:spcPct val="100000"/>
              </a:lnSpc>
              <a:buNone/>
            </a:pPr>
            <a:r>
              <a:rPr lang="en-US" sz="2800" b="1" dirty="0">
                <a:solidFill>
                  <a:srgbClr val="000000"/>
                </a:solidFill>
                <a:latin typeface="Arial" pitchFamily="34" charset="0"/>
                <a:ea typeface="Arial" pitchFamily="34" charset="-122"/>
                <a:cs typeface="Arial" pitchFamily="34" charset="-120"/>
              </a:rPr>
              <a:t>Почему это настораживает
</a:t>
            </a:r>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300" dirty="0">
                <a:solidFill>
                  <a:srgbClr val="000000"/>
                </a:solidFill>
                <a:latin typeface="Arial" pitchFamily="34" charset="0"/>
                <a:ea typeface="Arial" pitchFamily="34" charset="-122"/>
                <a:cs typeface="Arial" pitchFamily="34" charset="-120"/>
              </a:rPr>
              <a:t>Улыбка без участия глаз, согласие без кивка или уверенные фразы при закрытой позе нередко воспринимаются как неискренность, даже если намерения были нейтральными.
</a:t>
            </a:r>
            <a:endParaRPr lang="en-US" sz="2800" dirty="0"/>
          </a:p>
        </p:txBody>
      </p:sp>
      <p:sp>
        <p:nvSpPr>
          <p:cNvPr id="12" name="Text 5"/>
          <p:cNvSpPr txBox="1"/>
          <p:nvPr/>
        </p:nvSpPr>
        <p:spPr>
          <a:xfrm>
            <a:off x="13819511" y="3881853"/>
            <a:ext cx="3385086" cy="5340128"/>
          </a:xfrm>
          <a:prstGeom prst="rect">
            <a:avLst/>
          </a:prstGeom>
          <a:noFill/>
          <a:ln/>
        </p:spPr>
        <p:txBody>
          <a:bodyPr wrap="square" lIns="0" tIns="0" rIns="0" bIns="0" rtlCol="0" anchor="t"/>
          <a:lstStyle/>
          <a:p>
            <a:pPr algn="l" indent="0" marL="0">
              <a:lnSpc>
                <a:spcPct val="100000"/>
              </a:lnSpc>
              <a:buNone/>
            </a:pPr>
            <a:r>
              <a:rPr lang="en-US" sz="2800" b="1" dirty="0">
                <a:solidFill>
                  <a:srgbClr val="000000"/>
                </a:solidFill>
                <a:latin typeface="Arial" pitchFamily="34" charset="0"/>
                <a:ea typeface="Arial" pitchFamily="34" charset="-122"/>
                <a:cs typeface="Arial" pitchFamily="34" charset="-120"/>
              </a:rPr>
              <a:t>Контекст важнее одного признака
</a:t>
            </a:r>
            <a:pPr algn="l" indent="0" marL="0">
              <a:lnSpc>
                <a:spcPct val="100000"/>
              </a:lnSpc>
              <a:buNone/>
            </a:pPr>
            <a:r>
              <a:rPr lang="en-US" sz="11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300" dirty="0">
                <a:solidFill>
                  <a:srgbClr val="000000"/>
                </a:solidFill>
                <a:latin typeface="Arial" pitchFamily="34" charset="0"/>
                <a:ea typeface="Arial" pitchFamily="34" charset="-122"/>
                <a:cs typeface="Arial" pitchFamily="34" charset="-120"/>
              </a:rPr>
              <a:t>Оценивать нужно не отдельный жест, а совокупность сигналов. Только сочетание мимики, позы, голоса и ситуации позволяет понять, что происходит на самом деле.
</a:t>
            </a:r>
            <a:endParaRPr lang="en-US" sz="2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1152475" y="4187339"/>
            <a:ext cx="8493000" cy="2885122"/>
          </a:xfrm>
          <a:prstGeom prst="rect">
            <a:avLst/>
          </a:prstGeom>
        </p:spPr>
      </p:pic>
      <p:sp>
        <p:nvSpPr>
          <p:cNvPr id="4" name="Text 0"/>
          <p:cNvSpPr txBox="1"/>
          <p:nvPr/>
        </p:nvSpPr>
        <p:spPr>
          <a:xfrm>
            <a:off x="957150" y="428975"/>
            <a:ext cx="14362200" cy="1511400"/>
          </a:xfrm>
          <a:prstGeom prst="rect">
            <a:avLst/>
          </a:prstGeom>
          <a:noFill/>
          <a:ln/>
        </p:spPr>
        <p:txBody>
          <a:bodyPr wrap="square" lIns="0" tIns="0" rIns="0" bIns="0" rtlCol="0" anchor="ctr"/>
          <a:lstStyle/>
          <a:p>
            <a:pPr algn="l" indent="0" marL="0">
              <a:lnSpc>
                <a:spcPct val="120000"/>
              </a:lnSpc>
              <a:buNone/>
            </a:pPr>
            <a:r>
              <a:rPr lang="en-US" sz="4500" b="1" dirty="0">
                <a:solidFill>
                  <a:srgbClr val="000000"/>
                </a:solidFill>
                <a:latin typeface="Arial" pitchFamily="34" charset="0"/>
                <a:ea typeface="Arial" pitchFamily="34" charset="-122"/>
                <a:cs typeface="Arial" pitchFamily="34" charset="-120"/>
              </a:rPr>
              <a:t>Невербальные сигналы в разных ситуациях общения
</a:t>
            </a:r>
            <a:endParaRPr lang="en-US" sz="4500" dirty="0"/>
          </a:p>
        </p:txBody>
      </p:sp>
      <p:sp>
        <p:nvSpPr>
          <p:cNvPr id="5" name="Text 1"/>
          <p:cNvSpPr txBox="1"/>
          <p:nvPr/>
        </p:nvSpPr>
        <p:spPr>
          <a:xfrm>
            <a:off x="10254875" y="2305150"/>
            <a:ext cx="7728300" cy="5632200"/>
          </a:xfrm>
          <a:prstGeom prst="rect">
            <a:avLst/>
          </a:prstGeom>
          <a:noFill/>
          <a:ln/>
        </p:spPr>
        <p:txBody>
          <a:bodyPr wrap="square" lIns="0" tIns="0" rIns="0" bIns="0" rtlCol="0" anchor="ctr"/>
          <a:lstStyle/>
          <a:p>
            <a:pPr algn="l" indent="0" marL="0">
              <a:lnSpc>
                <a:spcPct val="150041"/>
              </a:lnSpc>
              <a:buNone/>
            </a:pPr>
            <a:r>
              <a:rPr lang="en-US" sz="2500" dirty="0">
                <a:solidFill>
                  <a:srgbClr val="000000"/>
                </a:solidFill>
                <a:latin typeface="Arial" pitchFamily="34" charset="0"/>
                <a:ea typeface="Arial" pitchFamily="34" charset="-122"/>
                <a:cs typeface="Arial" pitchFamily="34" charset="-120"/>
              </a:rPr>
              <a:t>Сравнение показывает, что один и тот же сигнал меняет смысл в зависимости от ситуации общения и степени напряжения.
</a:t>
            </a:r>
            <a:pPr algn="l" indent="0" marL="0">
              <a:lnSpc>
                <a:spcPct val="150041"/>
              </a:lnSpc>
              <a:buNone/>
            </a:pPr>
            <a:r>
              <a:rPr lang="en-US" sz="3200" dirty="0">
                <a:solidFill>
                  <a:srgbClr val="000000"/>
                </a:solidFill>
                <a:latin typeface="Arial" pitchFamily="34" charset="0"/>
                <a:ea typeface="Arial" pitchFamily="34" charset="-122"/>
                <a:cs typeface="Arial" pitchFamily="34" charset="-120"/>
              </a:rPr>
              <a:t>
</a:t>
            </a:r>
            <a:pPr algn="l" indent="0" marL="0">
              <a:lnSpc>
                <a:spcPct val="150041"/>
              </a:lnSpc>
              <a:buNone/>
            </a:pPr>
            <a:r>
              <a:rPr lang="en-US" sz="2500" dirty="0">
                <a:solidFill>
                  <a:srgbClr val="000000"/>
                </a:solidFill>
                <a:latin typeface="Arial" pitchFamily="34" charset="0"/>
                <a:ea typeface="Arial" pitchFamily="34" charset="-122"/>
                <a:cs typeface="Arial" pitchFamily="34" charset="-120"/>
              </a:rPr>
              <a:t>Один и тот же тип поведения читается по-разному в зависимости от контекста: учебная, дружеская и конфликтная ситуация требуют разных интерпретаций.
</a:t>
            </a:r>
            <a:endParaRPr lang="en-US" sz="2500" dirty="0"/>
          </a:p>
        </p:txBody>
      </p:sp>
      <p:sp>
        <p:nvSpPr>
          <p:cNvPr id="6" name="Text 2"/>
          <p:cNvSpPr txBox="1"/>
          <p:nvPr/>
        </p:nvSpPr>
        <p:spPr>
          <a:xfrm>
            <a:off x="123775" y="9536150"/>
            <a:ext cx="1028700" cy="746400"/>
          </a:xfrm>
          <a:prstGeom prst="rect">
            <a:avLst/>
          </a:prstGeom>
          <a:noFill/>
          <a:ln/>
        </p:spPr>
        <p:txBody>
          <a:bodyPr wrap="square" lIns="0" tIns="0" rIns="0" bIns="0" rtlCol="0" anchor="t"/>
          <a:lstStyle/>
          <a:p>
            <a:pPr algn="ctr" indent="0" marL="0">
              <a:lnSpc>
                <a:spcPct val="100000"/>
              </a:lnSpc>
              <a:buNone/>
            </a:pPr>
            <a:r>
              <a:rPr lang="en-US" sz="2200" b="1" dirty="0">
                <a:solidFill>
                  <a:srgbClr val="D9D9D9"/>
                </a:solidFill>
                <a:latin typeface="Arial" pitchFamily="34" charset="0"/>
                <a:ea typeface="Arial" pitchFamily="34" charset="-122"/>
                <a:cs typeface="Arial" pitchFamily="34" charset="-120"/>
              </a:rPr>
              <a:t>18</a:t>
            </a:r>
            <a:endParaRPr lang="en-US" sz="2200" dirty="0"/>
          </a:p>
        </p:txBody>
      </p:sp>
      <p:sp>
        <p:nvSpPr>
          <p:cNvPr id="7" name="Text 3"/>
          <p:cNvSpPr txBox="1"/>
          <p:nvPr/>
        </p:nvSpPr>
        <p:spPr>
          <a:xfrm>
            <a:off x="9645375" y="8170450"/>
            <a:ext cx="6291900" cy="1879800"/>
          </a:xfrm>
          <a:prstGeom prst="rect">
            <a:avLst/>
          </a:prstGeom>
          <a:noFill/>
          <a:ln/>
        </p:spPr>
        <p:txBody>
          <a:bodyPr wrap="square" lIns="0" tIns="0" rIns="0" bIns="0" rtlCol="0" anchor="ctr"/>
          <a:lstStyle/>
          <a:p>
            <a:pPr algn="r" indent="0" marL="0">
              <a:lnSpc>
                <a:spcPct val="150041"/>
              </a:lnSpc>
              <a:buNone/>
            </a:pPr>
            <a:r>
              <a:rPr lang="en-US" sz="2000" dirty="0">
                <a:solidFill>
                  <a:srgbClr val="2A3E5C"/>
                </a:solidFill>
                <a:latin typeface="Arial" pitchFamily="34" charset="0"/>
                <a:ea typeface="Arial" pitchFamily="34" charset="-122"/>
                <a:cs typeface="Arial" pitchFamily="34" charset="-120"/>
              </a:rPr>
              <a:t>Школьная психология общения и наблюдения за речевым поведением.
</a:t>
            </a:r>
            <a:endParaRPr lang="en-US" sz="2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pic>
        <p:nvPicPr>
          <p:cNvPr id="4" name="Image 2" descr="preencoded.png">    </p:cNvPr>
          <p:cNvPicPr>
            <a:picLocks noChangeAspect="1"/>
          </p:cNvPicPr>
          <p:nvPr/>
        </p:nvPicPr>
        <p:blipFill>
          <a:blip r:embed="rId3"/>
          <a:stretch>
            <a:fillRect/>
          </a:stretch>
        </p:blipFill>
        <p:spPr>
          <a:xfrm>
            <a:off x="0" y="0"/>
            <a:ext cx="18288000" cy="10287000"/>
          </a:xfrm>
          <a:prstGeom prst="rect">
            <a:avLst/>
          </a:prstGeom>
        </p:spPr>
      </p:pic>
      <p:pic>
        <p:nvPicPr>
          <p:cNvPr id="5" name="Image 3" descr="preencoded.png">    </p:cNvPr>
          <p:cNvPicPr>
            <a:picLocks noChangeAspect="1"/>
          </p:cNvPicPr>
          <p:nvPr/>
        </p:nvPicPr>
        <p:blipFill>
          <a:blip r:embed="rId4"/>
          <a:stretch>
            <a:fillRect/>
          </a:stretch>
        </p:blipFill>
        <p:spPr>
          <a:xfrm>
            <a:off x="0" y="0"/>
            <a:ext cx="18288000" cy="10287000"/>
          </a:xfrm>
          <a:prstGeom prst="rect">
            <a:avLst/>
          </a:prstGeom>
        </p:spPr>
      </p:pic>
      <p:pic>
        <p:nvPicPr>
          <p:cNvPr id="6" name="Image 4" descr="preencoded.png">    </p:cNvPr>
          <p:cNvPicPr>
            <a:picLocks noChangeAspect="1"/>
          </p:cNvPicPr>
          <p:nvPr/>
        </p:nvPicPr>
        <p:blipFill>
          <a:blip r:embed="rId5"/>
          <a:stretch>
            <a:fillRect/>
          </a:stretch>
        </p:blipFill>
        <p:spPr>
          <a:xfrm>
            <a:off x="0" y="0"/>
            <a:ext cx="18288000" cy="10287000"/>
          </a:xfrm>
          <a:prstGeom prst="rect">
            <a:avLst/>
          </a:prstGeom>
        </p:spPr>
      </p:pic>
      <p:pic>
        <p:nvPicPr>
          <p:cNvPr id="7" name="Image 5" descr="preencoded.png">    </p:cNvPr>
          <p:cNvPicPr>
            <a:picLocks noChangeAspect="1"/>
          </p:cNvPicPr>
          <p:nvPr/>
        </p:nvPicPr>
        <p:blipFill>
          <a:blip r:embed="rId6"/>
          <a:stretch>
            <a:fillRect/>
          </a:stretch>
        </p:blipFill>
        <p:spPr>
          <a:xfrm>
            <a:off x="0" y="0"/>
            <a:ext cx="18288000" cy="10287000"/>
          </a:xfrm>
          <a:prstGeom prst="rect">
            <a:avLst/>
          </a:prstGeom>
        </p:spPr>
      </p:pic>
      <p:pic>
        <p:nvPicPr>
          <p:cNvPr id="8" name="Image 6" descr="preencoded.png">    </p:cNvPr>
          <p:cNvPicPr>
            <a:picLocks noChangeAspect="1"/>
          </p:cNvPicPr>
          <p:nvPr/>
        </p:nvPicPr>
        <p:blipFill>
          <a:blip r:embed="rId7"/>
          <a:stretch>
            <a:fillRect/>
          </a:stretch>
        </p:blipFill>
        <p:spPr>
          <a:xfrm>
            <a:off x="0" y="0"/>
            <a:ext cx="18288000" cy="10287000"/>
          </a:xfrm>
          <a:prstGeom prst="rect">
            <a:avLst/>
          </a:prstGeom>
        </p:spPr>
      </p:pic>
      <p:sp>
        <p:nvSpPr>
          <p:cNvPr id="9" name="Text 0"/>
          <p:cNvSpPr txBox="1"/>
          <p:nvPr/>
        </p:nvSpPr>
        <p:spPr>
          <a:xfrm>
            <a:off x="123775" y="9536150"/>
            <a:ext cx="1029000" cy="746400"/>
          </a:xfrm>
          <a:prstGeom prst="rect">
            <a:avLst/>
          </a:prstGeom>
          <a:noFill/>
          <a:ln/>
        </p:spPr>
        <p:txBody>
          <a:bodyPr wrap="square" lIns="0" tIns="0" rIns="0" bIns="0" rtlCol="0" anchor="t"/>
          <a:lstStyle/>
          <a:p>
            <a:pPr algn="ctr" indent="0" marL="0">
              <a:lnSpc>
                <a:spcPct val="100000"/>
              </a:lnSpc>
              <a:buNone/>
            </a:pPr>
            <a:r>
              <a:rPr lang="en-US" sz="2200" b="1" dirty="0">
                <a:solidFill>
                  <a:srgbClr val="D9D9D9"/>
                </a:solidFill>
                <a:latin typeface="Arial" pitchFamily="34" charset="0"/>
                <a:ea typeface="Arial" pitchFamily="34" charset="-122"/>
                <a:cs typeface="Arial" pitchFamily="34" charset="-120"/>
              </a:rPr>
              <a:t>19</a:t>
            </a:r>
            <a:endParaRPr lang="en-US" sz="2200" dirty="0"/>
          </a:p>
        </p:txBody>
      </p:sp>
      <p:sp>
        <p:nvSpPr>
          <p:cNvPr id="10" name="Text 1"/>
          <p:cNvSpPr txBox="1"/>
          <p:nvPr/>
        </p:nvSpPr>
        <p:spPr>
          <a:xfrm>
            <a:off x="524725" y="1189600"/>
            <a:ext cx="17239800" cy="1286100"/>
          </a:xfrm>
          <a:prstGeom prst="rect">
            <a:avLst/>
          </a:prstGeom>
          <a:noFill/>
          <a:ln/>
        </p:spPr>
        <p:txBody>
          <a:bodyPr wrap="square" lIns="0" tIns="0" rIns="0" bIns="0" rtlCol="0" anchor="t"/>
          <a:lstStyle/>
          <a:p>
            <a:pPr algn="l" indent="0" marL="0">
              <a:lnSpc>
                <a:spcPct val="100000"/>
              </a:lnSpc>
              <a:buNone/>
            </a:pPr>
            <a:r>
              <a:rPr lang="en-US" sz="4500" b="1" dirty="0">
                <a:solidFill>
                  <a:srgbClr val="000000"/>
                </a:solidFill>
                <a:latin typeface="Arial" pitchFamily="34" charset="0"/>
                <a:ea typeface="Arial" pitchFamily="34" charset="-122"/>
                <a:cs typeface="Arial" pitchFamily="34" charset="-120"/>
              </a:rPr>
              <a:t>Как развивать наблюдательность в повседневном общении
</a:t>
            </a:r>
            <a:endParaRPr lang="en-US" sz="4500" dirty="0"/>
          </a:p>
        </p:txBody>
      </p:sp>
      <p:sp>
        <p:nvSpPr>
          <p:cNvPr id="11" name="Text 2"/>
          <p:cNvSpPr txBox="1"/>
          <p:nvPr/>
        </p:nvSpPr>
        <p:spPr>
          <a:xfrm>
            <a:off x="1397000" y="3219075"/>
            <a:ext cx="2518800" cy="4988400"/>
          </a:xfrm>
          <a:prstGeom prst="rect">
            <a:avLst/>
          </a:prstGeom>
          <a:noFill/>
          <a:ln/>
        </p:spPr>
        <p:txBody>
          <a:bodyPr wrap="square" lIns="0" tIns="0" rIns="0" bIns="0" rtlCol="0" anchor="t"/>
          <a:lstStyle/>
          <a:p>
            <a:pPr algn="l" indent="0" marL="0">
              <a:lnSpc>
                <a:spcPct val="100000"/>
              </a:lnSpc>
              <a:buNone/>
            </a:pPr>
            <a:r>
              <a:rPr lang="en-US" sz="2600" b="1" dirty="0">
                <a:solidFill>
                  <a:srgbClr val="000000"/>
                </a:solidFill>
                <a:latin typeface="Arial" pitchFamily="34" charset="0"/>
                <a:ea typeface="Arial" pitchFamily="34" charset="-122"/>
                <a:cs typeface="Arial" pitchFamily="34" charset="-120"/>
              </a:rPr>
              <a:t>Смотрите шире
</a:t>
            </a:r>
            <a:pPr algn="l" indent="0" marL="0">
              <a:lnSpc>
                <a:spcPct val="100000"/>
              </a:lnSpc>
              <a:buNone/>
            </a:pPr>
            <a:r>
              <a:rPr lang="en-US" sz="9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100" dirty="0">
                <a:solidFill>
                  <a:srgbClr val="000000"/>
                </a:solidFill>
                <a:latin typeface="Arial" pitchFamily="34" charset="0"/>
                <a:ea typeface="Arial" pitchFamily="34" charset="-122"/>
                <a:cs typeface="Arial" pitchFamily="34" charset="-120"/>
              </a:rPr>
              <a:t>Наблюдательность начинается с умения замечать не только слова, но и взгляд, мимику, позу и дистанцию. Один сигнал редко даёт точный ответ без остальных признаков.
</a:t>
            </a:r>
            <a:endParaRPr lang="en-US" sz="2600" dirty="0"/>
          </a:p>
        </p:txBody>
      </p:sp>
      <p:sp>
        <p:nvSpPr>
          <p:cNvPr id="12" name="Text 3"/>
          <p:cNvSpPr txBox="1"/>
          <p:nvPr/>
        </p:nvSpPr>
        <p:spPr>
          <a:xfrm>
            <a:off x="4863031" y="3219075"/>
            <a:ext cx="2518800" cy="4988400"/>
          </a:xfrm>
          <a:prstGeom prst="rect">
            <a:avLst/>
          </a:prstGeom>
          <a:noFill/>
          <a:ln/>
        </p:spPr>
        <p:txBody>
          <a:bodyPr wrap="square" lIns="0" tIns="0" rIns="0" bIns="0" rtlCol="0" anchor="t"/>
          <a:lstStyle/>
          <a:p>
            <a:pPr algn="l" indent="0" marL="0">
              <a:lnSpc>
                <a:spcPct val="100000"/>
              </a:lnSpc>
              <a:buNone/>
            </a:pPr>
            <a:r>
              <a:rPr lang="en-US" sz="2600" b="1" dirty="0">
                <a:solidFill>
                  <a:srgbClr val="000000"/>
                </a:solidFill>
                <a:latin typeface="Arial" pitchFamily="34" charset="0"/>
                <a:ea typeface="Arial" pitchFamily="34" charset="-122"/>
                <a:cs typeface="Arial" pitchFamily="34" charset="-120"/>
              </a:rPr>
              <a:t>Сравнивайте речь и поведение
</a:t>
            </a:r>
            <a:pPr algn="l" indent="0" marL="0">
              <a:lnSpc>
                <a:spcPct val="100000"/>
              </a:lnSpc>
              <a:buNone/>
            </a:pPr>
            <a:r>
              <a:rPr lang="en-US" sz="9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100" dirty="0">
                <a:solidFill>
                  <a:srgbClr val="000000"/>
                </a:solidFill>
                <a:latin typeface="Arial" pitchFamily="34" charset="0"/>
                <a:ea typeface="Arial" pitchFamily="34" charset="-122"/>
                <a:cs typeface="Arial" pitchFamily="34" charset="-120"/>
              </a:rPr>
              <a:t>Полезно сопоставлять то, что человек говорит, с тем, как он это произносит. Несовпадение между словами и невербальными сигналами часто указывает на скрытое напряжение.
</a:t>
            </a:r>
            <a:endParaRPr lang="en-US" sz="2600" dirty="0"/>
          </a:p>
        </p:txBody>
      </p:sp>
      <p:sp>
        <p:nvSpPr>
          <p:cNvPr id="13" name="Text 4"/>
          <p:cNvSpPr txBox="1"/>
          <p:nvPr/>
        </p:nvSpPr>
        <p:spPr>
          <a:xfrm>
            <a:off x="8329054" y="3219075"/>
            <a:ext cx="2518800" cy="4988400"/>
          </a:xfrm>
          <a:prstGeom prst="rect">
            <a:avLst/>
          </a:prstGeom>
          <a:noFill/>
          <a:ln/>
        </p:spPr>
        <p:txBody>
          <a:bodyPr wrap="square" lIns="0" tIns="0" rIns="0" bIns="0" rtlCol="0" anchor="t"/>
          <a:lstStyle/>
          <a:p>
            <a:pPr algn="l" indent="0" marL="0">
              <a:lnSpc>
                <a:spcPct val="100000"/>
              </a:lnSpc>
              <a:buNone/>
            </a:pPr>
            <a:r>
              <a:rPr lang="en-US" sz="2600" b="1" dirty="0">
                <a:solidFill>
                  <a:srgbClr val="000000"/>
                </a:solidFill>
                <a:latin typeface="Arial" pitchFamily="34" charset="0"/>
                <a:ea typeface="Arial" pitchFamily="34" charset="-122"/>
                <a:cs typeface="Arial" pitchFamily="34" charset="-120"/>
              </a:rPr>
              <a:t>Учитывайте ситуацию
</a:t>
            </a:r>
            <a:pPr algn="l" indent="0" marL="0">
              <a:lnSpc>
                <a:spcPct val="100000"/>
              </a:lnSpc>
              <a:buNone/>
            </a:pPr>
            <a:r>
              <a:rPr lang="en-US" sz="9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100" dirty="0">
                <a:solidFill>
                  <a:srgbClr val="000000"/>
                </a:solidFill>
                <a:latin typeface="Arial" pitchFamily="34" charset="0"/>
                <a:ea typeface="Arial" pitchFamily="34" charset="-122"/>
                <a:cs typeface="Arial" pitchFamily="34" charset="-120"/>
              </a:rPr>
              <a:t>Контекст общения меняет значение жестов: школьный ответ, разговор с другом и спор требуют разных выводов. Без учёта обстановки легко сделать поспешное заключение.
</a:t>
            </a:r>
            <a:endParaRPr lang="en-US" sz="2600" dirty="0"/>
          </a:p>
        </p:txBody>
      </p:sp>
      <p:sp>
        <p:nvSpPr>
          <p:cNvPr id="14" name="Text 5"/>
          <p:cNvSpPr txBox="1"/>
          <p:nvPr/>
        </p:nvSpPr>
        <p:spPr>
          <a:xfrm>
            <a:off x="11795077" y="3219075"/>
            <a:ext cx="2518800" cy="4988400"/>
          </a:xfrm>
          <a:prstGeom prst="rect">
            <a:avLst/>
          </a:prstGeom>
          <a:noFill/>
          <a:ln/>
        </p:spPr>
        <p:txBody>
          <a:bodyPr wrap="square" lIns="0" tIns="0" rIns="0" bIns="0" rtlCol="0" anchor="t"/>
          <a:lstStyle/>
          <a:p>
            <a:pPr algn="l" indent="0" marL="0">
              <a:lnSpc>
                <a:spcPct val="100000"/>
              </a:lnSpc>
              <a:buNone/>
            </a:pPr>
            <a:r>
              <a:rPr lang="en-US" sz="2600" b="1" dirty="0">
                <a:solidFill>
                  <a:srgbClr val="000000"/>
                </a:solidFill>
                <a:latin typeface="Arial" pitchFamily="34" charset="0"/>
                <a:ea typeface="Arial" pitchFamily="34" charset="-122"/>
                <a:cs typeface="Arial" pitchFamily="34" charset="-120"/>
              </a:rPr>
              <a:t>Помните о культуре
</a:t>
            </a:r>
            <a:pPr algn="l" indent="0" marL="0">
              <a:lnSpc>
                <a:spcPct val="100000"/>
              </a:lnSpc>
              <a:buNone/>
            </a:pPr>
            <a:r>
              <a:rPr lang="en-US" sz="9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100" dirty="0">
                <a:solidFill>
                  <a:srgbClr val="000000"/>
                </a:solidFill>
                <a:latin typeface="Arial" pitchFamily="34" charset="0"/>
                <a:ea typeface="Arial" pitchFamily="34" charset="-122"/>
                <a:cs typeface="Arial" pitchFamily="34" charset="-120"/>
              </a:rPr>
              <a:t>При общении на английском особенно важно знать культурные нормы. То, что кажется естественным в одной среде, в другой может восприниматься как грубость или неуверенность.
</a:t>
            </a:r>
            <a:endParaRPr lang="en-US" sz="2600" dirty="0"/>
          </a:p>
        </p:txBody>
      </p:sp>
      <p:sp>
        <p:nvSpPr>
          <p:cNvPr id="15" name="Text 6"/>
          <p:cNvSpPr txBox="1"/>
          <p:nvPr/>
        </p:nvSpPr>
        <p:spPr>
          <a:xfrm>
            <a:off x="15261100" y="3219075"/>
            <a:ext cx="2518800" cy="4988400"/>
          </a:xfrm>
          <a:prstGeom prst="rect">
            <a:avLst/>
          </a:prstGeom>
          <a:noFill/>
          <a:ln/>
        </p:spPr>
        <p:txBody>
          <a:bodyPr wrap="square" lIns="0" tIns="0" rIns="0" bIns="0" rtlCol="0" anchor="t"/>
          <a:lstStyle/>
          <a:p>
            <a:pPr algn="l" indent="0" marL="0">
              <a:lnSpc>
                <a:spcPct val="100000"/>
              </a:lnSpc>
              <a:buNone/>
            </a:pPr>
            <a:r>
              <a:rPr lang="en-US" sz="2600" b="1" dirty="0">
                <a:solidFill>
                  <a:srgbClr val="000000"/>
                </a:solidFill>
                <a:latin typeface="Arial" pitchFamily="34" charset="0"/>
                <a:ea typeface="Arial" pitchFamily="34" charset="-122"/>
                <a:cs typeface="Arial" pitchFamily="34" charset="-120"/>
              </a:rPr>
              <a:t>Тренируйте внимание
</a:t>
            </a:r>
            <a:pPr algn="l" indent="0" marL="0">
              <a:lnSpc>
                <a:spcPct val="100000"/>
              </a:lnSpc>
              <a:buNone/>
            </a:pPr>
            <a:r>
              <a:rPr lang="en-US" sz="9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2100" dirty="0">
                <a:solidFill>
                  <a:srgbClr val="000000"/>
                </a:solidFill>
                <a:latin typeface="Arial" pitchFamily="34" charset="0"/>
                <a:ea typeface="Arial" pitchFamily="34" charset="-122"/>
                <a:cs typeface="Arial" pitchFamily="34" charset="-120"/>
              </a:rPr>
              <a:t>Наблюдательность развивается постепенно, если регулярно анализировать реальные диалоги, фильмы и школьные ситуации. Это помогает точнее понимать эмоции и увереннее говорить по-английски.
</a:t>
            </a:r>
            <a:endParaRPr lang="en-US" sz="26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18288000" cy="10287000"/>
          </a:xfrm>
          <a:prstGeom prst="rect">
            <a:avLst/>
          </a:prstGeom>
        </p:spPr>
      </p:pic>
      <p:pic>
        <p:nvPicPr>
          <p:cNvPr id="3" name="Image 1" descr="preencoded.png">    </p:cNvPr>
          <p:cNvPicPr>
            <a:picLocks noChangeAspect="1"/>
          </p:cNvPicPr>
          <p:nvPr/>
        </p:nvPicPr>
        <p:blipFill>
          <a:blip r:embed="rId2"/>
          <a:stretch>
            <a:fillRect/>
          </a:stretch>
        </p:blipFill>
        <p:spPr>
          <a:xfrm>
            <a:off x="0" y="0"/>
            <a:ext cx="18288000" cy="10287000"/>
          </a:xfrm>
          <a:prstGeom prst="rect">
            <a:avLst/>
          </a:prstGeom>
        </p:spPr>
      </p:pic>
      <p:sp>
        <p:nvSpPr>
          <p:cNvPr id="4" name="Text 0"/>
          <p:cNvSpPr txBox="1"/>
          <p:nvPr/>
        </p:nvSpPr>
        <p:spPr>
          <a:xfrm>
            <a:off x="1028675" y="2761375"/>
            <a:ext cx="12865200" cy="4745100"/>
          </a:xfrm>
          <a:prstGeom prst="rect">
            <a:avLst/>
          </a:prstGeom>
          <a:noFill/>
          <a:ln/>
        </p:spPr>
        <p:txBody>
          <a:bodyPr wrap="square" lIns="0" tIns="0" rIns="0" bIns="0" rtlCol="0" anchor="t"/>
          <a:lstStyle/>
          <a:p>
            <a:pPr algn="l" indent="0" marL="0">
              <a:lnSpc>
                <a:spcPct val="100000"/>
              </a:lnSpc>
              <a:buNone/>
            </a:pPr>
            <a:r>
              <a:rPr lang="en-US" sz="6000" b="1" dirty="0">
                <a:solidFill>
                  <a:srgbClr val="000000"/>
                </a:solidFill>
                <a:latin typeface="Arial" pitchFamily="34" charset="0"/>
                <a:ea typeface="Arial" pitchFamily="34" charset="-122"/>
                <a:cs typeface="Arial" pitchFamily="34" charset="-120"/>
              </a:rPr>
              <a:t>Язык тела делает общение точнее
</a:t>
            </a:r>
            <a:pPr algn="l" indent="0" marL="0">
              <a:lnSpc>
                <a:spcPct val="100000"/>
              </a:lnSpc>
              <a:buNone/>
            </a:pPr>
            <a:r>
              <a:rPr lang="en-US" sz="6000" b="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2500" dirty="0">
                <a:solidFill>
                  <a:srgbClr val="1C3354"/>
                </a:solidFill>
                <a:latin typeface="Arial" pitchFamily="34" charset="0"/>
                <a:ea typeface="Arial" pitchFamily="34" charset="-122"/>
                <a:cs typeface="Arial" pitchFamily="34" charset="-120"/>
              </a:rPr>
              <a:t>Body language помогает понимать человека глубже, чем одни только слова. Если учитывать мимику, взгляд, позу и контекст, общение на английском становится увереннее, уважительнее и безопаснее.
</a:t>
            </a:r>
            <a:endParaRPr lang="en-US" sz="6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2026-05-31T17:24:58Z</dcterms:created>
  <dcterms:modified xsi:type="dcterms:W3CDTF">2026-05-31T17:24:58Z</dcterms:modified>
</cp:coreProperties>
</file>