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jpeg"/><Relationship Id="rId3" Type="http://schemas.openxmlformats.org/officeDocument/2006/relationships/image" Target="../media/image-1-3.png"/><Relationship Id="rId4" Type="http://schemas.openxmlformats.org/officeDocument/2006/relationships/image" Target="../media/image-1-4.png"/><Relationship Id="rId5" Type="http://schemas.openxmlformats.org/officeDocument/2006/relationships/slideLayout" Target="../slideLayouts/slideLayout1.xml"/><Relationship Id="rId6"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slideLayout" Target="../slideLayouts/slideLayout1.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jpe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png"/><Relationship Id="rId8" Type="http://schemas.openxmlformats.org/officeDocument/2006/relationships/slideLayout" Target="../slideLayouts/slideLayout1.xml"/><Relationship Id="rId9"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slideLayout" Target="../slideLayouts/slideLayout1.xml"/><Relationship Id="rId8"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slideLayout" Target="../slideLayouts/slideLayout1.xml"/><Relationship Id="rId6"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jpeg"/><Relationship Id="rId7" Type="http://schemas.openxmlformats.org/officeDocument/2006/relationships/slideLayout" Target="../slideLayouts/slideLayout1.xml"/><Relationship Id="rId8"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jpe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image" Target="../media/image-7-6.png"/><Relationship Id="rId7" Type="http://schemas.openxmlformats.org/officeDocument/2006/relationships/slideLayout" Target="../slideLayouts/slideLayout1.xml"/><Relationship Id="rId8"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slideLayout" Target="../slideLayouts/slideLayout1.xml"/><Relationship Id="rId5"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jpe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image" Target="../media/image-9-7.png"/><Relationship Id="rId8" Type="http://schemas.openxmlformats.org/officeDocument/2006/relationships/slideLayout" Target="../slideLayouts/slideLayout1.xml"/><Relationship Id="rId9"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slideLayout" Target="../slideLayouts/slideLayout1.xml"/><Relationship Id="rId6"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jpeg"/><Relationship Id="rId5" Type="http://schemas.openxmlformats.org/officeDocument/2006/relationships/image" Target="../media/image-11-5.jpeg"/><Relationship Id="rId6" Type="http://schemas.openxmlformats.org/officeDocument/2006/relationships/image" Target="../media/image-11-6.png"/><Relationship Id="rId7" Type="http://schemas.openxmlformats.org/officeDocument/2006/relationships/slideLayout" Target="../slideLayouts/slideLayout1.xml"/><Relationship Id="rId8"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image" Target="../media/image-12-6.jpeg"/><Relationship Id="rId7" Type="http://schemas.openxmlformats.org/officeDocument/2006/relationships/slideLayout" Target="../slideLayouts/slideLayout1.xml"/><Relationship Id="rId8"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slideLayout" Target="../slideLayouts/slideLayout1.xml"/><Relationship Id="rId6"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jpe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image" Target="../media/image-14-6.png"/><Relationship Id="rId7" Type="http://schemas.openxmlformats.org/officeDocument/2006/relationships/image" Target="../media/image-14-7.png"/><Relationship Id="rId8" Type="http://schemas.openxmlformats.org/officeDocument/2006/relationships/slideLayout" Target="../slideLayouts/slideLayout1.xml"/><Relationship Id="rId9"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slideLayout" Target="../slideLayouts/slideLayout1.xml"/><Relationship Id="rId5"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image" Target="../media/image-16-6.png"/><Relationship Id="rId7" Type="http://schemas.openxmlformats.org/officeDocument/2006/relationships/image" Target="../media/image-16-7.png"/><Relationship Id="rId8" Type="http://schemas.openxmlformats.org/officeDocument/2006/relationships/image" Target="../media/image-16-8.png"/><Relationship Id="rId9" Type="http://schemas.openxmlformats.org/officeDocument/2006/relationships/image" Target="../media/image-16-9.png"/><Relationship Id="rId10" Type="http://schemas.openxmlformats.org/officeDocument/2006/relationships/image" Target="../media/image-16-10.png"/><Relationship Id="rId11" Type="http://schemas.openxmlformats.org/officeDocument/2006/relationships/slideLayout" Target="../slideLayouts/slideLayout1.xml"/><Relationship Id="rId1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slideLayout" Target="../slideLayouts/slideLayout1.xml"/><Relationship Id="rId5"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jpe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slideLayout" Target="../slideLayouts/slideLayout1.xml"/><Relationship Id="rId8"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jpe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image" Target="../media/image-19-7.jpeg"/><Relationship Id="rId8" Type="http://schemas.openxmlformats.org/officeDocument/2006/relationships/image" Target="../media/image-19-8.png"/><Relationship Id="rId9" Type="http://schemas.openxmlformats.org/officeDocument/2006/relationships/slideLayout" Target="../slideLayouts/slideLayout1.xml"/><Relationship Id="rId10"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08725" y="486223"/>
            <a:ext cx="8731800" cy="4382954"/>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491325" y="1116725"/>
            <a:ext cx="4058700" cy="1273800"/>
          </a:xfrm>
          <a:prstGeom prst="rect">
            <a:avLst/>
          </a:prstGeom>
          <a:noFill/>
          <a:ln/>
        </p:spPr>
        <p:txBody>
          <a:bodyPr wrap="square" lIns="0" tIns="0" rIns="0" bIns="0" rtlCol="0" anchor="ctr"/>
          <a:lstStyle/>
          <a:p>
            <a:pPr algn="l" indent="0" marL="0">
              <a:lnSpc>
                <a:spcPct val="100000"/>
              </a:lnSpc>
              <a:buNone/>
            </a:pPr>
            <a:r>
              <a:rPr lang="en-US" sz="2600" b="1" dirty="0">
                <a:solidFill>
                  <a:srgbClr val="000000"/>
                </a:solidFill>
                <a:latin typeface="Arial" pitchFamily="34" charset="0"/>
                <a:ea typeface="Arial" pitchFamily="34" charset="-122"/>
                <a:cs typeface="Arial" pitchFamily="34" charset="-120"/>
              </a:rPr>
              <a:t>Описанная и вписанная окружности треугольника
</a:t>
            </a:r>
            <a:endParaRPr lang="en-US" sz="2600" dirty="0"/>
          </a:p>
        </p:txBody>
      </p:sp>
      <p:sp>
        <p:nvSpPr>
          <p:cNvPr id="7" name="Text 1"/>
          <p:cNvSpPr txBox="1"/>
          <p:nvPr/>
        </p:nvSpPr>
        <p:spPr>
          <a:xfrm>
            <a:off x="1442950" y="2852525"/>
            <a:ext cx="4058700" cy="1273800"/>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Две окружности — два ключа к свойствам треугольника.
</a:t>
            </a:r>
            <a:endParaRPr lang="en-US" sz="1200" dirty="0"/>
          </a:p>
        </p:txBody>
      </p:sp>
      <p:sp>
        <p:nvSpPr>
          <p:cNvPr id="8" name="Text 2"/>
          <p:cNvSpPr txBox="1"/>
          <p:nvPr/>
        </p:nvSpPr>
        <p:spPr>
          <a:xfrm>
            <a:off x="208725" y="235275"/>
            <a:ext cx="4219800" cy="135000"/>
          </a:xfrm>
          <a:prstGeom prst="rect">
            <a:avLst/>
          </a:prstGeom>
          <a:noFill/>
          <a:ln/>
        </p:spPr>
        <p:txBody>
          <a:bodyPr wrap="square" lIns="0" tIns="0" rIns="0" bIns="0" rtlCol="0" anchor="ctr"/>
          <a:lstStyle/>
          <a:p>
            <a:pPr algn="l" indent="0" marL="0">
              <a:lnSpc>
                <a:spcPct val="115000"/>
              </a:lnSpc>
              <a:buNone/>
            </a:pPr>
            <a:r>
              <a:rPr lang="en-US" sz="700" dirty="0">
                <a:solidFill>
                  <a:srgbClr val="FFFFFF"/>
                </a:solidFill>
                <a:latin typeface="Arial" pitchFamily="34" charset="0"/>
                <a:ea typeface="Arial" pitchFamily="34" charset="-122"/>
                <a:cs typeface="Arial" pitchFamily="34" charset="-120"/>
              </a:rPr>
              <a:t>
</a:t>
            </a:r>
            <a:endParaRPr lang="en-US" sz="7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709350" y="787013"/>
            <a:ext cx="4177800" cy="296607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431038" y="785650"/>
            <a:ext cx="3789300" cy="1115400"/>
          </a:xfrm>
          <a:prstGeom prst="rect">
            <a:avLst/>
          </a:prstGeom>
          <a:noFill/>
          <a:ln/>
        </p:spPr>
        <p:txBody>
          <a:bodyPr wrap="square" lIns="0" tIns="0" rIns="0" bIns="0" rtlCol="0" anchor="ctr"/>
          <a:lstStyle/>
          <a:p>
            <a:pPr algn="l" indent="0" marL="0">
              <a:lnSpc>
                <a:spcPct val="100000"/>
              </a:lnSpc>
              <a:buNone/>
            </a:pPr>
            <a:r>
              <a:rPr lang="en-US" sz="2200" b="1" dirty="0">
                <a:solidFill>
                  <a:srgbClr val="000000"/>
                </a:solidFill>
                <a:latin typeface="Arial" pitchFamily="34" charset="0"/>
                <a:ea typeface="Arial" pitchFamily="34" charset="-122"/>
                <a:cs typeface="Arial" pitchFamily="34" charset="-120"/>
              </a:rPr>
              <a:t>Как окружности помогают понять треугольник
</a:t>
            </a:r>
            <a:endParaRPr lang="en-US" sz="2200" dirty="0"/>
          </a:p>
        </p:txBody>
      </p:sp>
      <p:sp>
        <p:nvSpPr>
          <p:cNvPr id="7" name="Text 1"/>
          <p:cNvSpPr txBox="1"/>
          <p:nvPr/>
        </p:nvSpPr>
        <p:spPr>
          <a:xfrm>
            <a:off x="1547825" y="2989950"/>
            <a:ext cx="3968700" cy="1328100"/>
          </a:xfrm>
          <a:prstGeom prst="rect">
            <a:avLst/>
          </a:prstGeom>
          <a:noFill/>
          <a:ln/>
        </p:spPr>
        <p:txBody>
          <a:bodyPr wrap="square" lIns="0" tIns="0" rIns="0" bIns="0" rtlCol="0" anchor="t"/>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Описанная и вписанная окружности связаны с особыми линиями треугольника. Они помогают находить центры, строить чертежи и объяснять, почему точки внутри фигуры ведут себя по-разному.
</a:t>
            </a:r>
            <a:endParaRPr lang="en-US" sz="1200" dirty="0"/>
          </a:p>
        </p:txBody>
      </p:sp>
      <p:sp>
        <p:nvSpPr>
          <p:cNvPr id="8" name="Text 2"/>
          <p:cNvSpPr txBox="1"/>
          <p:nvPr/>
        </p:nvSpPr>
        <p:spPr>
          <a:xfrm>
            <a:off x="8682225" y="4798650"/>
            <a:ext cx="322200" cy="177600"/>
          </a:xfrm>
          <a:prstGeom prst="rect">
            <a:avLst/>
          </a:prstGeom>
          <a:noFill/>
          <a:ln/>
        </p:spPr>
        <p:txBody>
          <a:bodyPr wrap="square" lIns="0" tIns="0" rIns="0" bIns="0" rtlCol="0" anchor="ctr"/>
          <a:lstStyle/>
          <a:p>
            <a:pPr algn="ctr" indent="0" marL="0">
              <a:lnSpc>
                <a:spcPct val="100000"/>
              </a:lnSpc>
              <a:buNone/>
            </a:pPr>
            <a:r>
              <a:rPr lang="en-US" sz="800" dirty="0">
                <a:solidFill>
                  <a:srgbClr val="FFFFFF"/>
                </a:solidFill>
                <a:latin typeface="Arial" pitchFamily="34" charset="0"/>
                <a:ea typeface="Arial" pitchFamily="34" charset="-122"/>
                <a:cs typeface="Arial" pitchFamily="34" charset="-120"/>
              </a:rPr>
              <a:t>2</a:t>
            </a:r>
            <a:endParaRPr lang="en-US" sz="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703567" y="694137"/>
            <a:ext cx="4312500" cy="3061707"/>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258750" y="423125"/>
            <a:ext cx="4186200" cy="1071600"/>
          </a:xfrm>
          <a:prstGeom prst="rect">
            <a:avLst/>
          </a:prstGeom>
          <a:noFill/>
          <a:ln/>
        </p:spPr>
        <p:txBody>
          <a:bodyPr wrap="square" lIns="0" tIns="0" rIns="0" bIns="0" rtlCol="0" anchor="ctr"/>
          <a:lstStyle/>
          <a:p>
            <a:pPr algn="l" indent="0" marL="0">
              <a:lnSpc>
                <a:spcPct val="100000"/>
              </a:lnSpc>
              <a:buNone/>
            </a:pPr>
            <a:r>
              <a:rPr lang="en-US" sz="2000" b="1" dirty="0">
                <a:solidFill>
                  <a:srgbClr val="000000"/>
                </a:solidFill>
                <a:latin typeface="Arial" pitchFamily="34" charset="0"/>
                <a:ea typeface="Arial" pitchFamily="34" charset="-122"/>
                <a:cs typeface="Arial" pitchFamily="34" charset="-120"/>
              </a:rPr>
              <a:t>Описанная окружность: определение
</a:t>
            </a:r>
            <a:endParaRPr lang="en-US" sz="2000" dirty="0"/>
          </a:p>
        </p:txBody>
      </p:sp>
      <p:sp>
        <p:nvSpPr>
          <p:cNvPr id="10" name="Text 1"/>
          <p:cNvSpPr txBox="1"/>
          <p:nvPr/>
        </p:nvSpPr>
        <p:spPr>
          <a:xfrm>
            <a:off x="614725" y="1911975"/>
            <a:ext cx="4112400" cy="664800"/>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Через вершины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Описанная окружность проходит через все три вершины треугольника. Поэтому она позволяет связать окружность не с одной стороной, а сразу со всей фигурой и её вершинами.
</a:t>
            </a:r>
            <a:endParaRPr lang="en-US" sz="1000" dirty="0"/>
          </a:p>
        </p:txBody>
      </p:sp>
      <p:sp>
        <p:nvSpPr>
          <p:cNvPr id="11" name="Text 2"/>
          <p:cNvSpPr txBox="1"/>
          <p:nvPr/>
        </p:nvSpPr>
        <p:spPr>
          <a:xfrm>
            <a:off x="417175" y="2987150"/>
            <a:ext cx="4112400" cy="664800"/>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Центр окружности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Точка, равноудалённая от всех вершин, называется центром описанной окружности. От неё до каждой вершины можно провести одинаковый радиус, что удобно для построений и проверок.
</a:t>
            </a:r>
            <a:endParaRPr lang="en-US" sz="1000" dirty="0"/>
          </a:p>
        </p:txBody>
      </p:sp>
      <p:sp>
        <p:nvSpPr>
          <p:cNvPr id="12" name="Text 3"/>
          <p:cNvSpPr txBox="1"/>
          <p:nvPr/>
        </p:nvSpPr>
        <p:spPr>
          <a:xfrm>
            <a:off x="773150" y="4068925"/>
            <a:ext cx="4112400" cy="664800"/>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Где применяется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Такую окружность можно построить для любого треугольника. Она часто используется в задачах на построение, измерение и доказательство, особенно когда нужно найти равные расстояния.
</a:t>
            </a:r>
            <a:endParaRPr lang="en-US" sz="1000" dirty="0"/>
          </a:p>
        </p:txBody>
      </p:sp>
      <p:sp>
        <p:nvSpPr>
          <p:cNvPr id="13" name="Text 4"/>
          <p:cNvSpPr txBox="1"/>
          <p:nvPr/>
        </p:nvSpPr>
        <p:spPr>
          <a:xfrm>
            <a:off x="8682225" y="4798650"/>
            <a:ext cx="322200" cy="177600"/>
          </a:xfrm>
          <a:prstGeom prst="rect">
            <a:avLst/>
          </a:prstGeom>
          <a:noFill/>
          <a:ln/>
        </p:spPr>
        <p:txBody>
          <a:bodyPr wrap="square" lIns="0" tIns="0" rIns="0" bIns="0" rtlCol="0" anchor="ctr"/>
          <a:lstStyle/>
          <a:p>
            <a:pPr algn="ctr" indent="0" marL="0">
              <a:lnSpc>
                <a:spcPct val="100000"/>
              </a:lnSpc>
              <a:buNone/>
            </a:pPr>
            <a:r>
              <a:rPr lang="en-US" sz="800" dirty="0">
                <a:solidFill>
                  <a:srgbClr val="FFFFFF"/>
                </a:solidFill>
                <a:latin typeface="Arial" pitchFamily="34" charset="0"/>
                <a:ea typeface="Arial" pitchFamily="34" charset="-122"/>
                <a:cs typeface="Arial" pitchFamily="34" charset="-120"/>
              </a:rPr>
              <a:t>3</a:t>
            </a:r>
            <a:endParaRPr lang="en-US" sz="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682225" y="4798650"/>
            <a:ext cx="322200" cy="177600"/>
          </a:xfrm>
          <a:prstGeom prst="rect">
            <a:avLst/>
          </a:prstGeom>
          <a:noFill/>
          <a:ln/>
        </p:spPr>
        <p:txBody>
          <a:bodyPr wrap="square" lIns="0" tIns="0" rIns="0" bIns="0" rtlCol="0" anchor="ctr"/>
          <a:lstStyle/>
          <a:p>
            <a:pPr algn="ctr" indent="0" marL="0">
              <a:lnSpc>
                <a:spcPct val="100000"/>
              </a:lnSpc>
              <a:buNone/>
            </a:pPr>
            <a:r>
              <a:rPr lang="en-US" sz="800" dirty="0">
                <a:solidFill>
                  <a:srgbClr val="FFFFFF"/>
                </a:solidFill>
                <a:latin typeface="Arial" pitchFamily="34" charset="0"/>
                <a:ea typeface="Arial" pitchFamily="34" charset="-122"/>
                <a:cs typeface="Arial" pitchFamily="34" charset="-120"/>
              </a:rPr>
              <a:t>4</a:t>
            </a:r>
            <a:endParaRPr lang="en-US" sz="800" dirty="0"/>
          </a:p>
        </p:txBody>
      </p:sp>
      <p:sp>
        <p:nvSpPr>
          <p:cNvPr id="9" name="Text 1"/>
          <p:cNvSpPr txBox="1"/>
          <p:nvPr/>
        </p:nvSpPr>
        <p:spPr>
          <a:xfrm>
            <a:off x="205000" y="418300"/>
            <a:ext cx="5361900" cy="1014900"/>
          </a:xfrm>
          <a:prstGeom prst="rect">
            <a:avLst/>
          </a:prstGeom>
          <a:noFill/>
          <a:ln/>
        </p:spPr>
        <p:txBody>
          <a:bodyPr wrap="square" lIns="0" tIns="0" rIns="0" bIns="0" rtlCol="0" anchor="ctr"/>
          <a:lstStyle/>
          <a:p>
            <a:pPr algn="l" indent="0" marL="0">
              <a:lnSpc>
                <a:spcPct val="100000"/>
              </a:lnSpc>
              <a:buNone/>
            </a:pPr>
            <a:r>
              <a:rPr lang="en-US" sz="2246" b="1" dirty="0">
                <a:solidFill>
                  <a:srgbClr val="000000"/>
                </a:solidFill>
                <a:latin typeface="Arial" pitchFamily="34" charset="0"/>
                <a:ea typeface="Arial" pitchFamily="34" charset="-122"/>
                <a:cs typeface="Arial" pitchFamily="34" charset="-120"/>
              </a:rPr>
              <a:t>Как находят центр описанной окружности
</a:t>
            </a:r>
            <a:endParaRPr lang="en-US" sz="2246" dirty="0"/>
          </a:p>
        </p:txBody>
      </p:sp>
      <p:sp>
        <p:nvSpPr>
          <p:cNvPr id="10" name="Text 2"/>
          <p:cNvSpPr txBox="1"/>
          <p:nvPr/>
        </p:nvSpPr>
        <p:spPr>
          <a:xfrm>
            <a:off x="1334800" y="2676231"/>
            <a:ext cx="1577700" cy="899700"/>
          </a:xfrm>
          <a:prstGeom prst="rect">
            <a:avLst/>
          </a:prstGeom>
          <a:noFill/>
          <a:ln/>
        </p:spPr>
        <p:txBody>
          <a:bodyPr wrap="square" lIns="0" tIns="0" rIns="0" bIns="0" rtlCol="0" anchor="t"/>
          <a:lstStyle/>
          <a:p>
            <a:pPr algn="l" indent="0" marL="0">
              <a:lnSpc>
                <a:spcPct val="115000"/>
              </a:lnSpc>
              <a:buNone/>
            </a:pPr>
            <a:r>
              <a:rPr lang="en-US" sz="1027" b="1" dirty="0">
                <a:solidFill>
                  <a:srgbClr val="000000"/>
                </a:solidFill>
                <a:latin typeface="Arial" pitchFamily="34" charset="0"/>
                <a:ea typeface="Arial" pitchFamily="34" charset="-122"/>
                <a:cs typeface="Arial" pitchFamily="34" charset="-120"/>
              </a:rPr>
              <a:t>1. Выбирают стороны
</a:t>
            </a:r>
            <a:pPr algn="l" indent="0" marL="0">
              <a:lnSpc>
                <a:spcPct val="115000"/>
              </a:lnSpc>
              <a:buNone/>
            </a:pPr>
            <a:r>
              <a:rPr lang="en-US" sz="59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00" dirty="0">
                <a:solidFill>
                  <a:srgbClr val="000000"/>
                </a:solidFill>
                <a:latin typeface="Arial" pitchFamily="34" charset="0"/>
                <a:ea typeface="Arial" pitchFamily="34" charset="-122"/>
                <a:cs typeface="Arial" pitchFamily="34" charset="-120"/>
              </a:rPr>
              <a:t>Сначала на чертеже выбирают две стороны треугольника, к которым будет удобно построить серединные перпендикуляры.
</a:t>
            </a:r>
            <a:endParaRPr lang="en-US" sz="1027" dirty="0"/>
          </a:p>
        </p:txBody>
      </p:sp>
      <p:sp>
        <p:nvSpPr>
          <p:cNvPr id="11" name="Text 3"/>
          <p:cNvSpPr txBox="1"/>
          <p:nvPr/>
        </p:nvSpPr>
        <p:spPr>
          <a:xfrm>
            <a:off x="3680540" y="2672550"/>
            <a:ext cx="1577700" cy="899700"/>
          </a:xfrm>
          <a:prstGeom prst="rect">
            <a:avLst/>
          </a:prstGeom>
          <a:noFill/>
          <a:ln/>
        </p:spPr>
        <p:txBody>
          <a:bodyPr wrap="square" lIns="0" tIns="0" rIns="0" bIns="0" rtlCol="0" anchor="t"/>
          <a:lstStyle/>
          <a:p>
            <a:pPr algn="l" indent="0" marL="0">
              <a:lnSpc>
                <a:spcPct val="115000"/>
              </a:lnSpc>
              <a:buNone/>
            </a:pPr>
            <a:r>
              <a:rPr lang="en-US" sz="951" b="1" dirty="0">
                <a:solidFill>
                  <a:srgbClr val="000000"/>
                </a:solidFill>
                <a:latin typeface="Arial" pitchFamily="34" charset="0"/>
                <a:ea typeface="Arial" pitchFamily="34" charset="-122"/>
                <a:cs typeface="Arial" pitchFamily="34" charset="-120"/>
              </a:rPr>
              <a:t>2. Строят перпендикуляры
</a:t>
            </a:r>
            <a:pPr algn="l" indent="0" marL="0">
              <a:lnSpc>
                <a:spcPct val="115000"/>
              </a:lnSpc>
              <a:buNone/>
            </a:pPr>
            <a:r>
              <a:rPr lang="en-US" sz="546"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741" dirty="0">
                <a:solidFill>
                  <a:srgbClr val="000000"/>
                </a:solidFill>
                <a:latin typeface="Arial" pitchFamily="34" charset="0"/>
                <a:ea typeface="Arial" pitchFamily="34" charset="-122"/>
                <a:cs typeface="Arial" pitchFamily="34" charset="-120"/>
              </a:rPr>
              <a:t>Затем проводят серединные перпендикуляры к этим сторонам. Их пересечение указывает положение центра описанной окружности.
</a:t>
            </a:r>
            <a:endParaRPr lang="en-US" sz="951" dirty="0"/>
          </a:p>
        </p:txBody>
      </p:sp>
      <p:sp>
        <p:nvSpPr>
          <p:cNvPr id="12" name="Text 4"/>
          <p:cNvSpPr txBox="1"/>
          <p:nvPr/>
        </p:nvSpPr>
        <p:spPr>
          <a:xfrm>
            <a:off x="6026301" y="2672550"/>
            <a:ext cx="1577700" cy="899700"/>
          </a:xfrm>
          <a:prstGeom prst="rect">
            <a:avLst/>
          </a:prstGeom>
          <a:noFill/>
          <a:ln/>
        </p:spPr>
        <p:txBody>
          <a:bodyPr wrap="square" lIns="0" tIns="0" rIns="0" bIns="0" rtlCol="0" anchor="t"/>
          <a:lstStyle/>
          <a:p>
            <a:pPr algn="l" indent="0" marL="0">
              <a:lnSpc>
                <a:spcPct val="115000"/>
              </a:lnSpc>
              <a:buNone/>
            </a:pPr>
            <a:r>
              <a:rPr lang="en-US" sz="975" b="1" dirty="0">
                <a:solidFill>
                  <a:srgbClr val="000000"/>
                </a:solidFill>
                <a:latin typeface="Arial" pitchFamily="34" charset="0"/>
                <a:ea typeface="Arial" pitchFamily="34" charset="-122"/>
                <a:cs typeface="Arial" pitchFamily="34" charset="-120"/>
              </a:rPr>
              <a:t>3. Проверяют расстояния
</a:t>
            </a:r>
            <a:pPr algn="l" indent="0" marL="0">
              <a:lnSpc>
                <a:spcPct val="115000"/>
              </a:lnSpc>
              <a:buNone/>
            </a:pPr>
            <a:r>
              <a:rPr lang="en-US" sz="56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759" dirty="0">
                <a:solidFill>
                  <a:srgbClr val="000000"/>
                </a:solidFill>
                <a:latin typeface="Arial" pitchFamily="34" charset="0"/>
                <a:ea typeface="Arial" pitchFamily="34" charset="-122"/>
                <a:cs typeface="Arial" pitchFamily="34" charset="-120"/>
              </a:rPr>
              <a:t>От найденной точки до всех вершин должны получаться одинаковые расстояния. После этого можно провести окружность через три вершины.
</a:t>
            </a:r>
            <a:endParaRPr lang="en-US" sz="975"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681445" y="1806525"/>
            <a:ext cx="3953210" cy="2657700"/>
          </a:xfrm>
          <a:prstGeom prst="rect">
            <a:avLst/>
          </a:prstGeom>
        </p:spPr>
      </p:pic>
      <p:sp>
        <p:nvSpPr>
          <p:cNvPr id="6" name="Text 0"/>
          <p:cNvSpPr txBox="1"/>
          <p:nvPr/>
        </p:nvSpPr>
        <p:spPr>
          <a:xfrm>
            <a:off x="404775" y="1954775"/>
            <a:ext cx="3667200" cy="1005900"/>
          </a:xfrm>
          <a:prstGeom prst="rect">
            <a:avLst/>
          </a:prstGeom>
          <a:noFill/>
          <a:ln/>
        </p:spPr>
        <p:txBody>
          <a:bodyPr wrap="square" lIns="0" tIns="0" rIns="0" bIns="0" rtlCol="0" anchor="b"/>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Положение центра зависит от вида треугольника и помогает быстро определить его тип на чертеже.
</a:t>
            </a:r>
            <a:endParaRPr lang="en-US" sz="1000" dirty="0"/>
          </a:p>
        </p:txBody>
      </p:sp>
      <p:sp>
        <p:nvSpPr>
          <p:cNvPr id="7" name="Text 1"/>
          <p:cNvSpPr txBox="1"/>
          <p:nvPr/>
        </p:nvSpPr>
        <p:spPr>
          <a:xfrm>
            <a:off x="333375" y="690575"/>
            <a:ext cx="8469300" cy="603900"/>
          </a:xfrm>
          <a:prstGeom prst="rect">
            <a:avLst/>
          </a:prstGeom>
          <a:noFill/>
          <a:ln/>
        </p:spPr>
        <p:txBody>
          <a:bodyPr wrap="square" lIns="0" tIns="0" rIns="0" bIns="0" rtlCol="0" anchor="ctr"/>
          <a:lstStyle/>
          <a:p>
            <a:pPr algn="l" indent="0" marL="0">
              <a:lnSpc>
                <a:spcPct val="100000"/>
              </a:lnSpc>
              <a:buNone/>
            </a:pPr>
            <a:r>
              <a:rPr lang="en-US" sz="2376" b="1" dirty="0">
                <a:solidFill>
                  <a:srgbClr val="000000"/>
                </a:solidFill>
                <a:latin typeface="Arial" pitchFamily="34" charset="0"/>
                <a:ea typeface="Arial" pitchFamily="34" charset="-122"/>
                <a:cs typeface="Arial" pitchFamily="34" charset="-120"/>
              </a:rPr>
              <a:t>Положение центра описанной окружности в разных треугольниках
</a:t>
            </a:r>
            <a:endParaRPr lang="en-US" sz="2376" dirty="0"/>
          </a:p>
        </p:txBody>
      </p:sp>
      <p:sp>
        <p:nvSpPr>
          <p:cNvPr id="8" name="Text 2"/>
          <p:cNvSpPr txBox="1"/>
          <p:nvPr/>
        </p:nvSpPr>
        <p:spPr>
          <a:xfrm>
            <a:off x="8641250" y="4748525"/>
            <a:ext cx="322200" cy="177600"/>
          </a:xfrm>
          <a:prstGeom prst="rect">
            <a:avLst/>
          </a:prstGeom>
          <a:noFill/>
          <a:ln/>
        </p:spPr>
        <p:txBody>
          <a:bodyPr wrap="square" lIns="0" tIns="0" rIns="0" bIns="0" rtlCol="0" anchor="ctr"/>
          <a:lstStyle/>
          <a:p>
            <a:pPr algn="ctr" indent="0" marL="0">
              <a:lnSpc>
                <a:spcPct val="100000"/>
              </a:lnSpc>
              <a:buNone/>
            </a:pPr>
            <a:r>
              <a:rPr lang="en-US" sz="800" dirty="0">
                <a:solidFill>
                  <a:srgbClr val="FFFFFF"/>
                </a:solidFill>
                <a:latin typeface="Arial" pitchFamily="34" charset="0"/>
                <a:ea typeface="Arial" pitchFamily="34" charset="-122"/>
                <a:cs typeface="Arial" pitchFamily="34" charset="-120"/>
              </a:rPr>
              <a:t>5</a:t>
            </a:r>
            <a:endParaRPr lang="en-US" sz="800" dirty="0"/>
          </a:p>
        </p:txBody>
      </p:sp>
      <p:sp>
        <p:nvSpPr>
          <p:cNvPr id="9" name="Text 3"/>
          <p:cNvSpPr txBox="1"/>
          <p:nvPr/>
        </p:nvSpPr>
        <p:spPr>
          <a:xfrm>
            <a:off x="404775" y="3193025"/>
            <a:ext cx="3667200" cy="1005900"/>
          </a:xfrm>
          <a:prstGeom prst="rect">
            <a:avLst/>
          </a:prstGeom>
          <a:noFill/>
          <a:ln/>
        </p:spPr>
        <p:txBody>
          <a:bodyPr wrap="square" lIns="0" tIns="0" rIns="0" bIns="0" rtlCol="0" anchor="t"/>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Во всех трёх случаях центр ведёт себя по-разному: внутри, на стороне или вне треугольника.
</a:t>
            </a:r>
            <a:endParaRPr lang="en-US" sz="1000" dirty="0"/>
          </a:p>
        </p:txBody>
      </p:sp>
      <p:sp>
        <p:nvSpPr>
          <p:cNvPr id="10" name="Text 4"/>
          <p:cNvSpPr txBox="1"/>
          <p:nvPr/>
        </p:nvSpPr>
        <p:spPr>
          <a:xfrm>
            <a:off x="4575250" y="1421550"/>
            <a:ext cx="3808800" cy="100500"/>
          </a:xfrm>
          <a:prstGeom prst="rect">
            <a:avLst/>
          </a:prstGeom>
          <a:noFill/>
          <a:ln/>
        </p:spPr>
        <p:txBody>
          <a:bodyPr wrap="square" lIns="0" tIns="0" rIns="0" bIns="0" rtlCol="0" anchor="t"/>
          <a:lstStyle/>
          <a:p>
            <a:pPr algn="l" indent="0" marL="0">
              <a:lnSpc>
                <a:spcPct val="115000"/>
              </a:lnSpc>
              <a:buNone/>
            </a:pPr>
            <a:r>
              <a:rPr lang="en-US" sz="600" dirty="0">
                <a:solidFill>
                  <a:srgbClr val="FFFFFF"/>
                </a:solidFill>
                <a:latin typeface="Arial" pitchFamily="34" charset="0"/>
                <a:ea typeface="Arial" pitchFamily="34" charset="-122"/>
                <a:cs typeface="Arial" pitchFamily="34" charset="-120"/>
              </a:rPr>
              <a:t>Обобщение свойств треугольника из школьной геометрии
</a:t>
            </a:r>
            <a:endParaRPr lang="en-US" sz="6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5291701" y="1503975"/>
            <a:ext cx="3640200" cy="2538186"/>
          </a:xfrm>
          <a:prstGeom prst="rect">
            <a:avLst/>
          </a:prstGeom>
        </p:spPr>
      </p:pic>
      <p:sp>
        <p:nvSpPr>
          <p:cNvPr id="8" name="Text 0"/>
          <p:cNvSpPr txBox="1"/>
          <p:nvPr/>
        </p:nvSpPr>
        <p:spPr>
          <a:xfrm>
            <a:off x="209100" y="412750"/>
            <a:ext cx="5079900" cy="984300"/>
          </a:xfrm>
          <a:prstGeom prst="rect">
            <a:avLst/>
          </a:prstGeom>
          <a:noFill/>
          <a:ln/>
        </p:spPr>
        <p:txBody>
          <a:bodyPr wrap="square" lIns="0" tIns="0" rIns="0" bIns="0" rtlCol="0" anchor="ctr"/>
          <a:lstStyle/>
          <a:p>
            <a:pPr algn="l" indent="0" marL="0">
              <a:lnSpc>
                <a:spcPct val="100000"/>
              </a:lnSpc>
              <a:buNone/>
            </a:pPr>
            <a:r>
              <a:rPr lang="en-US" sz="2000" b="1" dirty="0">
                <a:solidFill>
                  <a:srgbClr val="000000"/>
                </a:solidFill>
                <a:latin typeface="Arial" pitchFamily="34" charset="0"/>
                <a:ea typeface="Arial" pitchFamily="34" charset="-122"/>
                <a:cs typeface="Arial" pitchFamily="34" charset="-120"/>
              </a:rPr>
              <a:t>Радиус описанной окружности
</a:t>
            </a:r>
            <a:endParaRPr lang="en-US" sz="2000" dirty="0"/>
          </a:p>
        </p:txBody>
      </p:sp>
      <p:sp>
        <p:nvSpPr>
          <p:cNvPr id="9" name="Text 1"/>
          <p:cNvSpPr txBox="1"/>
          <p:nvPr/>
        </p:nvSpPr>
        <p:spPr>
          <a:xfrm>
            <a:off x="851737" y="1958563"/>
            <a:ext cx="4184100" cy="771954"/>
          </a:xfrm>
          <a:prstGeom prst="rect">
            <a:avLst/>
          </a:prstGeom>
          <a:noFill/>
          <a:ln/>
        </p:spPr>
        <p:txBody>
          <a:bodyPr wrap="square" lIns="0" tIns="0" rIns="0" bIns="0" rtlCol="0" anchor="t"/>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Обозначение R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Радиус описанной окружности обозначают буквой R. Это расстояние от центра окружности до любой вершины треугольника, поэтому все такие отрезки на чертеже равны.
</a:t>
            </a:r>
            <a:endParaRPr lang="en-US" sz="1100" dirty="0"/>
          </a:p>
        </p:txBody>
      </p:sp>
      <p:sp>
        <p:nvSpPr>
          <p:cNvPr id="10" name="Text 2"/>
          <p:cNvSpPr txBox="1"/>
          <p:nvPr/>
        </p:nvSpPr>
        <p:spPr>
          <a:xfrm>
            <a:off x="851737" y="2861912"/>
            <a:ext cx="4184100" cy="771954"/>
          </a:xfrm>
          <a:prstGeom prst="rect">
            <a:avLst/>
          </a:prstGeom>
          <a:noFill/>
          <a:ln/>
        </p:spPr>
        <p:txBody>
          <a:bodyPr wrap="square" lIns="0" tIns="0" rIns="0" bIns="0" rtlCol="0" anchor="t"/>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Прямоугольный случай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В прямоугольном треугольнике радиус описанной окружности равен половине гипотенузы. Это свойство часто помогает быстро находить неизвестные элементы по готовому чертежу.
</a:t>
            </a:r>
            <a:endParaRPr lang="en-US" sz="1100" dirty="0"/>
          </a:p>
        </p:txBody>
      </p:sp>
      <p:sp>
        <p:nvSpPr>
          <p:cNvPr id="11" name="Text 3"/>
          <p:cNvSpPr txBox="1"/>
          <p:nvPr/>
        </p:nvSpPr>
        <p:spPr>
          <a:xfrm>
            <a:off x="851737" y="3765262"/>
            <a:ext cx="4184100" cy="771954"/>
          </a:xfrm>
          <a:prstGeom prst="rect">
            <a:avLst/>
          </a:prstGeom>
          <a:noFill/>
          <a:ln/>
        </p:spPr>
        <p:txBody>
          <a:bodyPr wrap="square" lIns="0" tIns="0" rIns="0" bIns="0" rtlCol="0" anchor="t"/>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Связь с площадью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Для любого треугольника площадь выражается формулой S = abc / 4R. Она показывает, как связаны стороны треугольника, его площадь и радиус описанной окружности.
</a:t>
            </a:r>
            <a:endParaRPr lang="en-US" sz="1100" dirty="0"/>
          </a:p>
        </p:txBody>
      </p:sp>
      <p:sp>
        <p:nvSpPr>
          <p:cNvPr id="12" name="Text 4"/>
          <p:cNvSpPr txBox="1"/>
          <p:nvPr/>
        </p:nvSpPr>
        <p:spPr>
          <a:xfrm>
            <a:off x="8682225" y="4798650"/>
            <a:ext cx="322200" cy="177600"/>
          </a:xfrm>
          <a:prstGeom prst="rect">
            <a:avLst/>
          </a:prstGeom>
          <a:noFill/>
          <a:ln/>
        </p:spPr>
        <p:txBody>
          <a:bodyPr wrap="square" lIns="0" tIns="0" rIns="0" bIns="0" rtlCol="0" anchor="ctr"/>
          <a:lstStyle/>
          <a:p>
            <a:pPr algn="ctr" indent="0" marL="0">
              <a:lnSpc>
                <a:spcPct val="100000"/>
              </a:lnSpc>
              <a:buNone/>
            </a:pPr>
            <a:r>
              <a:rPr lang="en-US" sz="800" dirty="0">
                <a:solidFill>
                  <a:srgbClr val="FFFFFF"/>
                </a:solidFill>
                <a:latin typeface="Arial" pitchFamily="34" charset="0"/>
                <a:ea typeface="Arial" pitchFamily="34" charset="-122"/>
                <a:cs typeface="Arial" pitchFamily="34" charset="-120"/>
              </a:rPr>
              <a:t>6</a:t>
            </a:r>
            <a:endParaRPr lang="en-US" sz="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685600" y="1223080"/>
            <a:ext cx="4290000" cy="306249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17950" y="777075"/>
            <a:ext cx="4097700" cy="759300"/>
          </a:xfrm>
          <a:prstGeom prst="rect">
            <a:avLst/>
          </a:prstGeom>
          <a:noFill/>
          <a:ln/>
        </p:spPr>
        <p:txBody>
          <a:bodyPr wrap="square" lIns="0" tIns="0" rIns="0" bIns="0" rtlCol="0" anchor="ctr"/>
          <a:lstStyle/>
          <a:p>
            <a:pPr algn="l" indent="0" marL="0">
              <a:lnSpc>
                <a:spcPct val="100000"/>
              </a:lnSpc>
              <a:buNone/>
            </a:pPr>
            <a:r>
              <a:rPr lang="en-US" sz="2246" b="1" dirty="0">
                <a:solidFill>
                  <a:srgbClr val="000000"/>
                </a:solidFill>
                <a:latin typeface="Arial" pitchFamily="34" charset="0"/>
                <a:ea typeface="Arial" pitchFamily="34" charset="-122"/>
                <a:cs typeface="Arial" pitchFamily="34" charset="-120"/>
              </a:rPr>
              <a:t>Вписанная окружность: определение
</a:t>
            </a:r>
            <a:endParaRPr lang="en-US" sz="2246" dirty="0"/>
          </a:p>
        </p:txBody>
      </p:sp>
      <p:sp>
        <p:nvSpPr>
          <p:cNvPr id="9" name="Text 1"/>
          <p:cNvSpPr txBox="1"/>
          <p:nvPr/>
        </p:nvSpPr>
        <p:spPr>
          <a:xfrm>
            <a:off x="8682225" y="4798650"/>
            <a:ext cx="322200" cy="177600"/>
          </a:xfrm>
          <a:prstGeom prst="rect">
            <a:avLst/>
          </a:prstGeom>
          <a:noFill/>
          <a:ln/>
        </p:spPr>
        <p:txBody>
          <a:bodyPr wrap="square" lIns="0" tIns="0" rIns="0" bIns="0" rtlCol="0" anchor="ctr"/>
          <a:lstStyle/>
          <a:p>
            <a:pPr algn="ctr" indent="0" marL="0">
              <a:lnSpc>
                <a:spcPct val="100000"/>
              </a:lnSpc>
              <a:buNone/>
            </a:pPr>
            <a:r>
              <a:rPr lang="en-US" sz="800" dirty="0">
                <a:solidFill>
                  <a:srgbClr val="FFFFFF"/>
                </a:solidFill>
                <a:latin typeface="Arial" pitchFamily="34" charset="0"/>
                <a:ea typeface="Arial" pitchFamily="34" charset="-122"/>
                <a:cs typeface="Arial" pitchFamily="34" charset="-120"/>
              </a:rPr>
              <a:t>7</a:t>
            </a:r>
            <a:endParaRPr lang="en-US" sz="800" dirty="0"/>
          </a:p>
        </p:txBody>
      </p:sp>
      <p:sp>
        <p:nvSpPr>
          <p:cNvPr id="10" name="Text 2"/>
          <p:cNvSpPr txBox="1"/>
          <p:nvPr/>
        </p:nvSpPr>
        <p:spPr>
          <a:xfrm>
            <a:off x="417961" y="1776230"/>
            <a:ext cx="4097813" cy="806100"/>
          </a:xfrm>
          <a:prstGeom prst="rect">
            <a:avLst/>
          </a:prstGeom>
          <a:noFill/>
          <a:ln/>
        </p:spPr>
        <p:txBody>
          <a:bodyPr wrap="square" lIns="0" tIns="0" rIns="0" bIns="0" rtlCol="0" anchor="t"/>
          <a:lstStyle/>
          <a:p>
            <a:pPr algn="l" indent="0" marL="0">
              <a:lnSpc>
                <a:spcPct val="115000"/>
              </a:lnSpc>
              <a:buNone/>
            </a:pPr>
            <a:r>
              <a:rPr lang="en-US" sz="1262" b="1" dirty="0">
                <a:solidFill>
                  <a:srgbClr val="000000"/>
                </a:solidFill>
                <a:latin typeface="Arial" pitchFamily="34" charset="0"/>
                <a:ea typeface="Arial" pitchFamily="34" charset="-122"/>
                <a:cs typeface="Arial" pitchFamily="34" charset="-120"/>
              </a:rPr>
              <a:t>Касание сторон
</a:t>
            </a:r>
            <a:pPr algn="l" indent="0" marL="0">
              <a:lnSpc>
                <a:spcPct val="115000"/>
              </a:lnSpc>
              <a:buNone/>
            </a:pPr>
            <a:r>
              <a:rPr lang="en-US" sz="356"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11" dirty="0">
                <a:solidFill>
                  <a:srgbClr val="000000"/>
                </a:solidFill>
                <a:latin typeface="Arial" pitchFamily="34" charset="0"/>
                <a:ea typeface="Arial" pitchFamily="34" charset="-122"/>
                <a:cs typeface="Arial" pitchFamily="34" charset="-120"/>
              </a:rPr>
              <a:t>Вписанная окружность касается всех трёх сторон треугольника. Она как бы помещается внутрь фигуры так, чтобы каждая сторона соприкасалась с ней в одной точке.
</a:t>
            </a:r>
            <a:endParaRPr lang="en-US" sz="1262" dirty="0"/>
          </a:p>
        </p:txBody>
      </p:sp>
      <p:sp>
        <p:nvSpPr>
          <p:cNvPr id="11" name="Text 3"/>
          <p:cNvSpPr txBox="1"/>
          <p:nvPr/>
        </p:nvSpPr>
        <p:spPr>
          <a:xfrm>
            <a:off x="417961" y="2775297"/>
            <a:ext cx="4097813" cy="806100"/>
          </a:xfrm>
          <a:prstGeom prst="rect">
            <a:avLst/>
          </a:prstGeom>
          <a:noFill/>
          <a:ln/>
        </p:spPr>
        <p:txBody>
          <a:bodyPr wrap="square" lIns="0" tIns="0" rIns="0" bIns="0" rtlCol="0" anchor="t"/>
          <a:lstStyle/>
          <a:p>
            <a:pPr algn="l" indent="0" marL="0">
              <a:lnSpc>
                <a:spcPct val="115000"/>
              </a:lnSpc>
              <a:buNone/>
            </a:pPr>
            <a:r>
              <a:rPr lang="en-US" sz="1262" b="1" dirty="0">
                <a:solidFill>
                  <a:srgbClr val="000000"/>
                </a:solidFill>
                <a:latin typeface="Arial" pitchFamily="34" charset="0"/>
                <a:ea typeface="Arial" pitchFamily="34" charset="-122"/>
                <a:cs typeface="Arial" pitchFamily="34" charset="-120"/>
              </a:rPr>
              <a:t>Центр внутри треугольника
</a:t>
            </a:r>
            <a:pPr algn="l" indent="0" marL="0">
              <a:lnSpc>
                <a:spcPct val="115000"/>
              </a:lnSpc>
              <a:buNone/>
            </a:pPr>
            <a:r>
              <a:rPr lang="en-US" sz="356"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11" dirty="0">
                <a:solidFill>
                  <a:srgbClr val="000000"/>
                </a:solidFill>
                <a:latin typeface="Arial" pitchFamily="34" charset="0"/>
                <a:ea typeface="Arial" pitchFamily="34" charset="-122"/>
                <a:cs typeface="Arial" pitchFamily="34" charset="-120"/>
              </a:rPr>
              <a:t>Её центр называют инцентром. Эта точка всегда находится внутри треугольника и одинаково удалена от всех его сторон, что удобно при построениях.
</a:t>
            </a:r>
            <a:endParaRPr lang="en-US" sz="1262" dirty="0"/>
          </a:p>
        </p:txBody>
      </p:sp>
      <p:sp>
        <p:nvSpPr>
          <p:cNvPr id="12" name="Text 4"/>
          <p:cNvSpPr txBox="1"/>
          <p:nvPr/>
        </p:nvSpPr>
        <p:spPr>
          <a:xfrm>
            <a:off x="417961" y="3774360"/>
            <a:ext cx="4097813" cy="806100"/>
          </a:xfrm>
          <a:prstGeom prst="rect">
            <a:avLst/>
          </a:prstGeom>
          <a:noFill/>
          <a:ln/>
        </p:spPr>
        <p:txBody>
          <a:bodyPr wrap="square" lIns="0" tIns="0" rIns="0" bIns="0" rtlCol="0" anchor="t"/>
          <a:lstStyle/>
          <a:p>
            <a:pPr algn="l" indent="0" marL="0">
              <a:lnSpc>
                <a:spcPct val="115000"/>
              </a:lnSpc>
              <a:buNone/>
            </a:pPr>
            <a:r>
              <a:rPr lang="en-US" sz="1262" b="1" dirty="0">
                <a:solidFill>
                  <a:srgbClr val="000000"/>
                </a:solidFill>
                <a:latin typeface="Arial" pitchFamily="34" charset="0"/>
                <a:ea typeface="Arial" pitchFamily="34" charset="-122"/>
                <a:cs typeface="Arial" pitchFamily="34" charset="-120"/>
              </a:rPr>
              <a:t>Равные перпендикуляры
</a:t>
            </a:r>
            <a:pPr algn="l" indent="0" marL="0">
              <a:lnSpc>
                <a:spcPct val="115000"/>
              </a:lnSpc>
              <a:buNone/>
            </a:pPr>
            <a:r>
              <a:rPr lang="en-US" sz="356"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11" dirty="0">
                <a:solidFill>
                  <a:srgbClr val="000000"/>
                </a:solidFill>
                <a:latin typeface="Arial" pitchFamily="34" charset="0"/>
                <a:ea typeface="Arial" pitchFamily="34" charset="-122"/>
                <a:cs typeface="Arial" pitchFamily="34" charset="-120"/>
              </a:rPr>
              <a:t>От инцентра до каждой стороны можно опустить перпендикуляр одинаковой длины. Эти равные расстояния и определяют радиус вписанной окружности.
</a:t>
            </a:r>
            <a:endParaRPr lang="en-US" sz="1262"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33375" y="1726321"/>
            <a:ext cx="8435100" cy="2951333"/>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641250" y="4748525"/>
            <a:ext cx="322200" cy="177600"/>
          </a:xfrm>
          <a:prstGeom prst="rect">
            <a:avLst/>
          </a:prstGeom>
          <a:noFill/>
          <a:ln/>
        </p:spPr>
        <p:txBody>
          <a:bodyPr wrap="square" lIns="0" tIns="0" rIns="0" bIns="0" rtlCol="0" anchor="ctr"/>
          <a:lstStyle/>
          <a:p>
            <a:pPr algn="ctr" indent="0" marL="0">
              <a:lnSpc>
                <a:spcPct val="100000"/>
              </a:lnSpc>
              <a:buNone/>
            </a:pPr>
            <a:r>
              <a:rPr lang="en-US" sz="800" dirty="0">
                <a:solidFill>
                  <a:srgbClr val="FFFFFF"/>
                </a:solidFill>
                <a:latin typeface="Arial" pitchFamily="34" charset="0"/>
                <a:ea typeface="Arial" pitchFamily="34" charset="-122"/>
                <a:cs typeface="Arial" pitchFamily="34" charset="-120"/>
              </a:rPr>
              <a:t>8</a:t>
            </a:r>
            <a:endParaRPr lang="en-US" sz="800" dirty="0"/>
          </a:p>
        </p:txBody>
      </p:sp>
      <p:sp>
        <p:nvSpPr>
          <p:cNvPr id="6" name="Text 1"/>
          <p:cNvSpPr txBox="1"/>
          <p:nvPr/>
        </p:nvSpPr>
        <p:spPr>
          <a:xfrm>
            <a:off x="146400" y="357450"/>
            <a:ext cx="5625300" cy="604500"/>
          </a:xfrm>
          <a:prstGeom prst="rect">
            <a:avLst/>
          </a:prstGeom>
          <a:noFill/>
          <a:ln/>
        </p:spPr>
        <p:txBody>
          <a:bodyPr wrap="square" lIns="0" tIns="0" rIns="0" bIns="0" rtlCol="0" anchor="ctr"/>
          <a:lstStyle/>
          <a:p>
            <a:pPr algn="l" indent="0" marL="0">
              <a:lnSpc>
                <a:spcPct val="100000"/>
              </a:lnSpc>
              <a:buNone/>
            </a:pPr>
            <a:r>
              <a:rPr lang="en-US" sz="2246" b="1" dirty="0">
                <a:solidFill>
                  <a:srgbClr val="000000"/>
                </a:solidFill>
                <a:latin typeface="Arial" pitchFamily="34" charset="0"/>
                <a:ea typeface="Arial" pitchFamily="34" charset="-122"/>
                <a:cs typeface="Arial" pitchFamily="34" charset="-120"/>
              </a:rPr>
              <a:t>Как построить вписанную окружность
</a:t>
            </a:r>
            <a:endParaRPr lang="en-US" sz="2246" dirty="0"/>
          </a:p>
        </p:txBody>
      </p:sp>
      <p:sp>
        <p:nvSpPr>
          <p:cNvPr id="7" name="Text 2"/>
          <p:cNvSpPr txBox="1"/>
          <p:nvPr/>
        </p:nvSpPr>
        <p:spPr>
          <a:xfrm>
            <a:off x="146400" y="1005416"/>
            <a:ext cx="5625300" cy="21000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Последовательность построения основана на биссектрисах углов треугольника.
</a:t>
            </a:r>
            <a:endParaRPr lang="en-US"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703567" y="694137"/>
            <a:ext cx="4312500" cy="3061707"/>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258750" y="423125"/>
            <a:ext cx="4186200" cy="1071600"/>
          </a:xfrm>
          <a:prstGeom prst="rect">
            <a:avLst/>
          </a:prstGeom>
          <a:noFill/>
          <a:ln/>
        </p:spPr>
        <p:txBody>
          <a:bodyPr wrap="square" lIns="0" tIns="0" rIns="0" bIns="0" rtlCol="0" anchor="ctr"/>
          <a:lstStyle/>
          <a:p>
            <a:pPr algn="l" indent="0" marL="0">
              <a:lnSpc>
                <a:spcPct val="100000"/>
              </a:lnSpc>
              <a:buNone/>
            </a:pPr>
            <a:r>
              <a:rPr lang="en-US" sz="2000" b="1" dirty="0">
                <a:solidFill>
                  <a:srgbClr val="000000"/>
                </a:solidFill>
                <a:latin typeface="Arial" pitchFamily="34" charset="0"/>
                <a:ea typeface="Arial" pitchFamily="34" charset="-122"/>
                <a:cs typeface="Arial" pitchFamily="34" charset="-120"/>
              </a:rPr>
              <a:t>Радиус вписанной окружности
</a:t>
            </a:r>
            <a:endParaRPr lang="en-US" sz="2000" dirty="0"/>
          </a:p>
        </p:txBody>
      </p:sp>
      <p:sp>
        <p:nvSpPr>
          <p:cNvPr id="10" name="Text 1"/>
          <p:cNvSpPr txBox="1"/>
          <p:nvPr/>
        </p:nvSpPr>
        <p:spPr>
          <a:xfrm>
            <a:off x="614725" y="1911975"/>
            <a:ext cx="4112400" cy="664800"/>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Обозначение r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Радиус вписанной окружности обозначают буквой r. Он показывает расстояние от центра окружности до любой стороны треугольника, поэтому на чертеже все такие отрезки равны.
</a:t>
            </a:r>
            <a:endParaRPr lang="en-US" sz="1000" dirty="0"/>
          </a:p>
        </p:txBody>
      </p:sp>
      <p:sp>
        <p:nvSpPr>
          <p:cNvPr id="11" name="Text 2"/>
          <p:cNvSpPr txBox="1"/>
          <p:nvPr/>
        </p:nvSpPr>
        <p:spPr>
          <a:xfrm>
            <a:off x="417175" y="2987150"/>
            <a:ext cx="4112400" cy="664800"/>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Связь с площадью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Площадь треугольника можно найти по формуле S = pr, где p — полупериметр. Эта запись связывает площадь с длиной сторон и радиусом вписанной окружности.
</a:t>
            </a:r>
            <a:endParaRPr lang="en-US" sz="1000" dirty="0"/>
          </a:p>
        </p:txBody>
      </p:sp>
      <p:sp>
        <p:nvSpPr>
          <p:cNvPr id="12" name="Text 3"/>
          <p:cNvSpPr txBox="1"/>
          <p:nvPr/>
        </p:nvSpPr>
        <p:spPr>
          <a:xfrm>
            <a:off x="773150" y="4068925"/>
            <a:ext cx="4112400" cy="664800"/>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Зачем нужна формула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Формула помогает находить неизвестные величины, если известны стороны или площадь. В задачах она особенно полезна, когда нужно проверить ответ или вычислить радиус.
</a:t>
            </a:r>
            <a:endParaRPr lang="en-US" sz="1000" dirty="0"/>
          </a:p>
        </p:txBody>
      </p:sp>
      <p:sp>
        <p:nvSpPr>
          <p:cNvPr id="13" name="Text 4"/>
          <p:cNvSpPr txBox="1"/>
          <p:nvPr/>
        </p:nvSpPr>
        <p:spPr>
          <a:xfrm>
            <a:off x="8682225" y="4798650"/>
            <a:ext cx="322200" cy="177600"/>
          </a:xfrm>
          <a:prstGeom prst="rect">
            <a:avLst/>
          </a:prstGeom>
          <a:noFill/>
          <a:ln/>
        </p:spPr>
        <p:txBody>
          <a:bodyPr wrap="square" lIns="0" tIns="0" rIns="0" bIns="0" rtlCol="0" anchor="ctr"/>
          <a:lstStyle/>
          <a:p>
            <a:pPr algn="ctr" indent="0" marL="0">
              <a:lnSpc>
                <a:spcPct val="100000"/>
              </a:lnSpc>
              <a:buNone/>
            </a:pPr>
            <a:r>
              <a:rPr lang="en-US" sz="800" dirty="0">
                <a:solidFill>
                  <a:srgbClr val="FFFFFF"/>
                </a:solidFill>
                <a:latin typeface="Arial" pitchFamily="34" charset="0"/>
                <a:ea typeface="Arial" pitchFamily="34" charset="-122"/>
                <a:cs typeface="Arial" pitchFamily="34" charset="-120"/>
              </a:rPr>
              <a:t>9</a:t>
            </a:r>
            <a:endParaRPr lang="en-US" sz="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390925" y="2385642"/>
            <a:ext cx="4000500" cy="1594317"/>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404775" y="1954775"/>
            <a:ext cx="3667200" cy="1106700"/>
          </a:xfrm>
          <a:prstGeom prst="rect">
            <a:avLst/>
          </a:prstGeom>
          <a:noFill/>
          <a:ln/>
        </p:spPr>
        <p:txBody>
          <a:bodyPr wrap="square" lIns="0" tIns="0" rIns="0" bIns="0" rtlCol="0" anchor="b"/>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Таблица показывает, чем отличаются две важные окружности треугольника и какие свойства их объединяют.
</a:t>
            </a:r>
            <a:endParaRPr lang="en-US" sz="1000" dirty="0"/>
          </a:p>
        </p:txBody>
      </p:sp>
      <p:sp>
        <p:nvSpPr>
          <p:cNvPr id="7" name="Text 1"/>
          <p:cNvSpPr txBox="1"/>
          <p:nvPr/>
        </p:nvSpPr>
        <p:spPr>
          <a:xfrm>
            <a:off x="333375" y="690575"/>
            <a:ext cx="8469300" cy="603900"/>
          </a:xfrm>
          <a:prstGeom prst="rect">
            <a:avLst/>
          </a:prstGeom>
          <a:noFill/>
          <a:ln/>
        </p:spPr>
        <p:txBody>
          <a:bodyPr wrap="square" lIns="0" tIns="0" rIns="0" bIns="0" rtlCol="0" anchor="ctr"/>
          <a:lstStyle/>
          <a:p>
            <a:pPr algn="l" indent="0" marL="0">
              <a:lnSpc>
                <a:spcPct val="100000"/>
              </a:lnSpc>
              <a:buNone/>
            </a:pPr>
            <a:r>
              <a:rPr lang="en-US" sz="2736" b="1" dirty="0">
                <a:solidFill>
                  <a:srgbClr val="000000"/>
                </a:solidFill>
                <a:latin typeface="Arial" pitchFamily="34" charset="0"/>
                <a:ea typeface="Arial" pitchFamily="34" charset="-122"/>
                <a:cs typeface="Arial" pitchFamily="34" charset="-120"/>
              </a:rPr>
              <a:t>Сравнение описанной и вписанной окружностей
</a:t>
            </a:r>
            <a:endParaRPr lang="en-US" sz="2736" dirty="0"/>
          </a:p>
        </p:txBody>
      </p:sp>
      <p:sp>
        <p:nvSpPr>
          <p:cNvPr id="8" name="Text 2"/>
          <p:cNvSpPr txBox="1"/>
          <p:nvPr/>
        </p:nvSpPr>
        <p:spPr>
          <a:xfrm>
            <a:off x="8641250" y="4748525"/>
            <a:ext cx="322200" cy="177600"/>
          </a:xfrm>
          <a:prstGeom prst="rect">
            <a:avLst/>
          </a:prstGeom>
          <a:noFill/>
          <a:ln/>
        </p:spPr>
        <p:txBody>
          <a:bodyPr wrap="square" lIns="0" tIns="0" rIns="0" bIns="0" rtlCol="0" anchor="ctr"/>
          <a:lstStyle/>
          <a:p>
            <a:pPr algn="ctr" indent="0" marL="0">
              <a:lnSpc>
                <a:spcPct val="100000"/>
              </a:lnSpc>
              <a:buNone/>
            </a:pPr>
            <a:r>
              <a:rPr lang="en-US" sz="800" dirty="0">
                <a:solidFill>
                  <a:srgbClr val="FFFFFF"/>
                </a:solidFill>
                <a:latin typeface="Arial" pitchFamily="34" charset="0"/>
                <a:ea typeface="Arial" pitchFamily="34" charset="-122"/>
                <a:cs typeface="Arial" pitchFamily="34" charset="-120"/>
              </a:rPr>
              <a:t>10</a:t>
            </a:r>
            <a:endParaRPr lang="en-US" sz="800" dirty="0"/>
          </a:p>
        </p:txBody>
      </p:sp>
      <p:sp>
        <p:nvSpPr>
          <p:cNvPr id="9" name="Text 3"/>
          <p:cNvSpPr txBox="1"/>
          <p:nvPr/>
        </p:nvSpPr>
        <p:spPr>
          <a:xfrm>
            <a:off x="404775" y="3316938"/>
            <a:ext cx="3667200" cy="1106700"/>
          </a:xfrm>
          <a:prstGeom prst="rect">
            <a:avLst/>
          </a:prstGeom>
          <a:noFill/>
          <a:ln/>
        </p:spPr>
        <p:txBody>
          <a:bodyPr wrap="square" lIns="0" tIns="0" rIns="0" bIns="0" rtlCol="0" anchor="t"/>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Описанная окружность связана с вершинами, а вписанная — со сторонами. Их радиусы помогают связывать чертёж с формулами площади.
</a:t>
            </a:r>
            <a:endParaRPr lang="en-US" sz="1000" dirty="0"/>
          </a:p>
        </p:txBody>
      </p:sp>
      <p:sp>
        <p:nvSpPr>
          <p:cNvPr id="10" name="Text 4"/>
          <p:cNvSpPr txBox="1"/>
          <p:nvPr/>
        </p:nvSpPr>
        <p:spPr>
          <a:xfrm>
            <a:off x="4308350" y="1469175"/>
            <a:ext cx="3808800" cy="100500"/>
          </a:xfrm>
          <a:prstGeom prst="rect">
            <a:avLst/>
          </a:prstGeom>
          <a:noFill/>
          <a:ln/>
        </p:spPr>
        <p:txBody>
          <a:bodyPr wrap="square" lIns="0" tIns="0" rIns="0" bIns="0" rtlCol="0" anchor="t"/>
          <a:lstStyle/>
          <a:p>
            <a:pPr algn="l" indent="0" marL="0">
              <a:lnSpc>
                <a:spcPct val="115000"/>
              </a:lnSpc>
              <a:buNone/>
            </a:pPr>
            <a:r>
              <a:rPr lang="en-US" sz="600" dirty="0">
                <a:solidFill>
                  <a:srgbClr val="FFFFFF"/>
                </a:solidFill>
                <a:latin typeface="Arial" pitchFamily="34" charset="0"/>
                <a:ea typeface="Arial" pitchFamily="34" charset="-122"/>
                <a:cs typeface="Arial" pitchFamily="34" charset="-120"/>
              </a:rPr>
              <a:t>Школьная геометрия: свойства треугольника и окружностей
</a:t>
            </a:r>
            <a:endParaRPr lang="en-US" sz="6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5720211" y="932326"/>
            <a:ext cx="2770500" cy="2010236"/>
          </a:xfrm>
          <a:prstGeom prst="rect">
            <a:avLst/>
          </a:prstGeom>
        </p:spPr>
      </p:pic>
      <p:pic>
        <p:nvPicPr>
          <p:cNvPr id="6" name="Image 4" descr="preencoded.png">    </p:cNvPr>
          <p:cNvPicPr>
            <a:picLocks noChangeAspect="1"/>
          </p:cNvPicPr>
          <p:nvPr/>
        </p:nvPicPr>
        <p:blipFill>
          <a:blip r:embed="rId5"/>
          <a:stretch>
            <a:fillRect/>
          </a:stretch>
        </p:blipFill>
        <p:spPr>
          <a:xfrm>
            <a:off x="5349049" y="2933842"/>
            <a:ext cx="2770500" cy="2010236"/>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682225" y="4798650"/>
            <a:ext cx="322200" cy="177600"/>
          </a:xfrm>
          <a:prstGeom prst="rect">
            <a:avLst/>
          </a:prstGeom>
          <a:noFill/>
          <a:ln/>
        </p:spPr>
        <p:txBody>
          <a:bodyPr wrap="square" lIns="0" tIns="0" rIns="0" bIns="0" rtlCol="0" anchor="ctr"/>
          <a:lstStyle/>
          <a:p>
            <a:pPr algn="ctr" indent="0" marL="0">
              <a:lnSpc>
                <a:spcPct val="100000"/>
              </a:lnSpc>
              <a:buNone/>
            </a:pPr>
            <a:r>
              <a:rPr lang="en-US" sz="800" dirty="0">
                <a:solidFill>
                  <a:srgbClr val="FFFFFF"/>
                </a:solidFill>
                <a:latin typeface="Arial" pitchFamily="34" charset="0"/>
                <a:ea typeface="Arial" pitchFamily="34" charset="-122"/>
                <a:cs typeface="Arial" pitchFamily="34" charset="-120"/>
              </a:rPr>
              <a:t>11</a:t>
            </a:r>
            <a:endParaRPr lang="en-US" sz="800" dirty="0"/>
          </a:p>
        </p:txBody>
      </p:sp>
      <p:sp>
        <p:nvSpPr>
          <p:cNvPr id="9" name="Text 1"/>
          <p:cNvSpPr txBox="1"/>
          <p:nvPr/>
        </p:nvSpPr>
        <p:spPr>
          <a:xfrm>
            <a:off x="321650" y="546725"/>
            <a:ext cx="5409300" cy="770100"/>
          </a:xfrm>
          <a:prstGeom prst="rect">
            <a:avLst/>
          </a:prstGeom>
          <a:noFill/>
          <a:ln/>
        </p:spPr>
        <p:txBody>
          <a:bodyPr wrap="square" lIns="0" tIns="0" rIns="0" bIns="0" rtlCol="0" anchor="ctr"/>
          <a:lstStyle/>
          <a:p>
            <a:pPr algn="l" indent="0" marL="0">
              <a:lnSpc>
                <a:spcPct val="100000"/>
              </a:lnSpc>
              <a:buNone/>
            </a:pPr>
            <a:r>
              <a:rPr lang="en-US" sz="2246" b="1" dirty="0">
                <a:solidFill>
                  <a:srgbClr val="000000"/>
                </a:solidFill>
                <a:latin typeface="Arial" pitchFamily="34" charset="0"/>
                <a:ea typeface="Arial" pitchFamily="34" charset="-122"/>
                <a:cs typeface="Arial" pitchFamily="34" charset="-120"/>
              </a:rPr>
              <a:t>Треугольник и две особые точки
</a:t>
            </a:r>
            <a:endParaRPr lang="en-US" sz="2246" dirty="0"/>
          </a:p>
        </p:txBody>
      </p:sp>
      <p:sp>
        <p:nvSpPr>
          <p:cNvPr id="10" name="Text 2"/>
          <p:cNvSpPr txBox="1"/>
          <p:nvPr/>
        </p:nvSpPr>
        <p:spPr>
          <a:xfrm>
            <a:off x="610550" y="1784925"/>
            <a:ext cx="4812900" cy="844800"/>
          </a:xfrm>
          <a:prstGeom prst="rect">
            <a:avLst/>
          </a:prstGeom>
          <a:noFill/>
          <a:ln/>
        </p:spPr>
        <p:txBody>
          <a:bodyPr wrap="square" lIns="0" tIns="0" rIns="0" bIns="0" rtlCol="0" anchor="t"/>
          <a:lstStyle/>
          <a:p>
            <a:pPr algn="l" indent="0" marL="0">
              <a:lnSpc>
                <a:spcPct val="115000"/>
              </a:lnSpc>
              <a:buNone/>
            </a:pPr>
            <a:r>
              <a:rPr lang="en-US" sz="1157" b="1" dirty="0">
                <a:solidFill>
                  <a:srgbClr val="000000"/>
                </a:solidFill>
                <a:latin typeface="Arial" pitchFamily="34" charset="0"/>
                <a:ea typeface="Arial" pitchFamily="34" charset="-122"/>
                <a:cs typeface="Arial" pitchFamily="34" charset="-120"/>
              </a:rPr>
              <a:t>На одном чертеже
</a:t>
            </a:r>
            <a:pPr algn="l" indent="0" marL="0">
              <a:lnSpc>
                <a:spcPct val="115000"/>
              </a:lnSpc>
              <a:buNone/>
            </a:pPr>
            <a:r>
              <a:rPr lang="en-US" sz="77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64" dirty="0">
                <a:solidFill>
                  <a:srgbClr val="000000"/>
                </a:solidFill>
                <a:latin typeface="Arial" pitchFamily="34" charset="0"/>
                <a:ea typeface="Arial" pitchFamily="34" charset="-122"/>
                <a:cs typeface="Arial" pitchFamily="34" charset="-120"/>
              </a:rPr>
              <a:t>На рисунке один треугольник соединяет сразу несколько важных построений: стороны, вершины, серединные перпендикуляры и биссектрисы. В центре внимания — две точки, каждая из которых имеет своё особое свойство и свою окружность.
</a:t>
            </a:r>
            <a:endParaRPr lang="en-US" sz="1157" dirty="0"/>
          </a:p>
        </p:txBody>
      </p:sp>
      <p:sp>
        <p:nvSpPr>
          <p:cNvPr id="11" name="Text 3"/>
          <p:cNvSpPr txBox="1"/>
          <p:nvPr/>
        </p:nvSpPr>
        <p:spPr>
          <a:xfrm>
            <a:off x="216200" y="3448750"/>
            <a:ext cx="4812900" cy="844800"/>
          </a:xfrm>
          <a:prstGeom prst="rect">
            <a:avLst/>
          </a:prstGeom>
          <a:noFill/>
          <a:ln/>
        </p:spPr>
        <p:txBody>
          <a:bodyPr wrap="square" lIns="0" tIns="0" rIns="0" bIns="0" rtlCol="0" anchor="t"/>
          <a:lstStyle/>
          <a:p>
            <a:pPr algn="l" indent="0" marL="0">
              <a:lnSpc>
                <a:spcPct val="115000"/>
              </a:lnSpc>
              <a:buNone/>
            </a:pPr>
            <a:r>
              <a:rPr lang="en-US" sz="1157" b="1" dirty="0">
                <a:solidFill>
                  <a:srgbClr val="000000"/>
                </a:solidFill>
                <a:latin typeface="Arial" pitchFamily="34" charset="0"/>
                <a:ea typeface="Arial" pitchFamily="34" charset="-122"/>
                <a:cs typeface="Arial" pitchFamily="34" charset="-120"/>
              </a:rPr>
              <a:t>Два разных равенства
</a:t>
            </a:r>
            <a:pPr algn="l" indent="0" marL="0">
              <a:lnSpc>
                <a:spcPct val="115000"/>
              </a:lnSpc>
              <a:buNone/>
            </a:pPr>
            <a:r>
              <a:rPr lang="en-US" sz="77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64" dirty="0">
                <a:solidFill>
                  <a:srgbClr val="000000"/>
                </a:solidFill>
                <a:latin typeface="Arial" pitchFamily="34" charset="0"/>
                <a:ea typeface="Arial" pitchFamily="34" charset="-122"/>
                <a:cs typeface="Arial" pitchFamily="34" charset="-120"/>
              </a:rPr>
              <a:t>Точка пересечения серединных перпендикуляров показывает, что расстояния до всех вершин одинаковы. Точка пересечения биссектрис даёт другое равенство: расстояния до сторон равны. Именно поэтому на схеме удобно видеть две разные идеи одновременно.
</a:t>
            </a:r>
            <a:endParaRPr lang="en-US" sz="1157"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5291701" y="1503975"/>
            <a:ext cx="3640200" cy="2538186"/>
          </a:xfrm>
          <a:prstGeom prst="rect">
            <a:avLst/>
          </a:prstGeom>
        </p:spPr>
      </p:pic>
      <p:sp>
        <p:nvSpPr>
          <p:cNvPr id="8" name="Text 0"/>
          <p:cNvSpPr txBox="1"/>
          <p:nvPr/>
        </p:nvSpPr>
        <p:spPr>
          <a:xfrm>
            <a:off x="209100" y="412750"/>
            <a:ext cx="5079900" cy="984300"/>
          </a:xfrm>
          <a:prstGeom prst="rect">
            <a:avLst/>
          </a:prstGeom>
          <a:noFill/>
          <a:ln/>
        </p:spPr>
        <p:txBody>
          <a:bodyPr wrap="square" lIns="0" tIns="0" rIns="0" bIns="0" rtlCol="0" anchor="ctr"/>
          <a:lstStyle/>
          <a:p>
            <a:pPr algn="l" indent="0" marL="0">
              <a:lnSpc>
                <a:spcPct val="100000"/>
              </a:lnSpc>
              <a:buNone/>
            </a:pPr>
            <a:r>
              <a:rPr lang="en-US" sz="2000" b="1" dirty="0">
                <a:solidFill>
                  <a:srgbClr val="000000"/>
                </a:solidFill>
                <a:latin typeface="Arial" pitchFamily="34" charset="0"/>
                <a:ea typeface="Arial" pitchFamily="34" charset="-122"/>
                <a:cs typeface="Arial" pitchFamily="34" charset="-120"/>
              </a:rPr>
              <a:t>Особый случай: прямоугольный треугольник
</a:t>
            </a:r>
            <a:endParaRPr lang="en-US" sz="2000" dirty="0"/>
          </a:p>
        </p:txBody>
      </p:sp>
      <p:sp>
        <p:nvSpPr>
          <p:cNvPr id="9" name="Text 1"/>
          <p:cNvSpPr txBox="1"/>
          <p:nvPr/>
        </p:nvSpPr>
        <p:spPr>
          <a:xfrm>
            <a:off x="851737" y="1958563"/>
            <a:ext cx="4184100" cy="771954"/>
          </a:xfrm>
          <a:prstGeom prst="rect">
            <a:avLst/>
          </a:prstGeom>
          <a:noFill/>
          <a:ln/>
        </p:spPr>
        <p:txBody>
          <a:bodyPr wrap="square" lIns="0" tIns="0" rIns="0" bIns="0" rtlCol="0" anchor="t"/>
          <a:lstStyle/>
          <a:p>
            <a:pPr algn="l" indent="0" marL="0">
              <a:lnSpc>
                <a:spcPct val="115000"/>
              </a:lnSpc>
              <a:buNone/>
            </a:pPr>
            <a:r>
              <a:rPr lang="en-US" sz="1085" b="1" dirty="0">
                <a:solidFill>
                  <a:srgbClr val="000000"/>
                </a:solidFill>
                <a:latin typeface="Arial" pitchFamily="34" charset="0"/>
                <a:ea typeface="Arial" pitchFamily="34" charset="-122"/>
                <a:cs typeface="Arial" pitchFamily="34" charset="-120"/>
              </a:rPr>
              <a:t>Главная особенность
</a:t>
            </a:r>
            <a:pPr algn="l" indent="0" marL="0">
              <a:lnSpc>
                <a:spcPct val="115000"/>
              </a:lnSpc>
              <a:buNone/>
            </a:pPr>
            <a:r>
              <a:rPr lang="en-US" sz="494"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87" dirty="0">
                <a:solidFill>
                  <a:srgbClr val="000000"/>
                </a:solidFill>
                <a:latin typeface="Arial" pitchFamily="34" charset="0"/>
                <a:ea typeface="Arial" pitchFamily="34" charset="-122"/>
                <a:cs typeface="Arial" pitchFamily="34" charset="-120"/>
              </a:rPr>
              <a:t>В прямоугольном треугольнике центр описанной окружности находится на середине гипотенузы. Это удобно помнить: именно эта точка одинаково удалена от всех трёх вершин и служит центром окружности.
</a:t>
            </a:r>
            <a:endParaRPr lang="en-US" sz="1085" dirty="0"/>
          </a:p>
        </p:txBody>
      </p:sp>
      <p:sp>
        <p:nvSpPr>
          <p:cNvPr id="10" name="Text 2"/>
          <p:cNvSpPr txBox="1"/>
          <p:nvPr/>
        </p:nvSpPr>
        <p:spPr>
          <a:xfrm>
            <a:off x="851737" y="2861912"/>
            <a:ext cx="4184100" cy="771954"/>
          </a:xfrm>
          <a:prstGeom prst="rect">
            <a:avLst/>
          </a:prstGeom>
          <a:noFill/>
          <a:ln/>
        </p:spPr>
        <p:txBody>
          <a:bodyPr wrap="square" lIns="0" tIns="0" rIns="0" bIns="0" rtlCol="0" anchor="t"/>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Что происходит с вписанной окружностью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Вписанная окружность тоже строится без исключений. Её центр находится там, где пересекаются биссектрисы углов, а сам круг касается обеих катетов и гипотенузы.
</a:t>
            </a:r>
            <a:endParaRPr lang="en-US" sz="1100" dirty="0"/>
          </a:p>
        </p:txBody>
      </p:sp>
      <p:sp>
        <p:nvSpPr>
          <p:cNvPr id="11" name="Text 3"/>
          <p:cNvSpPr txBox="1"/>
          <p:nvPr/>
        </p:nvSpPr>
        <p:spPr>
          <a:xfrm>
            <a:off x="851737" y="3765262"/>
            <a:ext cx="4184100" cy="771954"/>
          </a:xfrm>
          <a:prstGeom prst="rect">
            <a:avLst/>
          </a:prstGeom>
          <a:noFill/>
          <a:ln/>
        </p:spPr>
        <p:txBody>
          <a:bodyPr wrap="square" lIns="0" tIns="0" rIns="0" bIns="0" rtlCol="0" anchor="t"/>
          <a:lstStyle/>
          <a:p>
            <a:pPr algn="l" indent="0" marL="0">
              <a:lnSpc>
                <a:spcPct val="115000"/>
              </a:lnSpc>
              <a:buNone/>
            </a:pPr>
            <a:r>
              <a:rPr lang="en-US" sz="1079" b="1" dirty="0">
                <a:solidFill>
                  <a:srgbClr val="000000"/>
                </a:solidFill>
                <a:latin typeface="Arial" pitchFamily="34" charset="0"/>
                <a:ea typeface="Arial" pitchFamily="34" charset="-122"/>
                <a:cs typeface="Arial" pitchFamily="34" charset="-120"/>
              </a:rPr>
              <a:t>Где это помогает
</a:t>
            </a:r>
            <a:pPr algn="l" indent="0" marL="0">
              <a:lnSpc>
                <a:spcPct val="115000"/>
              </a:lnSpc>
              <a:buNone/>
            </a:pPr>
            <a:r>
              <a:rPr lang="en-US" sz="49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81" dirty="0">
                <a:solidFill>
                  <a:srgbClr val="000000"/>
                </a:solidFill>
                <a:latin typeface="Arial" pitchFamily="34" charset="0"/>
                <a:ea typeface="Arial" pitchFamily="34" charset="-122"/>
                <a:cs typeface="Arial" pitchFamily="34" charset="-120"/>
              </a:rPr>
              <a:t>Такое свойство часто используют в школьных построениях и задачах на доказательство. По чертежу легко проверить, правильно ли найдена середина гипотенузы и верно ли построены биссектрисы углов.
</a:t>
            </a:r>
            <a:endParaRPr lang="en-US" sz="1079" dirty="0"/>
          </a:p>
        </p:txBody>
      </p:sp>
      <p:sp>
        <p:nvSpPr>
          <p:cNvPr id="12" name="Text 4"/>
          <p:cNvSpPr txBox="1"/>
          <p:nvPr/>
        </p:nvSpPr>
        <p:spPr>
          <a:xfrm>
            <a:off x="8682225" y="4798650"/>
            <a:ext cx="322200" cy="177600"/>
          </a:xfrm>
          <a:prstGeom prst="rect">
            <a:avLst/>
          </a:prstGeom>
          <a:noFill/>
          <a:ln/>
        </p:spPr>
        <p:txBody>
          <a:bodyPr wrap="square" lIns="0" tIns="0" rIns="0" bIns="0" rtlCol="0" anchor="ctr"/>
          <a:lstStyle/>
          <a:p>
            <a:pPr algn="ctr" indent="0" marL="0">
              <a:lnSpc>
                <a:spcPct val="100000"/>
              </a:lnSpc>
              <a:buNone/>
            </a:pPr>
            <a:r>
              <a:rPr lang="en-US" sz="800" dirty="0">
                <a:solidFill>
                  <a:srgbClr val="FFFFFF"/>
                </a:solidFill>
                <a:latin typeface="Arial" pitchFamily="34" charset="0"/>
                <a:ea typeface="Arial" pitchFamily="34" charset="-122"/>
                <a:cs typeface="Arial" pitchFamily="34" charset="-120"/>
              </a:rPr>
              <a:t>12</a:t>
            </a:r>
            <a:endParaRPr lang="en-US" sz="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681445" y="1806525"/>
            <a:ext cx="3953210" cy="2657700"/>
          </a:xfrm>
          <a:prstGeom prst="rect">
            <a:avLst/>
          </a:prstGeom>
        </p:spPr>
      </p:pic>
      <p:sp>
        <p:nvSpPr>
          <p:cNvPr id="6" name="Text 0"/>
          <p:cNvSpPr txBox="1"/>
          <p:nvPr/>
        </p:nvSpPr>
        <p:spPr>
          <a:xfrm>
            <a:off x="404775" y="1954775"/>
            <a:ext cx="3667200" cy="1005900"/>
          </a:xfrm>
          <a:prstGeom prst="rect">
            <a:avLst/>
          </a:prstGeom>
          <a:noFill/>
          <a:ln/>
        </p:spPr>
        <p:txBody>
          <a:bodyPr wrap="square" lIns="0" tIns="0" rIns="0" bIns="0" rtlCol="0" anchor="b"/>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На диаграмме показаны учебные примеры, где значения можно сопоставить по высоте столбцов и быстрее увидеть различия между треугольниками.
</a:t>
            </a:r>
            <a:endParaRPr lang="en-US" sz="1000" dirty="0"/>
          </a:p>
        </p:txBody>
      </p:sp>
      <p:sp>
        <p:nvSpPr>
          <p:cNvPr id="7" name="Text 1"/>
          <p:cNvSpPr txBox="1"/>
          <p:nvPr/>
        </p:nvSpPr>
        <p:spPr>
          <a:xfrm>
            <a:off x="333375" y="690575"/>
            <a:ext cx="8469300" cy="603900"/>
          </a:xfrm>
          <a:prstGeom prst="rect">
            <a:avLst/>
          </a:prstGeom>
          <a:noFill/>
          <a:ln/>
        </p:spPr>
        <p:txBody>
          <a:bodyPr wrap="square" lIns="0" tIns="0" rIns="0" bIns="0" rtlCol="0" anchor="ctr"/>
          <a:lstStyle/>
          <a:p>
            <a:pPr algn="l" indent="0" marL="0">
              <a:lnSpc>
                <a:spcPct val="100000"/>
              </a:lnSpc>
              <a:buNone/>
            </a:pPr>
            <a:r>
              <a:rPr lang="en-US" sz="2376" b="1" dirty="0">
                <a:solidFill>
                  <a:srgbClr val="000000"/>
                </a:solidFill>
                <a:latin typeface="Arial" pitchFamily="34" charset="0"/>
                <a:ea typeface="Arial" pitchFamily="34" charset="-122"/>
                <a:cs typeface="Arial" pitchFamily="34" charset="-120"/>
              </a:rPr>
              <a:t>Сравнение радиусов и площадей на примерах треугольников
</a:t>
            </a:r>
            <a:endParaRPr lang="en-US" sz="2376" dirty="0"/>
          </a:p>
        </p:txBody>
      </p:sp>
      <p:sp>
        <p:nvSpPr>
          <p:cNvPr id="8" name="Text 2"/>
          <p:cNvSpPr txBox="1"/>
          <p:nvPr/>
        </p:nvSpPr>
        <p:spPr>
          <a:xfrm>
            <a:off x="8641250" y="4748525"/>
            <a:ext cx="322200" cy="177600"/>
          </a:xfrm>
          <a:prstGeom prst="rect">
            <a:avLst/>
          </a:prstGeom>
          <a:noFill/>
          <a:ln/>
        </p:spPr>
        <p:txBody>
          <a:bodyPr wrap="square" lIns="0" tIns="0" rIns="0" bIns="0" rtlCol="0" anchor="ctr"/>
          <a:lstStyle/>
          <a:p>
            <a:pPr algn="ctr" indent="0" marL="0">
              <a:lnSpc>
                <a:spcPct val="100000"/>
              </a:lnSpc>
              <a:buNone/>
            </a:pPr>
            <a:r>
              <a:rPr lang="en-US" sz="800" dirty="0">
                <a:solidFill>
                  <a:srgbClr val="FFFFFF"/>
                </a:solidFill>
                <a:latin typeface="Arial" pitchFamily="34" charset="0"/>
                <a:ea typeface="Arial" pitchFamily="34" charset="-122"/>
                <a:cs typeface="Arial" pitchFamily="34" charset="-120"/>
              </a:rPr>
              <a:t>13</a:t>
            </a:r>
            <a:endParaRPr lang="en-US" sz="800" dirty="0"/>
          </a:p>
        </p:txBody>
      </p:sp>
      <p:sp>
        <p:nvSpPr>
          <p:cNvPr id="9" name="Text 3"/>
          <p:cNvSpPr txBox="1"/>
          <p:nvPr/>
        </p:nvSpPr>
        <p:spPr>
          <a:xfrm>
            <a:off x="404775" y="3193025"/>
            <a:ext cx="3667200" cy="1005900"/>
          </a:xfrm>
          <a:prstGeom prst="rect">
            <a:avLst/>
          </a:prstGeom>
          <a:noFill/>
          <a:ln/>
        </p:spPr>
        <p:txBody>
          <a:bodyPr wrap="square" lIns="0" tIns="0" rIns="0" bIns="0" rtlCol="0" anchor="t"/>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В примерах радиус описанной окружности больше радиуса вписанной, а увеличение площади сопровождается изменением обоих радиусов.
</a:t>
            </a:r>
            <a:endParaRPr lang="en-US" sz="1000" dirty="0"/>
          </a:p>
        </p:txBody>
      </p:sp>
      <p:sp>
        <p:nvSpPr>
          <p:cNvPr id="10" name="Text 4"/>
          <p:cNvSpPr txBox="1"/>
          <p:nvPr/>
        </p:nvSpPr>
        <p:spPr>
          <a:xfrm>
            <a:off x="4575250" y="1421550"/>
            <a:ext cx="3808800" cy="100500"/>
          </a:xfrm>
          <a:prstGeom prst="rect">
            <a:avLst/>
          </a:prstGeom>
          <a:noFill/>
          <a:ln/>
        </p:spPr>
        <p:txBody>
          <a:bodyPr wrap="square" lIns="0" tIns="0" rIns="0" bIns="0" rtlCol="0" anchor="t"/>
          <a:lstStyle/>
          <a:p>
            <a:pPr algn="l" indent="0" marL="0">
              <a:lnSpc>
                <a:spcPct val="115000"/>
              </a:lnSpc>
              <a:buNone/>
            </a:pPr>
            <a:r>
              <a:rPr lang="en-US" sz="600" dirty="0">
                <a:solidFill>
                  <a:srgbClr val="FFFFFF"/>
                </a:solidFill>
                <a:latin typeface="Arial" pitchFamily="34" charset="0"/>
                <a:ea typeface="Arial" pitchFamily="34" charset="-122"/>
                <a:cs typeface="Arial" pitchFamily="34" charset="-120"/>
              </a:rPr>
              <a:t>Схематические учебные данные, составленные для иллюстрации сравнения; значения условные.
</a:t>
            </a:r>
            <a:endParaRPr lang="en-US" sz="6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42000" y="3062625"/>
            <a:ext cx="8219400" cy="1830101"/>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682225" y="4798650"/>
            <a:ext cx="322200" cy="177600"/>
          </a:xfrm>
          <a:prstGeom prst="rect">
            <a:avLst/>
          </a:prstGeom>
          <a:noFill/>
          <a:ln/>
        </p:spPr>
        <p:txBody>
          <a:bodyPr wrap="square" lIns="0" tIns="0" rIns="0" bIns="0" rtlCol="0" anchor="ctr"/>
          <a:lstStyle/>
          <a:p>
            <a:pPr algn="ctr" indent="0" marL="0">
              <a:lnSpc>
                <a:spcPct val="100000"/>
              </a:lnSpc>
              <a:buNone/>
            </a:pPr>
            <a:r>
              <a:rPr lang="en-US" sz="800" dirty="0">
                <a:solidFill>
                  <a:srgbClr val="FFFFFF"/>
                </a:solidFill>
                <a:latin typeface="Arial" pitchFamily="34" charset="0"/>
                <a:ea typeface="Arial" pitchFamily="34" charset="-122"/>
                <a:cs typeface="Arial" pitchFamily="34" charset="-120"/>
              </a:rPr>
              <a:t>14</a:t>
            </a:r>
            <a:endParaRPr lang="en-US" sz="800" dirty="0"/>
          </a:p>
        </p:txBody>
      </p:sp>
      <p:sp>
        <p:nvSpPr>
          <p:cNvPr id="10" name="Text 1"/>
          <p:cNvSpPr txBox="1"/>
          <p:nvPr/>
        </p:nvSpPr>
        <p:spPr>
          <a:xfrm>
            <a:off x="358000" y="657175"/>
            <a:ext cx="6997800" cy="759300"/>
          </a:xfrm>
          <a:prstGeom prst="rect">
            <a:avLst/>
          </a:prstGeom>
          <a:noFill/>
          <a:ln/>
        </p:spPr>
        <p:txBody>
          <a:bodyPr wrap="square" lIns="0" tIns="0" rIns="0" bIns="0" rtlCol="0" anchor="ctr"/>
          <a:lstStyle/>
          <a:p>
            <a:pPr algn="l" indent="0" marL="0">
              <a:lnSpc>
                <a:spcPct val="100000"/>
              </a:lnSpc>
              <a:buNone/>
            </a:pPr>
            <a:r>
              <a:rPr lang="en-US" sz="2646" b="1" dirty="0">
                <a:solidFill>
                  <a:srgbClr val="000000"/>
                </a:solidFill>
                <a:latin typeface="Arial" pitchFamily="34" charset="0"/>
                <a:ea typeface="Arial" pitchFamily="34" charset="-122"/>
                <a:cs typeface="Arial" pitchFamily="34" charset="-120"/>
              </a:rPr>
              <a:t>Почему работают биссектрисы и серединные перпендикуляры
</a:t>
            </a:r>
            <a:endParaRPr lang="en-US" sz="2646" dirty="0"/>
          </a:p>
        </p:txBody>
      </p:sp>
      <p:sp>
        <p:nvSpPr>
          <p:cNvPr id="11" name="Text 2"/>
          <p:cNvSpPr txBox="1"/>
          <p:nvPr/>
        </p:nvSpPr>
        <p:spPr>
          <a:xfrm>
            <a:off x="1193050" y="1942025"/>
            <a:ext cx="2476200" cy="836400"/>
          </a:xfrm>
          <a:prstGeom prst="rect">
            <a:avLst/>
          </a:prstGeom>
          <a:noFill/>
          <a:ln/>
        </p:spPr>
        <p:txBody>
          <a:bodyPr wrap="square" lIns="0" tIns="0" rIns="0" bIns="0" rtlCol="0" anchor="ctr"/>
          <a:lstStyle/>
          <a:p>
            <a:pPr algn="l" indent="0" marL="0">
              <a:lnSpc>
                <a:spcPct val="115000"/>
              </a:lnSpc>
              <a:buNone/>
            </a:pPr>
            <a:r>
              <a:rPr lang="en-US" sz="1053" b="1" dirty="0">
                <a:solidFill>
                  <a:srgbClr val="000000"/>
                </a:solidFill>
                <a:latin typeface="Arial" pitchFamily="34" charset="0"/>
                <a:ea typeface="Arial" pitchFamily="34" charset="-122"/>
                <a:cs typeface="Arial" pitchFamily="34" charset="-120"/>
              </a:rPr>
              <a:t>Свойство биссектрисы
</a:t>
            </a:r>
            <a:pPr algn="l" indent="0" marL="0">
              <a:lnSpc>
                <a:spcPct val="115000"/>
              </a:lnSpc>
              <a:buNone/>
            </a:pPr>
            <a:r>
              <a:rPr lang="en-US" sz="155"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3" dirty="0">
                <a:solidFill>
                  <a:srgbClr val="000000"/>
                </a:solidFill>
                <a:latin typeface="Arial" pitchFamily="34" charset="0"/>
                <a:ea typeface="Arial" pitchFamily="34" charset="-122"/>
                <a:cs typeface="Arial" pitchFamily="34" charset="-120"/>
              </a:rPr>
              <a:t>Биссектриса делит угол на две равные части, поэтому любая точка на ней одинаково удалена от его сторон. Это и позволяет найти центр вписанной окружности через пересечение биссектрис.
</a:t>
            </a:r>
            <a:endParaRPr lang="en-US" sz="1053" dirty="0"/>
          </a:p>
        </p:txBody>
      </p:sp>
      <p:sp>
        <p:nvSpPr>
          <p:cNvPr id="12" name="Text 3"/>
          <p:cNvSpPr txBox="1"/>
          <p:nvPr/>
        </p:nvSpPr>
        <p:spPr>
          <a:xfrm>
            <a:off x="3795705" y="1942025"/>
            <a:ext cx="2476200" cy="836400"/>
          </a:xfrm>
          <a:prstGeom prst="rect">
            <a:avLst/>
          </a:prstGeom>
          <a:noFill/>
          <a:ln/>
        </p:spPr>
        <p:txBody>
          <a:bodyPr wrap="square" lIns="0" tIns="0" rIns="0" bIns="0" rtlCol="0" anchor="ctr"/>
          <a:lstStyle/>
          <a:p>
            <a:pPr algn="l" indent="0" marL="0">
              <a:lnSpc>
                <a:spcPct val="115000"/>
              </a:lnSpc>
              <a:buNone/>
            </a:pPr>
            <a:r>
              <a:rPr lang="en-US" sz="1053" b="1" dirty="0">
                <a:solidFill>
                  <a:srgbClr val="000000"/>
                </a:solidFill>
                <a:latin typeface="Arial" pitchFamily="34" charset="0"/>
                <a:ea typeface="Arial" pitchFamily="34" charset="-122"/>
                <a:cs typeface="Arial" pitchFamily="34" charset="-120"/>
              </a:rPr>
              <a:t>Свойство перпендикуляра
</a:t>
            </a:r>
            <a:pPr algn="l" indent="0" marL="0">
              <a:lnSpc>
                <a:spcPct val="115000"/>
              </a:lnSpc>
              <a:buNone/>
            </a:pPr>
            <a:r>
              <a:rPr lang="en-US" sz="155"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3" dirty="0">
                <a:solidFill>
                  <a:srgbClr val="000000"/>
                </a:solidFill>
                <a:latin typeface="Arial" pitchFamily="34" charset="0"/>
                <a:ea typeface="Arial" pitchFamily="34" charset="-122"/>
                <a:cs typeface="Arial" pitchFamily="34" charset="-120"/>
              </a:rPr>
              <a:t>Серединный перпендикуляр проходит через середину отрезка и содержит точки, равноудалённые от его концов. Именно так находят центр описанной окружности, когда работают с вершинами треугольника.
</a:t>
            </a:r>
            <a:endParaRPr lang="en-US" sz="1053" dirty="0"/>
          </a:p>
        </p:txBody>
      </p:sp>
      <p:sp>
        <p:nvSpPr>
          <p:cNvPr id="13" name="Text 4"/>
          <p:cNvSpPr txBox="1"/>
          <p:nvPr/>
        </p:nvSpPr>
        <p:spPr>
          <a:xfrm>
            <a:off x="6398356" y="1942025"/>
            <a:ext cx="2476200" cy="836400"/>
          </a:xfrm>
          <a:prstGeom prst="rect">
            <a:avLst/>
          </a:prstGeom>
          <a:noFill/>
          <a:ln/>
        </p:spPr>
        <p:txBody>
          <a:bodyPr wrap="square" lIns="0" tIns="0" rIns="0" bIns="0" rtlCol="0" anchor="ctr"/>
          <a:lstStyle/>
          <a:p>
            <a:pPr algn="l" indent="0" marL="0">
              <a:lnSpc>
                <a:spcPct val="115000"/>
              </a:lnSpc>
              <a:buNone/>
            </a:pPr>
            <a:r>
              <a:rPr lang="en-US" sz="1053" b="1" dirty="0">
                <a:solidFill>
                  <a:srgbClr val="000000"/>
                </a:solidFill>
                <a:latin typeface="Arial" pitchFamily="34" charset="0"/>
                <a:ea typeface="Arial" pitchFamily="34" charset="-122"/>
                <a:cs typeface="Arial" pitchFamily="34" charset="-120"/>
              </a:rPr>
              <a:t>Почему это удобно
</a:t>
            </a:r>
            <a:pPr algn="l" indent="0" marL="0">
              <a:lnSpc>
                <a:spcPct val="115000"/>
              </a:lnSpc>
              <a:buNone/>
            </a:pPr>
            <a:r>
              <a:rPr lang="en-US" sz="155"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3" dirty="0">
                <a:solidFill>
                  <a:srgbClr val="000000"/>
                </a:solidFill>
                <a:latin typeface="Arial" pitchFamily="34" charset="0"/>
                <a:ea typeface="Arial" pitchFamily="34" charset="-122"/>
                <a:cs typeface="Arial" pitchFamily="34" charset="-120"/>
              </a:rPr>
              <a:t>Оба построения опираются не на случайное измерение, а на точные геометрические свойства. Поэтому они надёжно работают в любых задачах, где нужно определить центр окружности по чертежу.
</a:t>
            </a:r>
            <a:endParaRPr lang="en-US" sz="1053"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33375" y="1726321"/>
            <a:ext cx="8435100" cy="2951333"/>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641250" y="4748525"/>
            <a:ext cx="322200" cy="177600"/>
          </a:xfrm>
          <a:prstGeom prst="rect">
            <a:avLst/>
          </a:prstGeom>
          <a:noFill/>
          <a:ln/>
        </p:spPr>
        <p:txBody>
          <a:bodyPr wrap="square" lIns="0" tIns="0" rIns="0" bIns="0" rtlCol="0" anchor="ctr"/>
          <a:lstStyle/>
          <a:p>
            <a:pPr algn="ctr" indent="0" marL="0">
              <a:lnSpc>
                <a:spcPct val="100000"/>
              </a:lnSpc>
              <a:buNone/>
            </a:pPr>
            <a:r>
              <a:rPr lang="en-US" sz="800" dirty="0">
                <a:solidFill>
                  <a:srgbClr val="FFFFFF"/>
                </a:solidFill>
                <a:latin typeface="Arial" pitchFamily="34" charset="0"/>
                <a:ea typeface="Arial" pitchFamily="34" charset="-122"/>
                <a:cs typeface="Arial" pitchFamily="34" charset="-120"/>
              </a:rPr>
              <a:t>15</a:t>
            </a:r>
            <a:endParaRPr lang="en-US" sz="800" dirty="0"/>
          </a:p>
        </p:txBody>
      </p:sp>
      <p:sp>
        <p:nvSpPr>
          <p:cNvPr id="6" name="Text 1"/>
          <p:cNvSpPr txBox="1"/>
          <p:nvPr/>
        </p:nvSpPr>
        <p:spPr>
          <a:xfrm>
            <a:off x="146400" y="357450"/>
            <a:ext cx="5625300" cy="604500"/>
          </a:xfrm>
          <a:prstGeom prst="rect">
            <a:avLst/>
          </a:prstGeom>
          <a:noFill/>
          <a:ln/>
        </p:spPr>
        <p:txBody>
          <a:bodyPr wrap="square" lIns="0" tIns="0" rIns="0" bIns="0" rtlCol="0" anchor="ctr"/>
          <a:lstStyle/>
          <a:p>
            <a:pPr algn="l" indent="0" marL="0">
              <a:lnSpc>
                <a:spcPct val="100000"/>
              </a:lnSpc>
              <a:buNone/>
            </a:pPr>
            <a:r>
              <a:rPr lang="en-US" sz="2246" b="1" dirty="0">
                <a:solidFill>
                  <a:srgbClr val="000000"/>
                </a:solidFill>
                <a:latin typeface="Arial" pitchFamily="34" charset="0"/>
                <a:ea typeface="Arial" pitchFamily="34" charset="-122"/>
                <a:cs typeface="Arial" pitchFamily="34" charset="-120"/>
              </a:rPr>
              <a:t>Как строят описанную и вписанную окружности
</a:t>
            </a:r>
            <a:endParaRPr lang="en-US" sz="2246" dirty="0"/>
          </a:p>
        </p:txBody>
      </p:sp>
      <p:sp>
        <p:nvSpPr>
          <p:cNvPr id="7" name="Text 2"/>
          <p:cNvSpPr txBox="1"/>
          <p:nvPr/>
        </p:nvSpPr>
        <p:spPr>
          <a:xfrm>
            <a:off x="146400" y="1005416"/>
            <a:ext cx="5625300" cy="210000"/>
          </a:xfrm>
          <a:prstGeom prst="rect">
            <a:avLst/>
          </a:prstGeom>
          <a:noFill/>
          <a:ln/>
        </p:spPr>
        <p:txBody>
          <a:bodyPr wrap="square" lIns="0" tIns="0" rIns="0" bIns="0" rtlCol="0" anchor="t"/>
          <a:lstStyle/>
          <a:p>
            <a:pPr algn="l" indent="0" marL="0">
              <a:lnSpc>
                <a:spcPct val="100000"/>
              </a:lnSpc>
              <a:buNone/>
            </a:pPr>
            <a:r>
              <a:rPr lang="en-US" sz="903" dirty="0">
                <a:solidFill>
                  <a:srgbClr val="000000"/>
                </a:solidFill>
                <a:latin typeface="Arial" pitchFamily="34" charset="0"/>
                <a:ea typeface="Arial" pitchFamily="34" charset="-122"/>
                <a:cs typeface="Arial" pitchFamily="34" charset="-120"/>
              </a:rPr>
              <a:t>Последовательность построения основана на равенстве расстояний и выборе нужного типа окружности.
</a:t>
            </a:r>
            <a:endParaRPr lang="en-US" sz="903"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180352" y="1789650"/>
            <a:ext cx="271200" cy="2712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2429802" y="2073476"/>
            <a:ext cx="271200" cy="2712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4672074" y="2368241"/>
            <a:ext cx="271200" cy="241067"/>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6718975" y="3539100"/>
            <a:ext cx="271200" cy="271200"/>
          </a:xfrm>
          <a:prstGeom prst="rect">
            <a:avLst/>
          </a:prstGeom>
        </p:spPr>
      </p:pic>
      <p:sp>
        <p:nvSpPr>
          <p:cNvPr id="12" name="Text 0"/>
          <p:cNvSpPr txBox="1"/>
          <p:nvPr/>
        </p:nvSpPr>
        <p:spPr>
          <a:xfrm>
            <a:off x="8682225" y="4798650"/>
            <a:ext cx="322200" cy="177600"/>
          </a:xfrm>
          <a:prstGeom prst="rect">
            <a:avLst/>
          </a:prstGeom>
          <a:noFill/>
          <a:ln/>
        </p:spPr>
        <p:txBody>
          <a:bodyPr wrap="square" lIns="0" tIns="0" rIns="0" bIns="0" rtlCol="0" anchor="ctr"/>
          <a:lstStyle/>
          <a:p>
            <a:pPr algn="ctr" indent="0" marL="0">
              <a:lnSpc>
                <a:spcPct val="100000"/>
              </a:lnSpc>
              <a:buNone/>
            </a:pPr>
            <a:r>
              <a:rPr lang="en-US" sz="800" dirty="0">
                <a:solidFill>
                  <a:srgbClr val="FFFFFF"/>
                </a:solidFill>
                <a:latin typeface="Arial" pitchFamily="34" charset="0"/>
                <a:ea typeface="Arial" pitchFamily="34" charset="-122"/>
                <a:cs typeface="Arial" pitchFamily="34" charset="-120"/>
              </a:rPr>
              <a:t>16</a:t>
            </a:r>
            <a:endParaRPr lang="en-US" sz="800" dirty="0"/>
          </a:p>
        </p:txBody>
      </p:sp>
      <p:sp>
        <p:nvSpPr>
          <p:cNvPr id="13" name="Text 1"/>
          <p:cNvSpPr txBox="1"/>
          <p:nvPr/>
        </p:nvSpPr>
        <p:spPr>
          <a:xfrm>
            <a:off x="365050" y="628050"/>
            <a:ext cx="6565800" cy="793800"/>
          </a:xfrm>
          <a:prstGeom prst="rect">
            <a:avLst/>
          </a:prstGeom>
          <a:noFill/>
          <a:ln/>
        </p:spPr>
        <p:txBody>
          <a:bodyPr wrap="square" lIns="0" tIns="0" rIns="0" bIns="0" rtlCol="0" anchor="ctr"/>
          <a:lstStyle/>
          <a:p>
            <a:pPr algn="l" indent="0" marL="0">
              <a:lnSpc>
                <a:spcPct val="100000"/>
              </a:lnSpc>
              <a:buNone/>
            </a:pPr>
            <a:r>
              <a:rPr lang="en-US" sz="2246" b="1" dirty="0">
                <a:solidFill>
                  <a:srgbClr val="000000"/>
                </a:solidFill>
                <a:latin typeface="Arial" pitchFamily="34" charset="0"/>
                <a:ea typeface="Arial" pitchFamily="34" charset="-122"/>
                <a:cs typeface="Arial" pitchFamily="34" charset="-120"/>
              </a:rPr>
              <a:t>Задачи, где используются эти окружности
</a:t>
            </a:r>
            <a:endParaRPr lang="en-US" sz="2246" dirty="0"/>
          </a:p>
        </p:txBody>
      </p:sp>
      <p:sp>
        <p:nvSpPr>
          <p:cNvPr id="14" name="Text 2"/>
          <p:cNvSpPr txBox="1"/>
          <p:nvPr/>
        </p:nvSpPr>
        <p:spPr>
          <a:xfrm>
            <a:off x="492413" y="1783200"/>
            <a:ext cx="1870500" cy="889500"/>
          </a:xfrm>
          <a:prstGeom prst="rect">
            <a:avLst/>
          </a:prstGeom>
          <a:noFill/>
          <a:ln/>
        </p:spPr>
        <p:txBody>
          <a:bodyPr wrap="square" lIns="0" tIns="0" rIns="0" bIns="0" rtlCol="0" anchor="t"/>
          <a:lstStyle/>
          <a:p>
            <a:pPr algn="l" indent="0" marL="0">
              <a:lnSpc>
                <a:spcPct val="115000"/>
              </a:lnSpc>
              <a:buNone/>
            </a:pPr>
            <a:r>
              <a:rPr lang="en-US" sz="850" b="1" dirty="0">
                <a:solidFill>
                  <a:srgbClr val="000000"/>
                </a:solidFill>
                <a:latin typeface="Arial" pitchFamily="34" charset="0"/>
                <a:ea typeface="Arial" pitchFamily="34" charset="-122"/>
                <a:cs typeface="Arial" pitchFamily="34" charset="-120"/>
              </a:rPr>
              <a:t>Построения по чертежу
</a:t>
            </a:r>
            <a:pPr algn="l" indent="0" marL="0">
              <a:lnSpc>
                <a:spcPct val="115000"/>
              </a:lnSpc>
              <a:buNone/>
            </a:pPr>
            <a:r>
              <a:rPr lang="en-US" sz="647"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749" dirty="0">
                <a:solidFill>
                  <a:srgbClr val="000000"/>
                </a:solidFill>
                <a:latin typeface="Arial" pitchFamily="34" charset="0"/>
                <a:ea typeface="Arial" pitchFamily="34" charset="-122"/>
                <a:cs typeface="Arial" pitchFamily="34" charset="-120"/>
              </a:rPr>
              <a:t>В таких заданиях нужно аккуратно провести нужные линии, найти центр окружности и проверить, верно ли он расположен относительно вершин или сторон треугольника.
</a:t>
            </a:r>
            <a:endParaRPr lang="en-US" sz="850" dirty="0"/>
          </a:p>
        </p:txBody>
      </p:sp>
      <p:sp>
        <p:nvSpPr>
          <p:cNvPr id="15" name="Text 3"/>
          <p:cNvSpPr txBox="1"/>
          <p:nvPr/>
        </p:nvSpPr>
        <p:spPr>
          <a:xfrm>
            <a:off x="2773900" y="2067175"/>
            <a:ext cx="1838400" cy="889500"/>
          </a:xfrm>
          <a:prstGeom prst="rect">
            <a:avLst/>
          </a:prstGeom>
          <a:noFill/>
          <a:ln/>
        </p:spPr>
        <p:txBody>
          <a:bodyPr wrap="square" lIns="0" tIns="0" rIns="0" bIns="0" rtlCol="0" anchor="t"/>
          <a:lstStyle/>
          <a:p>
            <a:pPr algn="l" indent="0" marL="0">
              <a:lnSpc>
                <a:spcPct val="115000"/>
              </a:lnSpc>
              <a:buNone/>
            </a:pPr>
            <a:r>
              <a:rPr lang="en-US" sz="850" b="1" dirty="0">
                <a:solidFill>
                  <a:srgbClr val="000000"/>
                </a:solidFill>
                <a:latin typeface="Arial" pitchFamily="34" charset="0"/>
                <a:ea typeface="Arial" pitchFamily="34" charset="-122"/>
                <a:cs typeface="Arial" pitchFamily="34" charset="-120"/>
              </a:rPr>
              <a:t>Нахождение радиуса
</a:t>
            </a:r>
            <a:pPr algn="l" indent="0" marL="0">
              <a:lnSpc>
                <a:spcPct val="115000"/>
              </a:lnSpc>
              <a:buNone/>
            </a:pPr>
            <a:r>
              <a:rPr lang="en-US" sz="647"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749" dirty="0">
                <a:solidFill>
                  <a:srgbClr val="000000"/>
                </a:solidFill>
                <a:latin typeface="Arial" pitchFamily="34" charset="0"/>
                <a:ea typeface="Arial" pitchFamily="34" charset="-122"/>
                <a:cs typeface="Arial" pitchFamily="34" charset="-120"/>
              </a:rPr>
              <a:t>По известным сторонам или по готовому рисунку можно определить радиус R или r. Это тренирует внимание к условиям задачи и умение использовать геометрические формулы.
</a:t>
            </a:r>
            <a:endParaRPr lang="en-US" sz="850" dirty="0"/>
          </a:p>
        </p:txBody>
      </p:sp>
      <p:sp>
        <p:nvSpPr>
          <p:cNvPr id="16" name="Text 4"/>
          <p:cNvSpPr txBox="1"/>
          <p:nvPr/>
        </p:nvSpPr>
        <p:spPr>
          <a:xfrm>
            <a:off x="5016100" y="2346875"/>
            <a:ext cx="1838400" cy="889500"/>
          </a:xfrm>
          <a:prstGeom prst="rect">
            <a:avLst/>
          </a:prstGeom>
          <a:noFill/>
          <a:ln/>
        </p:spPr>
        <p:txBody>
          <a:bodyPr wrap="square" lIns="0" tIns="0" rIns="0" bIns="0" rtlCol="0" anchor="t"/>
          <a:lstStyle/>
          <a:p>
            <a:pPr algn="l" indent="0" marL="0">
              <a:lnSpc>
                <a:spcPct val="115000"/>
              </a:lnSpc>
              <a:buNone/>
            </a:pPr>
            <a:r>
              <a:rPr lang="en-US" sz="850" b="1" dirty="0">
                <a:solidFill>
                  <a:srgbClr val="000000"/>
                </a:solidFill>
                <a:latin typeface="Arial" pitchFamily="34" charset="0"/>
                <a:ea typeface="Arial" pitchFamily="34" charset="-122"/>
                <a:cs typeface="Arial" pitchFamily="34" charset="-120"/>
              </a:rPr>
              <a:t>Доказательство свойств
</a:t>
            </a:r>
            <a:pPr algn="l" indent="0" marL="0">
              <a:lnSpc>
                <a:spcPct val="115000"/>
              </a:lnSpc>
              <a:buNone/>
            </a:pPr>
            <a:r>
              <a:rPr lang="en-US" sz="647"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749" dirty="0">
                <a:solidFill>
                  <a:srgbClr val="000000"/>
                </a:solidFill>
                <a:latin typeface="Arial" pitchFamily="34" charset="0"/>
                <a:ea typeface="Arial" pitchFamily="34" charset="-122"/>
                <a:cs typeface="Arial" pitchFamily="34" charset="-120"/>
              </a:rPr>
              <a:t>Окружности часто встречаются в доказательствах равенства отрезков, углов и расстояний. Здесь важно понимать, почему центр окружности имеет именно такое положение.
</a:t>
            </a:r>
            <a:endParaRPr lang="en-US" sz="850" dirty="0"/>
          </a:p>
        </p:txBody>
      </p:sp>
      <p:sp>
        <p:nvSpPr>
          <p:cNvPr id="17" name="Text 5"/>
          <p:cNvSpPr txBox="1"/>
          <p:nvPr/>
        </p:nvSpPr>
        <p:spPr>
          <a:xfrm>
            <a:off x="7063000" y="3532800"/>
            <a:ext cx="1838400" cy="889500"/>
          </a:xfrm>
          <a:prstGeom prst="rect">
            <a:avLst/>
          </a:prstGeom>
          <a:noFill/>
          <a:ln/>
        </p:spPr>
        <p:txBody>
          <a:bodyPr wrap="square" lIns="0" tIns="0" rIns="0" bIns="0" rtlCol="0" anchor="t"/>
          <a:lstStyle/>
          <a:p>
            <a:pPr algn="l" indent="0" marL="0">
              <a:lnSpc>
                <a:spcPct val="115000"/>
              </a:lnSpc>
              <a:buNone/>
            </a:pPr>
            <a:r>
              <a:rPr lang="en-US" sz="850" b="1" dirty="0">
                <a:solidFill>
                  <a:srgbClr val="000000"/>
                </a:solidFill>
                <a:latin typeface="Arial" pitchFamily="34" charset="0"/>
                <a:ea typeface="Arial" pitchFamily="34" charset="-122"/>
                <a:cs typeface="Arial" pitchFamily="34" charset="-120"/>
              </a:rPr>
              <a:t>Работа с видами треугольников
</a:t>
            </a:r>
            <a:pPr algn="l" indent="0" marL="0">
              <a:lnSpc>
                <a:spcPct val="115000"/>
              </a:lnSpc>
              <a:buNone/>
            </a:pPr>
            <a:r>
              <a:rPr lang="en-US" sz="647"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749" dirty="0">
                <a:solidFill>
                  <a:srgbClr val="000000"/>
                </a:solidFill>
                <a:latin typeface="Arial" pitchFamily="34" charset="0"/>
                <a:ea typeface="Arial" pitchFamily="34" charset="-122"/>
                <a:cs typeface="Arial" pitchFamily="34" charset="-120"/>
              </a:rPr>
              <a:t>Задачи на остроугольный, прямоугольный и тупоугольный треугольники помогают сравнивать расположение центров и лучше видеть связь между формой треугольника и его окружностями.
</a:t>
            </a:r>
            <a:endParaRPr lang="en-US" sz="85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33375" y="2633764"/>
            <a:ext cx="4039800" cy="1289171"/>
          </a:xfrm>
          <a:prstGeom prst="rect">
            <a:avLst/>
          </a:prstGeom>
        </p:spPr>
      </p:pic>
      <p:sp>
        <p:nvSpPr>
          <p:cNvPr id="5" name="Text 0"/>
          <p:cNvSpPr txBox="1"/>
          <p:nvPr/>
        </p:nvSpPr>
        <p:spPr>
          <a:xfrm>
            <a:off x="4811725" y="1954987"/>
            <a:ext cx="3808800" cy="1005900"/>
          </a:xfrm>
          <a:prstGeom prst="rect">
            <a:avLst/>
          </a:prstGeom>
          <a:noFill/>
          <a:ln/>
        </p:spPr>
        <p:txBody>
          <a:bodyPr wrap="square" lIns="0" tIns="0" rIns="0" bIns="0" rtlCol="0" anchor="b"/>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Таблица помогает быстро увидеть, какие формулы связаны с каждой окружностью и как они используют площадь треугольника.
</a:t>
            </a:r>
            <a:endParaRPr lang="en-US" sz="1000" dirty="0"/>
          </a:p>
        </p:txBody>
      </p:sp>
      <p:sp>
        <p:nvSpPr>
          <p:cNvPr id="6" name="Text 1"/>
          <p:cNvSpPr txBox="1"/>
          <p:nvPr/>
        </p:nvSpPr>
        <p:spPr>
          <a:xfrm>
            <a:off x="333375" y="690575"/>
            <a:ext cx="8469300" cy="603900"/>
          </a:xfrm>
          <a:prstGeom prst="rect">
            <a:avLst/>
          </a:prstGeom>
          <a:noFill/>
          <a:ln/>
        </p:spPr>
        <p:txBody>
          <a:bodyPr wrap="square" lIns="0" tIns="0" rIns="0" bIns="0" rtlCol="0" anchor="ctr"/>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Формулы, которые важно запомнить
</a:t>
            </a:r>
            <a:endParaRPr lang="en-US" sz="3000" dirty="0"/>
          </a:p>
        </p:txBody>
      </p:sp>
      <p:sp>
        <p:nvSpPr>
          <p:cNvPr id="7" name="Text 2"/>
          <p:cNvSpPr txBox="1"/>
          <p:nvPr/>
        </p:nvSpPr>
        <p:spPr>
          <a:xfrm>
            <a:off x="8641250" y="4748525"/>
            <a:ext cx="322200" cy="177600"/>
          </a:xfrm>
          <a:prstGeom prst="rect">
            <a:avLst/>
          </a:prstGeom>
          <a:noFill/>
          <a:ln/>
        </p:spPr>
        <p:txBody>
          <a:bodyPr wrap="square" lIns="0" tIns="0" rIns="0" bIns="0" rtlCol="0" anchor="ctr"/>
          <a:lstStyle/>
          <a:p>
            <a:pPr algn="ctr" indent="0" marL="0">
              <a:lnSpc>
                <a:spcPct val="100000"/>
              </a:lnSpc>
              <a:buNone/>
            </a:pPr>
            <a:r>
              <a:rPr lang="en-US" sz="800" dirty="0">
                <a:solidFill>
                  <a:srgbClr val="FFFFFF"/>
                </a:solidFill>
                <a:latin typeface="Arial" pitchFamily="34" charset="0"/>
                <a:ea typeface="Arial" pitchFamily="34" charset="-122"/>
                <a:cs typeface="Arial" pitchFamily="34" charset="-120"/>
              </a:rPr>
              <a:t>17</a:t>
            </a:r>
            <a:endParaRPr lang="en-US" sz="800" dirty="0"/>
          </a:p>
        </p:txBody>
      </p:sp>
      <p:sp>
        <p:nvSpPr>
          <p:cNvPr id="8" name="Text 3"/>
          <p:cNvSpPr txBox="1"/>
          <p:nvPr/>
        </p:nvSpPr>
        <p:spPr>
          <a:xfrm>
            <a:off x="4811725" y="3193238"/>
            <a:ext cx="3808800" cy="1005900"/>
          </a:xfrm>
          <a:prstGeom prst="rect">
            <a:avLst/>
          </a:prstGeom>
          <a:noFill/>
          <a:ln/>
        </p:spPr>
        <p:txBody>
          <a:bodyPr wrap="square" lIns="0" tIns="0" rIns="0" bIns="0" rtlCol="0" anchor="t"/>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Все три записи связывают окружности с площадью или стороной треугольника и помогают находить неизвестные величины по данным задачи.
</a:t>
            </a:r>
            <a:endParaRPr lang="en-US" sz="1000" dirty="0"/>
          </a:p>
        </p:txBody>
      </p:sp>
      <p:sp>
        <p:nvSpPr>
          <p:cNvPr id="9" name="Text 4"/>
          <p:cNvSpPr txBox="1"/>
          <p:nvPr/>
        </p:nvSpPr>
        <p:spPr>
          <a:xfrm>
            <a:off x="270525" y="1556800"/>
            <a:ext cx="3808800" cy="100500"/>
          </a:xfrm>
          <a:prstGeom prst="rect">
            <a:avLst/>
          </a:prstGeom>
          <a:noFill/>
          <a:ln/>
        </p:spPr>
        <p:txBody>
          <a:bodyPr wrap="square" lIns="0" tIns="0" rIns="0" bIns="0" rtlCol="0" anchor="t"/>
          <a:lstStyle/>
          <a:p>
            <a:pPr algn="l" indent="0" marL="0">
              <a:lnSpc>
                <a:spcPct val="115000"/>
              </a:lnSpc>
              <a:buNone/>
            </a:pPr>
            <a:r>
              <a:rPr lang="en-US" sz="600" dirty="0">
                <a:solidFill>
                  <a:srgbClr val="FFFFFF"/>
                </a:solidFill>
                <a:latin typeface="Arial" pitchFamily="34" charset="0"/>
                <a:ea typeface="Arial" pitchFamily="34" charset="-122"/>
                <a:cs typeface="Arial" pitchFamily="34" charset="-120"/>
              </a:rPr>
              <a:t>Школьные формулы по геометрии треугольника.
</a:t>
            </a:r>
            <a:endParaRPr lang="en-US" sz="6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685600" y="1223080"/>
            <a:ext cx="4290000" cy="306249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17950" y="777075"/>
            <a:ext cx="4097700" cy="759300"/>
          </a:xfrm>
          <a:prstGeom prst="rect">
            <a:avLst/>
          </a:prstGeom>
          <a:noFill/>
          <a:ln/>
        </p:spPr>
        <p:txBody>
          <a:bodyPr wrap="square" lIns="0" tIns="0" rIns="0" bIns="0" rtlCol="0" anchor="ctr"/>
          <a:lstStyle/>
          <a:p>
            <a:pPr algn="l" indent="0" marL="0">
              <a:lnSpc>
                <a:spcPct val="100000"/>
              </a:lnSpc>
              <a:buNone/>
            </a:pPr>
            <a:r>
              <a:rPr lang="en-US" sz="2246" b="1" dirty="0">
                <a:solidFill>
                  <a:srgbClr val="000000"/>
                </a:solidFill>
                <a:latin typeface="Arial" pitchFamily="34" charset="0"/>
                <a:ea typeface="Arial" pitchFamily="34" charset="-122"/>
                <a:cs typeface="Arial" pitchFamily="34" charset="-120"/>
              </a:rPr>
              <a:t>Типичные ошибки при работе с окружностями
</a:t>
            </a:r>
            <a:endParaRPr lang="en-US" sz="2246" dirty="0"/>
          </a:p>
        </p:txBody>
      </p:sp>
      <p:sp>
        <p:nvSpPr>
          <p:cNvPr id="9" name="Text 1"/>
          <p:cNvSpPr txBox="1"/>
          <p:nvPr/>
        </p:nvSpPr>
        <p:spPr>
          <a:xfrm>
            <a:off x="8682225" y="4798650"/>
            <a:ext cx="322200" cy="177600"/>
          </a:xfrm>
          <a:prstGeom prst="rect">
            <a:avLst/>
          </a:prstGeom>
          <a:noFill/>
          <a:ln/>
        </p:spPr>
        <p:txBody>
          <a:bodyPr wrap="square" lIns="0" tIns="0" rIns="0" bIns="0" rtlCol="0" anchor="ctr"/>
          <a:lstStyle/>
          <a:p>
            <a:pPr algn="ctr" indent="0" marL="0">
              <a:lnSpc>
                <a:spcPct val="100000"/>
              </a:lnSpc>
              <a:buNone/>
            </a:pPr>
            <a:r>
              <a:rPr lang="en-US" sz="800" dirty="0">
                <a:solidFill>
                  <a:srgbClr val="FFFFFF"/>
                </a:solidFill>
                <a:latin typeface="Arial" pitchFamily="34" charset="0"/>
                <a:ea typeface="Arial" pitchFamily="34" charset="-122"/>
                <a:cs typeface="Arial" pitchFamily="34" charset="-120"/>
              </a:rPr>
              <a:t>18</a:t>
            </a:r>
            <a:endParaRPr lang="en-US" sz="800" dirty="0"/>
          </a:p>
        </p:txBody>
      </p:sp>
      <p:sp>
        <p:nvSpPr>
          <p:cNvPr id="10" name="Text 2"/>
          <p:cNvSpPr txBox="1"/>
          <p:nvPr/>
        </p:nvSpPr>
        <p:spPr>
          <a:xfrm>
            <a:off x="417961" y="1776230"/>
            <a:ext cx="4097813" cy="806100"/>
          </a:xfrm>
          <a:prstGeom prst="rect">
            <a:avLst/>
          </a:prstGeom>
          <a:noFill/>
          <a:ln/>
        </p:spPr>
        <p:txBody>
          <a:bodyPr wrap="square" lIns="0" tIns="0" rIns="0" bIns="0" rtlCol="0" anchor="t"/>
          <a:lstStyle/>
          <a:p>
            <a:pPr algn="l" indent="0" marL="0">
              <a:lnSpc>
                <a:spcPct val="115000"/>
              </a:lnSpc>
              <a:buNone/>
            </a:pPr>
            <a:r>
              <a:rPr lang="en-US" sz="1171" b="1" dirty="0">
                <a:solidFill>
                  <a:srgbClr val="000000"/>
                </a:solidFill>
                <a:latin typeface="Arial" pitchFamily="34" charset="0"/>
                <a:ea typeface="Arial" pitchFamily="34" charset="-122"/>
                <a:cs typeface="Arial" pitchFamily="34" charset="-120"/>
              </a:rPr>
              <a:t>Путают центры
</a:t>
            </a:r>
            <a:pPr algn="l" indent="0" marL="0">
              <a:lnSpc>
                <a:spcPct val="115000"/>
              </a:lnSpc>
              <a:buNone/>
            </a:pPr>
            <a:r>
              <a:rPr lang="en-US" sz="33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31" dirty="0">
                <a:solidFill>
                  <a:srgbClr val="000000"/>
                </a:solidFill>
                <a:latin typeface="Arial" pitchFamily="34" charset="0"/>
                <a:ea typeface="Arial" pitchFamily="34" charset="-122"/>
                <a:cs typeface="Arial" pitchFamily="34" charset="-120"/>
              </a:rPr>
              <a:t>Часто забывают, что центр описанной окружности и центр вписанной окружности находятся по разным построениям. Первый связан с вершинами, второй — со сторонами треугольника.
</a:t>
            </a:r>
            <a:endParaRPr lang="en-US" sz="1171" dirty="0"/>
          </a:p>
        </p:txBody>
      </p:sp>
      <p:sp>
        <p:nvSpPr>
          <p:cNvPr id="11" name="Text 3"/>
          <p:cNvSpPr txBox="1"/>
          <p:nvPr/>
        </p:nvSpPr>
        <p:spPr>
          <a:xfrm>
            <a:off x="417961" y="2775297"/>
            <a:ext cx="4097813" cy="806100"/>
          </a:xfrm>
          <a:prstGeom prst="rect">
            <a:avLst/>
          </a:prstGeom>
          <a:noFill/>
          <a:ln/>
        </p:spPr>
        <p:txBody>
          <a:bodyPr wrap="square" lIns="0" tIns="0" rIns="0" bIns="0" rtlCol="0" anchor="t"/>
          <a:lstStyle/>
          <a:p>
            <a:pPr algn="l" indent="0" marL="0">
              <a:lnSpc>
                <a:spcPct val="115000"/>
              </a:lnSpc>
              <a:buNone/>
            </a:pPr>
            <a:r>
              <a:rPr lang="en-US" sz="1252" b="1" dirty="0">
                <a:solidFill>
                  <a:srgbClr val="000000"/>
                </a:solidFill>
                <a:latin typeface="Arial" pitchFamily="34" charset="0"/>
                <a:ea typeface="Arial" pitchFamily="34" charset="-122"/>
                <a:cs typeface="Arial" pitchFamily="34" charset="-120"/>
              </a:rPr>
              <a:t>Смешивают линии построения
</a:t>
            </a:r>
            <a:pPr algn="l" indent="0" marL="0">
              <a:lnSpc>
                <a:spcPct val="115000"/>
              </a:lnSpc>
              <a:buNone/>
            </a:pPr>
            <a:r>
              <a:rPr lang="en-US" sz="353"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2" dirty="0">
                <a:solidFill>
                  <a:srgbClr val="000000"/>
                </a:solidFill>
                <a:latin typeface="Arial" pitchFamily="34" charset="0"/>
                <a:ea typeface="Arial" pitchFamily="34" charset="-122"/>
                <a:cs typeface="Arial" pitchFamily="34" charset="-120"/>
              </a:rPr>
              <a:t>Ещё одна ошибка — принять биссектрису за серединный перпендикуляр. Эти линии выглядят по-разному и выполняют разные функции, поэтому их нужно различать уже на чертеже.
</a:t>
            </a:r>
            <a:endParaRPr lang="en-US" sz="1252" dirty="0"/>
          </a:p>
        </p:txBody>
      </p:sp>
      <p:sp>
        <p:nvSpPr>
          <p:cNvPr id="12" name="Text 4"/>
          <p:cNvSpPr txBox="1"/>
          <p:nvPr/>
        </p:nvSpPr>
        <p:spPr>
          <a:xfrm>
            <a:off x="417961" y="3774360"/>
            <a:ext cx="4097813" cy="806100"/>
          </a:xfrm>
          <a:prstGeom prst="rect">
            <a:avLst/>
          </a:prstGeom>
          <a:noFill/>
          <a:ln/>
        </p:spPr>
        <p:txBody>
          <a:bodyPr wrap="square" lIns="0" tIns="0" rIns="0" bIns="0" rtlCol="0" anchor="t"/>
          <a:lstStyle/>
          <a:p>
            <a:pPr algn="l" indent="0" marL="0">
              <a:lnSpc>
                <a:spcPct val="115000"/>
              </a:lnSpc>
              <a:buNone/>
            </a:pPr>
            <a:r>
              <a:rPr lang="en-US" sz="1262" b="1" dirty="0">
                <a:solidFill>
                  <a:srgbClr val="000000"/>
                </a:solidFill>
                <a:latin typeface="Arial" pitchFamily="34" charset="0"/>
                <a:ea typeface="Arial" pitchFamily="34" charset="-122"/>
                <a:cs typeface="Arial" pitchFamily="34" charset="-120"/>
              </a:rPr>
              <a:t>Неверно определяют положение
</a:t>
            </a:r>
            <a:pPr algn="l" indent="0" marL="0">
              <a:lnSpc>
                <a:spcPct val="115000"/>
              </a:lnSpc>
              <a:buNone/>
            </a:pPr>
            <a:r>
              <a:rPr lang="en-US" sz="356"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11" dirty="0">
                <a:solidFill>
                  <a:srgbClr val="000000"/>
                </a:solidFill>
                <a:latin typeface="Arial" pitchFamily="34" charset="0"/>
                <a:ea typeface="Arial" pitchFamily="34" charset="-122"/>
                <a:cs typeface="Arial" pitchFamily="34" charset="-120"/>
              </a:rPr>
              <a:t>Иногда считают, что описанная окружность всегда находится внутри треугольника. Это верно только для остроугольного случая, а в тупоугольном центре оказывается вне фигуры.
</a:t>
            </a:r>
            <a:endParaRPr lang="en-US" sz="1262"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40918" y="1655556"/>
            <a:ext cx="3828000" cy="1786898"/>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4552431" y="1655556"/>
            <a:ext cx="3828000" cy="1786898"/>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8682225" y="4798650"/>
            <a:ext cx="322200" cy="177600"/>
          </a:xfrm>
          <a:prstGeom prst="rect">
            <a:avLst/>
          </a:prstGeom>
          <a:noFill/>
          <a:ln/>
        </p:spPr>
        <p:txBody>
          <a:bodyPr wrap="square" lIns="0" tIns="0" rIns="0" bIns="0" rtlCol="0" anchor="ctr"/>
          <a:lstStyle/>
          <a:p>
            <a:pPr algn="ctr" indent="0" marL="0">
              <a:lnSpc>
                <a:spcPct val="100000"/>
              </a:lnSpc>
              <a:buNone/>
            </a:pPr>
            <a:r>
              <a:rPr lang="en-US" sz="800" dirty="0">
                <a:solidFill>
                  <a:srgbClr val="FFFFFF"/>
                </a:solidFill>
                <a:latin typeface="Arial" pitchFamily="34" charset="0"/>
                <a:ea typeface="Arial" pitchFamily="34" charset="-122"/>
                <a:cs typeface="Arial" pitchFamily="34" charset="-120"/>
              </a:rPr>
              <a:t>19</a:t>
            </a:r>
            <a:endParaRPr lang="en-US" sz="800" dirty="0"/>
          </a:p>
        </p:txBody>
      </p:sp>
      <p:sp>
        <p:nvSpPr>
          <p:cNvPr id="11" name="Text 1"/>
          <p:cNvSpPr txBox="1"/>
          <p:nvPr/>
        </p:nvSpPr>
        <p:spPr>
          <a:xfrm>
            <a:off x="321650" y="546725"/>
            <a:ext cx="5409300" cy="770100"/>
          </a:xfrm>
          <a:prstGeom prst="rect">
            <a:avLst/>
          </a:prstGeom>
          <a:noFill/>
          <a:ln/>
        </p:spPr>
        <p:txBody>
          <a:bodyPr wrap="square" lIns="0" tIns="0" rIns="0" bIns="0" rtlCol="0" anchor="ctr"/>
          <a:lstStyle/>
          <a:p>
            <a:pPr algn="l" indent="0" marL="0">
              <a:lnSpc>
                <a:spcPct val="100000"/>
              </a:lnSpc>
              <a:buNone/>
            </a:pPr>
            <a:r>
              <a:rPr lang="en-US" sz="2246" b="1" dirty="0">
                <a:solidFill>
                  <a:srgbClr val="000000"/>
                </a:solidFill>
                <a:latin typeface="Arial" pitchFamily="34" charset="0"/>
                <a:ea typeface="Arial" pitchFamily="34" charset="-122"/>
                <a:cs typeface="Arial" pitchFamily="34" charset="-120"/>
              </a:rPr>
              <a:t>Проверка построения на чертеже
</a:t>
            </a:r>
            <a:endParaRPr lang="en-US" sz="2246" dirty="0"/>
          </a:p>
        </p:txBody>
      </p:sp>
      <p:sp>
        <p:nvSpPr>
          <p:cNvPr id="12" name="Text 2"/>
          <p:cNvSpPr txBox="1"/>
          <p:nvPr/>
        </p:nvSpPr>
        <p:spPr>
          <a:xfrm>
            <a:off x="1087900" y="3507025"/>
            <a:ext cx="2513700" cy="1041000"/>
          </a:xfrm>
          <a:prstGeom prst="rect">
            <a:avLst/>
          </a:prstGeom>
          <a:noFill/>
          <a:ln/>
        </p:spPr>
        <p:txBody>
          <a:bodyPr wrap="square" lIns="0" tIns="0" rIns="0" bIns="0" rtlCol="0" anchor="t"/>
          <a:lstStyle/>
          <a:p>
            <a:pPr algn="l" indent="0" marL="0">
              <a:lnSpc>
                <a:spcPct val="115000"/>
              </a:lnSpc>
              <a:buNone/>
            </a:pPr>
            <a:r>
              <a:rPr lang="en-US" sz="945" b="1" dirty="0">
                <a:solidFill>
                  <a:srgbClr val="000000"/>
                </a:solidFill>
                <a:latin typeface="Arial" pitchFamily="34" charset="0"/>
                <a:ea typeface="Arial" pitchFamily="34" charset="-122"/>
                <a:cs typeface="Arial" pitchFamily="34" charset="-120"/>
              </a:rPr>
              <a:t>Как проверить описанную окружность
</a:t>
            </a:r>
            <a:pPr algn="l" indent="0" marL="0">
              <a:lnSpc>
                <a:spcPct val="115000"/>
              </a:lnSpc>
              <a:buNone/>
            </a:pPr>
            <a:r>
              <a:rPr lang="en-US" sz="719"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32" dirty="0">
                <a:solidFill>
                  <a:srgbClr val="000000"/>
                </a:solidFill>
                <a:latin typeface="Arial" pitchFamily="34" charset="0"/>
                <a:ea typeface="Arial" pitchFamily="34" charset="-122"/>
                <a:cs typeface="Arial" pitchFamily="34" charset="-120"/>
              </a:rPr>
              <a:t>После построения важно убедиться, что окружность проходит через все три вершины треугольника. Если хотя бы одна вершина не лежит на линии окружности, центр или радиус найдены неверно. На рисунке удобно отметить равные расстояния от центра до каждой вершины.
</a:t>
            </a:r>
            <a:endParaRPr lang="en-US" sz="945" dirty="0"/>
          </a:p>
        </p:txBody>
      </p:sp>
      <p:sp>
        <p:nvSpPr>
          <p:cNvPr id="13" name="Text 3"/>
          <p:cNvSpPr txBox="1"/>
          <p:nvPr/>
        </p:nvSpPr>
        <p:spPr>
          <a:xfrm>
            <a:off x="5299413" y="3507025"/>
            <a:ext cx="2513700" cy="1041000"/>
          </a:xfrm>
          <a:prstGeom prst="rect">
            <a:avLst/>
          </a:prstGeom>
          <a:noFill/>
          <a:ln/>
        </p:spPr>
        <p:txBody>
          <a:bodyPr wrap="square" lIns="0" tIns="0" rIns="0" bIns="0" rtlCol="0" anchor="t"/>
          <a:lstStyle/>
          <a:p>
            <a:pPr algn="l" indent="0" marL="0">
              <a:lnSpc>
                <a:spcPct val="115000"/>
              </a:lnSpc>
              <a:buNone/>
            </a:pPr>
            <a:r>
              <a:rPr lang="en-US" sz="1011" b="1" dirty="0">
                <a:solidFill>
                  <a:srgbClr val="000000"/>
                </a:solidFill>
                <a:latin typeface="Arial" pitchFamily="34" charset="0"/>
                <a:ea typeface="Arial" pitchFamily="34" charset="-122"/>
                <a:cs typeface="Arial" pitchFamily="34" charset="-120"/>
              </a:rPr>
              <a:t>Как проверить вписанную окружность
</a:t>
            </a:r>
            <a:pPr algn="l" indent="0" marL="0">
              <a:lnSpc>
                <a:spcPct val="115000"/>
              </a:lnSpc>
              <a:buNone/>
            </a:pPr>
            <a:r>
              <a:rPr lang="en-US" sz="769"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90" dirty="0">
                <a:solidFill>
                  <a:srgbClr val="000000"/>
                </a:solidFill>
                <a:latin typeface="Arial" pitchFamily="34" charset="0"/>
                <a:ea typeface="Arial" pitchFamily="34" charset="-122"/>
                <a:cs typeface="Arial" pitchFamily="34" charset="-120"/>
              </a:rPr>
              <a:t>Для вписанной окружности проверяют касание всех трёх сторон. От центра до каждой стороны должен быть проведён перпендикуляр одинаковой длины. Подписи R и r помогают быстро понять, какая окружность изображена на чертеже.
</a:t>
            </a:r>
            <a:endParaRPr lang="en-US" sz="1011"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984375" y="2558600"/>
            <a:ext cx="4856400" cy="1635300"/>
          </a:xfrm>
          <a:prstGeom prst="rect">
            <a:avLst/>
          </a:prstGeom>
          <a:noFill/>
          <a:ln/>
        </p:spPr>
        <p:txBody>
          <a:bodyPr wrap="square" lIns="0" tIns="0" rIns="0" bIns="0" rtlCol="0" anchor="t"/>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Описанная и вписанная окружности связаны с разными элементами треугольника, но обе помогают точно находить центры, радиусы и площади. Эти знания пригодятся в построениях, вычислениях и доказательствах.
</a:t>
            </a:r>
            <a:endParaRPr lang="en-US" sz="1200" dirty="0"/>
          </a:p>
        </p:txBody>
      </p:sp>
      <p:sp>
        <p:nvSpPr>
          <p:cNvPr id="5" name="Text 1"/>
          <p:cNvSpPr txBox="1"/>
          <p:nvPr/>
        </p:nvSpPr>
        <p:spPr>
          <a:xfrm>
            <a:off x="388225" y="603250"/>
            <a:ext cx="5858700" cy="976500"/>
          </a:xfrm>
          <a:prstGeom prst="rect">
            <a:avLst/>
          </a:prstGeom>
          <a:noFill/>
          <a:ln/>
        </p:spPr>
        <p:txBody>
          <a:bodyPr wrap="square" lIns="0" tIns="0" rIns="0" bIns="0" rtlCol="0" anchor="ctr"/>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Главные выводы урока
</a:t>
            </a:r>
            <a:endParaRPr lang="en-US" sz="3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2026-05-29T02:07:52Z</dcterms:created>
  <dcterms:modified xsi:type="dcterms:W3CDTF">2026-05-29T02:07:52Z</dcterms:modified>
</cp:coreProperties>
</file>