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12192000" cy="6858000"/>
  <p:notesSz cx="6858000" cy="12192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14325" y="562650"/>
            <a:ext cx="10363500" cy="573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Композиция текста и образ автора
</a:t>
            </a:r>
            <a:pPr algn="ctr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устроен текст и как в нём слышен голос автора.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8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4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533772" y="177200"/>
            <a:ext cx="5476705" cy="652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7475" y="3429000"/>
            <a:ext cx="5835600" cy="26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понятия помогают понимать текст глубже: видеть его строение, связывать абзацы и замечать отношение автора. Они особенно важны при изложении, сочинении и анализе художественных и публицистических текстов.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277475" y="552175"/>
            <a:ext cx="5835600" cy="2081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это нужно в 9 классе
</a:t>
            </a:r>
            <a:endParaRPr lang="en-US" sz="3200" dirty="0"/>
          </a:p>
        </p:txBody>
      </p:sp>
      <p:sp>
        <p:nvSpPr>
          <p:cNvPr id="8" name="Text 2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3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22075" y="355600"/>
            <a:ext cx="11616558" cy="160488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композиция текста
</a:t>
            </a:r>
            <a:endParaRPr lang="en-US" sz="3200" dirty="0"/>
          </a:p>
        </p:txBody>
      </p:sp>
      <p:sp>
        <p:nvSpPr>
          <p:cNvPr id="9" name="Text 1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300" dirty="0"/>
          </a:p>
        </p:txBody>
      </p:sp>
      <p:sp>
        <p:nvSpPr>
          <p:cNvPr id="10" name="Text 2"/>
          <p:cNvSpPr txBox="1"/>
          <p:nvPr/>
        </p:nvSpPr>
        <p:spPr>
          <a:xfrm>
            <a:off x="222075" y="2912828"/>
            <a:ext cx="5215459" cy="12043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текста
</a:t>
            </a:r>
            <a:pPr algn="l" indent="0" marL="0">
              <a:lnSpc>
                <a:spcPct val="14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Вступление вводит читателя в тему, обозначает ситуацию или проблему и помогает понять, о чём пойдёт речь дальше. Оно задаёт направление всей мысли текста.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6379641" y="2912828"/>
            <a:ext cx="5215459" cy="12043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мысли
</a:t>
            </a:r>
            <a:pPr algn="l" indent="0" marL="0">
              <a:lnSpc>
                <a:spcPct val="14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Основная часть раскрывает главную мысль через факты, описание, рассуждение или рассказ о событиях. Именно здесь содержится основная смысловая нагрузка текста.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222075" y="5033728"/>
            <a:ext cx="5215459" cy="12043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Связанные микротемы
</a:t>
            </a:r>
            <a:pPr algn="l" indent="0" marL="0">
              <a:lnSpc>
                <a:spcPct val="14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обычно делится на абзацы, каждый из которых раскрывает отдельную микротему. Переходы между ними делают изложение плавным и логически последовательным.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6379641" y="5033728"/>
            <a:ext cx="5215459" cy="12043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Завершение текста
</a:t>
            </a:r>
            <a:pPr algn="l" indent="0" marL="0">
              <a:lnSpc>
                <a:spcPct val="14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Заключение подводит итог, формулирует вывод или завершает размышление. Оно помогает читателю увидеть цельный смысл текста и запомнить главную мысль.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2408833"/>
            <a:ext cx="6096000" cy="444698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300" dirty="0"/>
          </a:p>
        </p:txBody>
      </p:sp>
      <p:sp>
        <p:nvSpPr>
          <p:cNvPr id="9" name="Text 1"/>
          <p:cNvSpPr txBox="1"/>
          <p:nvPr/>
        </p:nvSpPr>
        <p:spPr>
          <a:xfrm>
            <a:off x="222075" y="355600"/>
            <a:ext cx="11616558" cy="130617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текста на схеме
</a:t>
            </a:r>
            <a:endParaRPr lang="en-US" sz="3200" dirty="0"/>
          </a:p>
        </p:txBody>
      </p:sp>
      <p:sp>
        <p:nvSpPr>
          <p:cNvPr id="10" name="Text 2"/>
          <p:cNvSpPr txBox="1"/>
          <p:nvPr/>
        </p:nvSpPr>
        <p:spPr>
          <a:xfrm>
            <a:off x="352427" y="2406651"/>
            <a:ext cx="5457822" cy="8902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части
</a:t>
            </a:r>
            <a:pPr algn="l" indent="0" marL="0">
              <a:lnSpc>
                <a:spcPct val="14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что любой связный текст обычно имеет начало, развитие и завершение. Эти части помогают читателю быстро понять, как движется мысль автора.
</a:t>
            </a:r>
            <a:endParaRPr lang="en-US" sz="1800" dirty="0"/>
          </a:p>
        </p:txBody>
      </p:sp>
      <p:sp>
        <p:nvSpPr>
          <p:cNvPr id="11" name="Text 3"/>
          <p:cNvSpPr txBox="1"/>
          <p:nvPr/>
        </p:nvSpPr>
        <p:spPr>
          <a:xfrm>
            <a:off x="352427" y="3388839"/>
            <a:ext cx="5457822" cy="8902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Абзацы и микротемы
</a:t>
            </a:r>
            <a:pPr algn="l" indent="0" marL="0">
              <a:lnSpc>
                <a:spcPct val="14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абзац обычно связан с одной микротемой. По абзацам удобно следить за сменой мыслей и видеть, где одна смысловая часть заканчивается, а другая начинается.
</a:t>
            </a:r>
            <a:endParaRPr lang="en-US" sz="1800" dirty="0"/>
          </a:p>
        </p:txBody>
      </p:sp>
      <p:sp>
        <p:nvSpPr>
          <p:cNvPr id="12" name="Text 4"/>
          <p:cNvSpPr txBox="1"/>
          <p:nvPr/>
        </p:nvSpPr>
        <p:spPr>
          <a:xfrm>
            <a:off x="352427" y="4371028"/>
            <a:ext cx="5457822" cy="8902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Средства связи
</a:t>
            </a:r>
            <a:pPr algn="l" indent="0" marL="0">
              <a:lnSpc>
                <a:spcPct val="14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Повторы, местоимения, союзы и вводные слова соединяют части текста в единое целое. Без них даже правильные предложения звучат разрозненно и не складываются в общий смысл.
</a:t>
            </a:r>
            <a:endParaRPr lang="en-US" sz="1800" dirty="0"/>
          </a:p>
        </p:txBody>
      </p:sp>
      <p:sp>
        <p:nvSpPr>
          <p:cNvPr id="13" name="Text 5"/>
          <p:cNvSpPr txBox="1"/>
          <p:nvPr/>
        </p:nvSpPr>
        <p:spPr>
          <a:xfrm>
            <a:off x="352427" y="5353218"/>
            <a:ext cx="5457822" cy="8902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Разный порядок
</a:t>
            </a:r>
            <a:pPr algn="l" indent="0" marL="0">
              <a:lnSpc>
                <a:spcPct val="14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 тот же материал можно расположить по-разному, но текст останется понятным, если сохранены логика, последовательность и связь между частями.
</a:t>
            </a:r>
            <a:endParaRPr lang="en-US" sz="1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07275" y="2348140"/>
            <a:ext cx="7101300" cy="216171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96850" y="778500"/>
            <a:ext cx="3979500" cy="530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Элементы композиции и их роль
</a:t>
            </a:r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отдельные части текста помогают ему быть понятным и завершённым.
</a:t>
            </a:r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элементы работают вместе: одни вводят, другие раскрывают, третьи завершают. Абзацы и средства связи делают текст цельным и логичным.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300" dirty="0"/>
          </a:p>
        </p:txBody>
      </p:sp>
      <p:sp>
        <p:nvSpPr>
          <p:cNvPr id="6" name="Text 2"/>
          <p:cNvSpPr txBox="1"/>
          <p:nvPr/>
        </p:nvSpPr>
        <p:spPr>
          <a:xfrm>
            <a:off x="5320167" y="6420933"/>
            <a:ext cx="64884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композиции текста, школьный курс русского языка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5017" y="2511713"/>
            <a:ext cx="485100" cy="485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24933" y="2553383"/>
            <a:ext cx="502200" cy="40176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95016" y="4753825"/>
            <a:ext cx="485100" cy="485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363802" y="4753825"/>
            <a:ext cx="424462" cy="4851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379075" y="2600375"/>
            <a:ext cx="42141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Повторы
</a:t>
            </a:r>
            <a:endParaRPr lang="en-US" sz="1800" dirty="0"/>
          </a:p>
        </p:txBody>
      </p:sp>
      <p:sp>
        <p:nvSpPr>
          <p:cNvPr id="9" name="Text 1"/>
          <p:cNvSpPr txBox="1"/>
          <p:nvPr/>
        </p:nvSpPr>
        <p:spPr>
          <a:xfrm>
            <a:off x="693425" y="3223228"/>
            <a:ext cx="4899600" cy="94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 ключевого слова помогает удерживать тему и не даёт читателю потерять основную мысль, особенно в небольшом рассуждении или описании.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7017525" y="2600375"/>
            <a:ext cx="42141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Союзы и местоимения
</a:t>
            </a:r>
            <a:endParaRPr lang="en-US" sz="1800" dirty="0"/>
          </a:p>
        </p:txBody>
      </p:sp>
      <p:sp>
        <p:nvSpPr>
          <p:cNvPr id="11" name="Text 3"/>
          <p:cNvSpPr txBox="1"/>
          <p:nvPr/>
        </p:nvSpPr>
        <p:spPr>
          <a:xfrm>
            <a:off x="6331900" y="3223228"/>
            <a:ext cx="4899600" cy="94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Союзы и местоимения соединяют предложения, показывают отношения между ними и делают переходы между мыслями более естественными и понятными.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1379075" y="4842475"/>
            <a:ext cx="42141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Синонимы и замены
</a:t>
            </a:r>
            <a:endParaRPr lang="en-US" sz="1800" dirty="0"/>
          </a:p>
        </p:txBody>
      </p:sp>
      <p:sp>
        <p:nvSpPr>
          <p:cNvPr id="13" name="Text 5"/>
          <p:cNvSpPr txBox="1"/>
          <p:nvPr/>
        </p:nvSpPr>
        <p:spPr>
          <a:xfrm>
            <a:off x="693425" y="5469794"/>
            <a:ext cx="4899600" cy="88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Синонимы и близкие по смыслу слова помогают избежать однообразия, при этом сохраняют тему и поддерживают смысловую связь внутри текста.
</a:t>
            </a:r>
            <a:endParaRPr lang="en-US" sz="1400" dirty="0"/>
          </a:p>
        </p:txBody>
      </p:sp>
      <p:sp>
        <p:nvSpPr>
          <p:cNvPr id="14" name="Text 6"/>
          <p:cNvSpPr txBox="1"/>
          <p:nvPr/>
        </p:nvSpPr>
        <p:spPr>
          <a:xfrm>
            <a:off x="7017525" y="4842475"/>
            <a:ext cx="42141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мыслей
</a:t>
            </a:r>
            <a:endParaRPr lang="en-US" sz="1800" dirty="0"/>
          </a:p>
        </p:txBody>
      </p:sp>
      <p:sp>
        <p:nvSpPr>
          <p:cNvPr id="15" name="Text 7"/>
          <p:cNvSpPr txBox="1"/>
          <p:nvPr/>
        </p:nvSpPr>
        <p:spPr>
          <a:xfrm>
            <a:off x="6331900" y="5469794"/>
            <a:ext cx="4899600" cy="94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может строиться по времени, по причине и следствию, по перечислению или по сравнению. Такой порядок делает текст понятным и завершённым.
</a:t>
            </a:r>
            <a:endParaRPr lang="en-US" sz="1400" dirty="0"/>
          </a:p>
        </p:txBody>
      </p:sp>
      <p:sp>
        <p:nvSpPr>
          <p:cNvPr id="16" name="Text 8"/>
          <p:cNvSpPr txBox="1"/>
          <p:nvPr/>
        </p:nvSpPr>
        <p:spPr>
          <a:xfrm>
            <a:off x="11558958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300" dirty="0"/>
          </a:p>
        </p:txBody>
      </p:sp>
      <p:sp>
        <p:nvSpPr>
          <p:cNvPr id="17" name="Text 9"/>
          <p:cNvSpPr txBox="1"/>
          <p:nvPr/>
        </p:nvSpPr>
        <p:spPr>
          <a:xfrm>
            <a:off x="565500" y="564225"/>
            <a:ext cx="11061000" cy="6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делает текст связным
</a:t>
            </a:r>
            <a:endParaRPr lang="en-US" sz="3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41998" y="1834950"/>
            <a:ext cx="6486754" cy="4248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300" dirty="0"/>
          </a:p>
        </p:txBody>
      </p:sp>
      <p:sp>
        <p:nvSpPr>
          <p:cNvPr id="5" name="Text 1"/>
          <p:cNvSpPr txBox="1"/>
          <p:nvPr/>
        </p:nvSpPr>
        <p:spPr>
          <a:xfrm>
            <a:off x="367550" y="2004739"/>
            <a:ext cx="4634100" cy="384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соотношение удобно для учебных текстов, где важно быстро подвести к главной мысли и не потерять логику изложения.
</a:t>
            </a:r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Основная часть действительно занимает больше всего места, а начало и конец выполняют вспомогательные, но важные функции.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5541167" y="6358508"/>
            <a:ext cx="64884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норма построения текста; обобщённая схема для учебного анализа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67550" y="290525"/>
            <a:ext cx="11456700" cy="92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распределяются части текста
</a:t>
            </a:r>
            <a:endParaRPr lang="en-US" sz="3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300" dirty="0"/>
          </a:p>
        </p:txBody>
      </p:sp>
      <p:sp>
        <p:nvSpPr>
          <p:cNvPr id="8" name="Text 1"/>
          <p:cNvSpPr txBox="1"/>
          <p:nvPr/>
        </p:nvSpPr>
        <p:spPr>
          <a:xfrm>
            <a:off x="929864" y="2197099"/>
            <a:ext cx="4808460" cy="14524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биография
</a:t>
            </a:r>
            <a:pPr algn="l" indent="0" marL="0">
              <a:lnSpc>
                <a:spcPct val="14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автора — это не сведения о жизни писателя, а то, как его отношение проявляется внутри текста через слова, интонацию и детали.
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6889285" y="2197099"/>
            <a:ext cx="4808460" cy="14524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Авторская позиция
</a:t>
            </a:r>
            <a:pPr algn="l" indent="0" marL="0">
              <a:lnSpc>
                <a:spcPct val="14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выбору выражений можно понять, одобряет ли автор героя, сочувствует ли ему, иронизирует или, наоборот, сохраняет спокойную дистанцию.
</a:t>
            </a:r>
            <a:endParaRPr lang="en-US" sz="1800" dirty="0"/>
          </a:p>
        </p:txBody>
      </p:sp>
      <p:sp>
        <p:nvSpPr>
          <p:cNvPr id="10" name="Text 3"/>
          <p:cNvSpPr txBox="1"/>
          <p:nvPr/>
        </p:nvSpPr>
        <p:spPr>
          <a:xfrm>
            <a:off x="929864" y="4237125"/>
            <a:ext cx="4808460" cy="14524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Тон высказывания
</a:t>
            </a:r>
            <a:pPr algn="l" indent="0" marL="0">
              <a:lnSpc>
                <a:spcPct val="14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Тон может быть нейтральным, доверительным, строгим, эмоциональным или шутливым. Именно он помогает почувствовать, как автор относится к изображаемому.
</a:t>
            </a:r>
            <a:endParaRPr lang="en-US" sz="1800" dirty="0"/>
          </a:p>
        </p:txBody>
      </p:sp>
      <p:sp>
        <p:nvSpPr>
          <p:cNvPr id="11" name="Text 4"/>
          <p:cNvSpPr txBox="1"/>
          <p:nvPr/>
        </p:nvSpPr>
        <p:spPr>
          <a:xfrm>
            <a:off x="6889285" y="4237125"/>
            <a:ext cx="4808460" cy="14524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Выразительные признаки
</a:t>
            </a:r>
            <a:pPr algn="l" indent="0" marL="0">
              <a:lnSpc>
                <a:spcPct val="14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Подбор образных слов, ритм фраз и характерные подробности делают авторский голос заметным. Чем ярче эти признаки, тем легче определить позицию автора.
</a:t>
            </a:r>
            <a:endParaRPr lang="en-US" sz="1800" dirty="0"/>
          </a:p>
        </p:txBody>
      </p:sp>
      <p:sp>
        <p:nvSpPr>
          <p:cNvPr id="12" name="Text 5"/>
          <p:cNvSpPr txBox="1"/>
          <p:nvPr/>
        </p:nvSpPr>
        <p:spPr>
          <a:xfrm>
            <a:off x="222075" y="355600"/>
            <a:ext cx="11616558" cy="127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образ автора
</a:t>
            </a:r>
            <a:endParaRPr lang="en-US" sz="3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22075" y="4368581"/>
            <a:ext cx="11728625" cy="1878413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300" dirty="0"/>
          </a:p>
        </p:txBody>
      </p:sp>
      <p:sp>
        <p:nvSpPr>
          <p:cNvPr id="8" name="Text 1"/>
          <p:cNvSpPr txBox="1"/>
          <p:nvPr/>
        </p:nvSpPr>
        <p:spPr>
          <a:xfrm>
            <a:off x="222075" y="355600"/>
            <a:ext cx="11616558" cy="130617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 авторского голоса
</a:t>
            </a:r>
            <a:endParaRPr lang="en-US" sz="3200" dirty="0"/>
          </a:p>
        </p:txBody>
      </p:sp>
      <p:sp>
        <p:nvSpPr>
          <p:cNvPr id="9" name="Text 2"/>
          <p:cNvSpPr txBox="1"/>
          <p:nvPr/>
        </p:nvSpPr>
        <p:spPr>
          <a:xfrm>
            <a:off x="370165" y="2406649"/>
            <a:ext cx="2522084" cy="17523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Оценочные слова
</a:t>
            </a:r>
            <a:pPr algn="l" indent="0" marL="0">
              <a:lnSpc>
                <a:spcPct val="14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с оценкой прямо показывают отношение автора к событию, герою или явлению. По ним легко заметить, что именно вызывает одобрение, удивление или недовольство.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352292" y="2406649"/>
            <a:ext cx="2522084" cy="17523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Эмоциональные детали
</a:t>
            </a:r>
            <a:pPr algn="l" indent="0" marL="0">
              <a:lnSpc>
                <a:spcPct val="14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Яркие подробности, восклицания и выразительные обороты делают текст живым и показывают, какие чувства автор хочет передать читателю.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334422" y="2406649"/>
            <a:ext cx="2522084" cy="17523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Ирония и сочувствие
</a:t>
            </a:r>
            <a:pPr algn="l" indent="0" marL="0">
              <a:lnSpc>
                <a:spcPct val="14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Интонация текста может быть ироничной, сочувственной или восхищённой. Такие оттенки помогают понять не только содержание, но и скрытое авторское отношение.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9316549" y="2406649"/>
            <a:ext cx="2522084" cy="17523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средств
</a:t>
            </a:r>
            <a:pPr algn="l" indent="0" marL="0">
              <a:lnSpc>
                <a:spcPct val="14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Эпитеты, сравнения, повторы и необычный порядок слов усиливают выразительность текста. По ним особенно ясно слышен авторский голос и его отношение к изображаемому.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31191" y="2754450"/>
            <a:ext cx="10689419" cy="29127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9050" y="428000"/>
            <a:ext cx="11153700" cy="186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1C335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Пошаговый анализ образа автора
</a:t>
            </a:r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помогает увидеть структуру текста и определить авторскую позицию по его языковым признакам.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3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22075" y="355600"/>
            <a:ext cx="11616558" cy="160488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 и рассказчик
</a:t>
            </a:r>
            <a:endParaRPr lang="en-US" sz="3200" dirty="0"/>
          </a:p>
        </p:txBody>
      </p:sp>
      <p:sp>
        <p:nvSpPr>
          <p:cNvPr id="9" name="Text 1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300" dirty="0"/>
          </a:p>
        </p:txBody>
      </p:sp>
      <p:sp>
        <p:nvSpPr>
          <p:cNvPr id="10" name="Text 2"/>
          <p:cNvSpPr txBox="1"/>
          <p:nvPr/>
        </p:nvSpPr>
        <p:spPr>
          <a:xfrm>
            <a:off x="222075" y="2912828"/>
            <a:ext cx="5215459" cy="12043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создаёт текст
</a:t>
            </a:r>
            <a:pPr algn="l" indent="0" marL="0">
              <a:lnSpc>
                <a:spcPct val="14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 придумывает содержание, выбирает слова и строит весь текст целиком. Именно он определяет тему, порядок событий, детали и общий смысл, хотя напрямую в повествовании может не называться.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6379641" y="2912828"/>
            <a:ext cx="5215459" cy="12043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ведёт рассказ
</a:t>
            </a:r>
            <a:pPr algn="l" indent="0" marL="0">
              <a:lnSpc>
                <a:spcPct val="14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Рассказчик сообщает о событиях внутри текста. Он может говорить от первого лица, быть участником истории или просто наблюдать за происходящим со стороны, не вмешиваясь в события.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222075" y="5033728"/>
            <a:ext cx="5215459" cy="12043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не одно и то же
</a:t>
            </a:r>
            <a:pPr algn="l" indent="0" marL="0">
              <a:lnSpc>
                <a:spcPct val="14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Взгляд рассказчика не всегда совпадает с позицией автора. Автор может иронизировать, сочувствовать или осуждать, а рассказчик передаёт события только с той точки зрения, которая ему дана в тексте.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6379641" y="5033728"/>
            <a:ext cx="5215459" cy="12043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различать роли
</a:t>
            </a:r>
            <a:pPr algn="l" indent="0" marL="0">
              <a:lnSpc>
                <a:spcPct val="14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анализе художественного произведения важно отделять автора от рассказчика. Это помогает точнее понять смысл эпизода, увидеть скрытую оценку и не приписывать герою или повествователю чужие мысли.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8250" y="3011005"/>
            <a:ext cx="6463500" cy="196756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558958" y="635508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300" dirty="0"/>
          </a:p>
        </p:txBody>
      </p:sp>
      <p:sp>
        <p:nvSpPr>
          <p:cNvPr id="5" name="Text 1"/>
          <p:cNvSpPr txBox="1"/>
          <p:nvPr/>
        </p:nvSpPr>
        <p:spPr>
          <a:xfrm>
            <a:off x="6958475" y="1928850"/>
            <a:ext cx="5025000" cy="413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разные языковые средства помогают увидеть отношение автора к изображаемому.
</a:t>
            </a:r>
            <a:pPr algn="l" indent="0" marL="0">
              <a:lnSpc>
                <a:spcPct val="150041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авторская позиция проявляется через оценочные и образные средства, которые делают отношение к предмету заметным даже без прямых пояснений.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367549" y="6492325"/>
            <a:ext cx="56493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2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урока русского языка по теме «Композиция текста. Образ автора»
</a:t>
            </a:r>
            <a:endParaRPr lang="en-US" sz="1172" dirty="0"/>
          </a:p>
        </p:txBody>
      </p:sp>
      <p:sp>
        <p:nvSpPr>
          <p:cNvPr id="7" name="Text 3"/>
          <p:cNvSpPr txBox="1"/>
          <p:nvPr/>
        </p:nvSpPr>
        <p:spPr>
          <a:xfrm>
            <a:off x="367550" y="290525"/>
            <a:ext cx="11456700" cy="92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Средства выражения авторской позиции
</a:t>
            </a:r>
            <a:endParaRPr lang="en-US" sz="3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040475" y="2606225"/>
            <a:ext cx="4730400" cy="129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Финал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конце текст получает завершение: развязку, вывод или эмоциональный отклик. Именно финал помогает понять, какое чувство автор хотел оставить у читателя после прочтения.
</a:t>
            </a:r>
            <a:endParaRPr lang="en-US" sz="1900" dirty="0"/>
          </a:p>
        </p:txBody>
      </p:sp>
      <p:sp>
        <p:nvSpPr>
          <p:cNvPr id="7" name="Text 1"/>
          <p:cNvSpPr txBox="1"/>
          <p:nvPr/>
        </p:nvSpPr>
        <p:spPr>
          <a:xfrm>
            <a:off x="1322400" y="2606225"/>
            <a:ext cx="4730400" cy="129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предложения задают тон текста: спокойный, тревожный или загадочный. Здесь читатель получает ориентир, а композиция сразу подсказывает, каким будет дальнейшее развитие мысли.
</a:t>
            </a:r>
            <a:endParaRPr lang="en-US" sz="1900" dirty="0"/>
          </a:p>
        </p:txBody>
      </p:sp>
      <p:sp>
        <p:nvSpPr>
          <p:cNvPr id="8" name="Text 2"/>
          <p:cNvSpPr txBox="1"/>
          <p:nvPr/>
        </p:nvSpPr>
        <p:spPr>
          <a:xfrm>
            <a:off x="4191600" y="4872250"/>
            <a:ext cx="4730400" cy="129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основной части настроение обычно усиливается. Автор может чередовать короткие и длинные фразы, вводить конфликт или подробности, чтобы передать нарастающее напряжение или, наоборот, плавность повествования.
</a:t>
            </a:r>
            <a:endParaRPr lang="en-US" sz="1900" dirty="0"/>
          </a:p>
        </p:txBody>
      </p:sp>
      <p:sp>
        <p:nvSpPr>
          <p:cNvPr id="9" name="Text 3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300" dirty="0"/>
          </a:p>
        </p:txBody>
      </p:sp>
      <p:sp>
        <p:nvSpPr>
          <p:cNvPr id="10" name="Text 4"/>
          <p:cNvSpPr txBox="1"/>
          <p:nvPr/>
        </p:nvSpPr>
        <p:spPr>
          <a:xfrm>
            <a:off x="497250" y="296675"/>
            <a:ext cx="11197500" cy="10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Композиция и настроение текста
</a:t>
            </a:r>
            <a:endParaRPr lang="en-US" sz="3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41998" y="1834950"/>
            <a:ext cx="6486754" cy="4248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300" dirty="0"/>
          </a:p>
        </p:txBody>
      </p:sp>
      <p:sp>
        <p:nvSpPr>
          <p:cNvPr id="5" name="Text 1"/>
          <p:cNvSpPr txBox="1"/>
          <p:nvPr/>
        </p:nvSpPr>
        <p:spPr>
          <a:xfrm>
            <a:off x="367550" y="2004739"/>
            <a:ext cx="4634100" cy="384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отражает не частоту слов в тексте, а их роль в создании авторского голоса и отношения к изображаемому.
</a:t>
            </a:r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заметна оценочная лексика: она прямо передаёт позицию автора. Остальные средства усиливают впечатление и делают голос текста более выразительным.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5541167" y="6358508"/>
            <a:ext cx="64884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учебного материала по теме; данные условные, для наглядности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67550" y="290525"/>
            <a:ext cx="11456700" cy="92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средства чаще создают образ автора
</a:t>
            </a:r>
            <a:endParaRPr lang="en-US" sz="3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126335" y="1963350"/>
            <a:ext cx="3823274" cy="3936025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300" dirty="0"/>
          </a:p>
        </p:txBody>
      </p:sp>
      <p:sp>
        <p:nvSpPr>
          <p:cNvPr id="8" name="Text 1"/>
          <p:cNvSpPr txBox="1"/>
          <p:nvPr/>
        </p:nvSpPr>
        <p:spPr>
          <a:xfrm>
            <a:off x="717104" y="2120899"/>
            <a:ext cx="3188403" cy="15684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Находим композицию
</a:t>
            </a:r>
            <a:pPr algn="l" indent="0" marL="0">
              <a:lnSpc>
                <a:spcPct val="14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определяем, где начинается тема, где развивается событие и чем завершается текст. Так становится ясно, как автор распределяет смысловые части и зачем именно так построен отрывок.
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4668689" y="3142950"/>
            <a:ext cx="3188403" cy="15684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Замечаем оценку
</a:t>
            </a:r>
            <a:pPr algn="l" indent="0" marL="0">
              <a:lnSpc>
                <a:spcPct val="14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ищем слова, которые выражают отношение автора: одобрение, иронию, удивление или сочувствие. Особое внимание стоит обратить на детали, которые выделены не случайно и помогают понять настроение текста.
</a:t>
            </a:r>
            <a:endParaRPr lang="en-US" sz="1800" dirty="0"/>
          </a:p>
        </p:txBody>
      </p:sp>
      <p:sp>
        <p:nvSpPr>
          <p:cNvPr id="10" name="Text 3"/>
          <p:cNvSpPr txBox="1"/>
          <p:nvPr/>
        </p:nvSpPr>
        <p:spPr>
          <a:xfrm>
            <a:off x="717104" y="4160925"/>
            <a:ext cx="3188403" cy="15684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Формулируем вывод
</a:t>
            </a:r>
            <a:pPr algn="l" indent="0" marL="0">
              <a:lnSpc>
                <a:spcPct val="14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 можно объяснить, каким предстает авторский голос: спокойным, доброжелательным, критичным или насмешливым. Вывод должен опираться на конкретные слова, интонацию и композицию всего текста.
</a:t>
            </a:r>
            <a:endParaRPr lang="en-US" sz="1800" dirty="0"/>
          </a:p>
        </p:txBody>
      </p:sp>
      <p:sp>
        <p:nvSpPr>
          <p:cNvPr id="11" name="Text 4"/>
          <p:cNvSpPr txBox="1"/>
          <p:nvPr/>
        </p:nvSpPr>
        <p:spPr>
          <a:xfrm>
            <a:off x="222075" y="355600"/>
            <a:ext cx="11616558" cy="130617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анализа короткого текста
</a:t>
            </a:r>
            <a:endParaRPr lang="en-US" sz="3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31191" y="2754450"/>
            <a:ext cx="10689419" cy="29127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9050" y="428000"/>
            <a:ext cx="11153700" cy="186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1C335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 анализа текста на уроке
</a:t>
            </a:r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шагов помогает увидеть и структуру текста, и авторскую позицию.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3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300" dirty="0"/>
          </a:p>
        </p:txBody>
      </p:sp>
      <p:sp>
        <p:nvSpPr>
          <p:cNvPr id="7" name="Text 1"/>
          <p:cNvSpPr txBox="1"/>
          <p:nvPr/>
        </p:nvSpPr>
        <p:spPr>
          <a:xfrm>
            <a:off x="222075" y="355600"/>
            <a:ext cx="11616558" cy="130617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анализе текста
</a:t>
            </a:r>
            <a:endParaRPr lang="en-US" sz="3200" dirty="0"/>
          </a:p>
        </p:txBody>
      </p:sp>
      <p:sp>
        <p:nvSpPr>
          <p:cNvPr id="8" name="Text 2"/>
          <p:cNvSpPr txBox="1"/>
          <p:nvPr/>
        </p:nvSpPr>
        <p:spPr>
          <a:xfrm>
            <a:off x="334476" y="2406651"/>
            <a:ext cx="4732348" cy="88570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8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Путают роли
</a:t>
            </a:r>
            <a:pPr algn="l" indent="0" marL="0">
              <a:lnSpc>
                <a:spcPct val="140000"/>
              </a:lnSpc>
              <a:buNone/>
            </a:pPr>
            <a:r>
              <a:rPr lang="en-US" sz="11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 и рассказчик воспринимаются как одно лицо, хотя их позиции могут различаться. Из-за этого неверно объясняют оценку событий и приписывают герою мысли, которых в тексте нет.
</a:t>
            </a:r>
            <a:endParaRPr lang="en-US" sz="1782" dirty="0"/>
          </a:p>
        </p:txBody>
      </p:sp>
      <p:sp>
        <p:nvSpPr>
          <p:cNvPr id="9" name="Text 3"/>
          <p:cNvSpPr txBox="1"/>
          <p:nvPr/>
        </p:nvSpPr>
        <p:spPr>
          <a:xfrm>
            <a:off x="2621044" y="3383805"/>
            <a:ext cx="4732348" cy="88570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3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Смотрят только на тему
</a:t>
            </a:r>
            <a:pPr algn="l" indent="0" marL="0">
              <a:lnSpc>
                <a:spcPct val="140000"/>
              </a:lnSpc>
              <a:buNone/>
            </a:pPr>
            <a:r>
              <a:rPr lang="en-US" sz="11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ученик пересказывает содержание, но не замечает, как построен текст. Без анализа композиции трудно понять, почему мысли расположены именно в таком порядке и как создаётся смысл.
</a:t>
            </a:r>
            <a:endParaRPr lang="en-US" sz="1730" dirty="0"/>
          </a:p>
        </p:txBody>
      </p:sp>
      <p:sp>
        <p:nvSpPr>
          <p:cNvPr id="10" name="Text 4"/>
          <p:cNvSpPr txBox="1"/>
          <p:nvPr/>
        </p:nvSpPr>
        <p:spPr>
          <a:xfrm>
            <a:off x="4907613" y="4360959"/>
            <a:ext cx="4732348" cy="88570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2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видят языковые детали
</a:t>
            </a:r>
            <a:pPr algn="l" indent="0" marL="0">
              <a:lnSpc>
                <a:spcPct val="140000"/>
              </a:lnSpc>
              <a:buNone/>
            </a:pPr>
            <a:r>
              <a:rPr lang="en-US" sz="10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Оценочные слова, повторы, переходы между абзацами и выразительные обороты часто остаются незамеченными. Между тем именно они помогают увидеть авторское отношение и настроение текста.
</a:t>
            </a:r>
            <a:endParaRPr lang="en-US" sz="1629" dirty="0"/>
          </a:p>
        </p:txBody>
      </p:sp>
      <p:sp>
        <p:nvSpPr>
          <p:cNvPr id="11" name="Text 5"/>
          <p:cNvSpPr txBox="1"/>
          <p:nvPr/>
        </p:nvSpPr>
        <p:spPr>
          <a:xfrm>
            <a:off x="7194181" y="5338115"/>
            <a:ext cx="4732348" cy="88570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7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Делают вывод без доказательств
</a:t>
            </a:r>
            <a:pPr algn="l" indent="0" marL="0">
              <a:lnSpc>
                <a:spcPct val="140000"/>
              </a:lnSpc>
              <a:buNone/>
            </a:pPr>
            <a:r>
              <a:rPr lang="en-US" sz="111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Нельзя говорить об авторе только по общему впечатлению. Любой вывод нужно подтверждать конкретными словами, фразами и особенностями построения текста, иначе он остаётся слишком общим.
</a:t>
            </a:r>
            <a:endParaRPr lang="en-US" sz="1679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07275" y="2562224"/>
            <a:ext cx="7101300" cy="173355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96850" y="778500"/>
            <a:ext cx="3979500" cy="530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нейтрального и выразительного текста
</a:t>
            </a:r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увидеть, по каким признакам можно отличить спокойное сообщение от текста с ярко выраженным авторским голосом.
</a:t>
            </a:r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в тексте оценочной лексики и образных средств, тем яснее слышен автор. Нейтральный текст обычно сообщает факты без яркой оценки.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300" dirty="0"/>
          </a:p>
        </p:txBody>
      </p:sp>
      <p:sp>
        <p:nvSpPr>
          <p:cNvPr id="6" name="Text 2"/>
          <p:cNvSpPr txBox="1"/>
          <p:nvPr/>
        </p:nvSpPr>
        <p:spPr>
          <a:xfrm>
            <a:off x="5320167" y="6420933"/>
            <a:ext cx="64884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урока русского языка по теме «Композиция текста. Образ автора»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15824" y="2003550"/>
            <a:ext cx="420300" cy="420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0931699" y="2023167"/>
            <a:ext cx="428700" cy="38106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411624" y="4224420"/>
            <a:ext cx="428700" cy="34296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10988436" y="4185750"/>
            <a:ext cx="315225" cy="4203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11558958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300" dirty="0"/>
          </a:p>
        </p:txBody>
      </p:sp>
      <p:sp>
        <p:nvSpPr>
          <p:cNvPr id="12" name="Text 1"/>
          <p:cNvSpPr txBox="1"/>
          <p:nvPr/>
        </p:nvSpPr>
        <p:spPr>
          <a:xfrm>
            <a:off x="594450" y="558982"/>
            <a:ext cx="11003100" cy="6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знания по теме помогают в школе
</a:t>
            </a:r>
            <a:endParaRPr lang="en-US" sz="3200" dirty="0"/>
          </a:p>
        </p:txBody>
      </p:sp>
      <p:sp>
        <p:nvSpPr>
          <p:cNvPr id="13" name="Text 2"/>
          <p:cNvSpPr txBox="1"/>
          <p:nvPr/>
        </p:nvSpPr>
        <p:spPr>
          <a:xfrm>
            <a:off x="893550" y="1935225"/>
            <a:ext cx="4262400" cy="18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Сочинения
</a:t>
            </a:r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Знание композиции помогает выстраивать сочинение по частям: вступление, основную часть и вывод. Благодаря этому мысль развивается последовательно, а работа выглядит завершённой и понятной.
</a:t>
            </a:r>
            <a:endParaRPr lang="en-US" sz="1700" dirty="0"/>
          </a:p>
        </p:txBody>
      </p:sp>
      <p:sp>
        <p:nvSpPr>
          <p:cNvPr id="14" name="Text 3"/>
          <p:cNvSpPr txBox="1"/>
          <p:nvPr/>
        </p:nvSpPr>
        <p:spPr>
          <a:xfrm>
            <a:off x="6342000" y="1942563"/>
            <a:ext cx="4262400" cy="18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Изложения
</a:t>
            </a:r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изложении важно увидеть, где заканчивается одна микротема и начинается другая. Это помогает не потерять смысл текста и точно передать последовательность событий или рассуждений.
</a:t>
            </a:r>
            <a:endParaRPr lang="en-US" sz="1700" dirty="0"/>
          </a:p>
        </p:txBody>
      </p:sp>
      <p:sp>
        <p:nvSpPr>
          <p:cNvPr id="15" name="Text 4"/>
          <p:cNvSpPr txBox="1"/>
          <p:nvPr/>
        </p:nvSpPr>
        <p:spPr>
          <a:xfrm>
            <a:off x="893550" y="4124775"/>
            <a:ext cx="4262400" cy="18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произведений
</a:t>
            </a:r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образа автора помогает объяснять, почему текст звучит серьёзно, иронично или сочувственно. Так ученик лучше видит отношение писателя к героям, поступкам и событиям.
</a:t>
            </a:r>
            <a:endParaRPr lang="en-US" sz="1700" dirty="0"/>
          </a:p>
        </p:txBody>
      </p:sp>
      <p:sp>
        <p:nvSpPr>
          <p:cNvPr id="16" name="Text 5"/>
          <p:cNvSpPr txBox="1"/>
          <p:nvPr/>
        </p:nvSpPr>
        <p:spPr>
          <a:xfrm>
            <a:off x="6342000" y="4117425"/>
            <a:ext cx="4262400" cy="18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Осознанная речь
</a:t>
            </a:r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школьник замечает связи между частями текста и авторские оценки, его устная и письменная речь становится точнее. Он лучше подбирает слова и увереннее объясняет свою мысль.
</a:t>
            </a:r>
            <a:endParaRPr lang="en-US" sz="17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59595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40400" y="932250"/>
            <a:ext cx="9940500" cy="499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становится понятнее, когда виден его замысел
</a:t>
            </a:r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Композиция показывает, как устроен текст, а образ автора — как он звучит и к чему ведёт читателя. Вместе они помогают понимать смысл глубже и анализировать текст точнее.
</a:t>
            </a:r>
            <a:endParaRPr lang="en-US" sz="4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2026-05-29T08:20:59Z</dcterms:created>
  <dcterms:modified xsi:type="dcterms:W3CDTF">2026-05-29T08:20:59Z</dcterms:modified>
</cp:coreProperties>
</file>