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дворянской империи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дворянство стало опорой империи и почему эта система дала трещину.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дворянство стало ядром империи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 — начале XIX века дворянство превратилось в главную элиту империи: оно служило, управляло, владело землёй и формировало культурный стандарт эпохи.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дворяне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700" y="1545775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было потомственным служилым сословием, которое исторически связывало личный статус с государственной службой, землевладением и особыми правами, отличавшими его от других групп населения.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278700" y="1169150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службы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516950" y="2807562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прежняя обязанность служить постепенно уступала место системе привилегий. Дворянин всё чаще выступал как владелец земли, носитель власти и человек высокого общественного положения.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1516950" y="2430938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долга к привилегии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2755200" y="4069350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дворянство становилось культурным ориентиром общества. Его образ жизни, образование и вкусы задавали нормы поведения для столицы, губерний и усадебной среды.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755200" y="3692725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лидерство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возвышения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 рангах 1722 года закрепила идею служебной иерархии. Чин стал важнее старого знатного происхождения, а государственная служба превратилась в главный путь к статусу.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Чины как лестница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перестроили систему службы так, чтобы продвижение зависело от чинов и личной выслуги. Это связало дворянскую карьеру с интересами государства сильнее, чем прежде.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Петровский поворот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дворянство оказалось в центре имперской элиты. Происхождение открывало двери, а служба подтверждала право на влияние, власть и признание внутри государства.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Элитное положение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463" y="3353650"/>
            <a:ext cx="504000" cy="50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0087" y="1436575"/>
            <a:ext cx="378900" cy="505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закреплялся статус дворян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главным каналом продвижения для дворян. Офицерская служба давала быстрый рост по служебной лестнице, награды и доступ к престижному кругу власти.
</a:t>
            </a:r>
            <a:endParaRPr lang="en-US" sz="1107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карьера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губерний опиралась на дворян как на управленцев и посредников. Они участвовали в решении местных вопросов и одновременно укрепляли собственный социальный вес.
</a:t>
            </a:r>
            <a:endParaRPr lang="en-US" sz="1107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престолу постепенно стала не менее важной, чем происхождение. Система поощряла тех, кто служил долго, успешно и безукоризненно, связывая личный успех с государственной пользой.
</a:t>
            </a:r>
            <a:endParaRPr lang="en-US" sz="1107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и выслуга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Канцелярии и коллегии требовали образованных людей с дисциплиной и лояльностью. Дворянин, занявший должность писца, советника или секретаря, получал не только жалование, но и влияние.
</a:t>
            </a:r>
            <a:endParaRPr lang="en-US" sz="1107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канцеляриях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наступил расцвет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не был мгновенным: он складывался из реформ, расширения прав и усиления роли дворян в управлении страной.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 екатерининскую эпоху, после чего заметны первые признаки ослабления прежней модели.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периодизация по курсу истории России XVIII–XIX веков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 1785 года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подтвердила личную неприкосновенность дворянина. Это означало защиту от произвольных мер наказания и более высокий правовой статус по сравнению с податными сословиями.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защита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узаконила дворянские собрания и выборные должности внутри сословия. Это усилило корпоративную солидарность и позволило дворянству говорить с властью организованным голосом.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самоуправление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дворянством закреплялось право владеть землёй и крепостными. Имущественная база сословия получила законную опору, а вместе с ней — экономическое и социальное превосходство.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и крестьяне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освободил дворян от подушной подати и телесных наказаний. Тем самым служилое сословие было окончательно выведено из числа тех, кто нес основные тяготы налогового государства.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льготы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столицей и уездом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предводитель дворянства собирал местное общество, вел переговоры с губернатором и следил за исполнением распоряжений. За сухими формулировками стояла живая работа по соединению столицы с повседневной жизнью уезда.
</a:t>
            </a:r>
            <a:endParaRPr lang="en-US" sz="108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сословный авторитет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из дворянского круга разбирал споры, где переплетались земля, служба и семейная честь. Его решения влияли не только на формальный порядок, но и на авторитет всего сословия в округе.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империи на местах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губернском управлении дворянин мог быть посредником, членом собрания или чиновником, отвечающим за местные дела. Именно такие люди делали имперскую систему видимой и ощутимой для населения провинции.
</a:t>
            </a:r>
            <a:endParaRPr lang="en-US" sz="1074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 губернской жизни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в армии и власти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бюрократия тоже во многом опиралась на дворян. Для государства это был удобный кадровый резерв: люди с образованием, связями и представлением о служебной дисциплине.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управления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приносила не только звания, но и награды, а в ряде случаев — дополнительные имущественные преимущества. Так военная и придворная карьера усиливали не только честь, но и материальную базу сословия.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Чины и выгоды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составляли основу офицерского корпуса, где особенно ценились дисциплина, образование и личная храбрость. Военная служба давала карьерный рост и укрепляла представление о дворянине как защитнике государства.
</a:t>
            </a:r>
            <a:endParaRPr lang="en-US" sz="1234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Офицерский корпус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дворяне занимали места, связанные с престижем, доступом к императорской власти и распределением влияния. Близость к центру открывала путь к решениям, которые затрагивали всю империю.
</a:t>
            </a:r>
            <a:endParaRPr lang="en-US" sz="1234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престолу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крестьянских повинностей лежали в основе помещичьего дохода и связывали благополучие дворян с крепостным хозяйством.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эксплуатации крестьян обеспечивали доход помещика.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России XVIII–XIX веков; обобщение по теме крепостного хозяйства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272100"/>
            <a:ext cx="5133600" cy="1290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и обязанности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права и служебные обязанности дворянства в империи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статус строился на обмене: государство давало права и честь, а взамен ожидало службы, лояльности и участия в управлении.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 1785 года; обобщение по теме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дворянского дома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была не только домом, но и центром семейной памяти, хозяйства и повседневного уклада. Здесь сочетались землевладение, управление крестьянами и представление о «дворянском образе жизни».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 центр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 обычно доверяли гувернёрам и домашним учителям. Особое внимание уделяли языкам, истории, танцам, музыке и правилам поведения, чтобы подготовить ребёнка к службе и светскому обществу.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французский язык считался признаком хорошего тона. Он звучал в переписке, салонах и частной беседе, подчёркивая ориентацию дворянской среды на европейские культурные нормы.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манеры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музыка, балы и чтение становились частью самоидентификации. Дворянин должен был не только владеть имением, но и демонстрировать образованность, вкус и умение жить «по правилам света».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463" y="3381650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149" y="1487575"/>
            <a:ext cx="504000" cy="40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7537" y="1487575"/>
            <a:ext cx="504000" cy="40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дворянскую культуру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читали философов Просвещения, обсуждали идеи разума, долга и пользы. Эти представления влияли на воспитание, круг общения и представление о том, каким должно быть служение государству.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коллекции и архивы становились знаком статуса и культуры. Собирая книги, рукописи и произведения искусства, дворяне превращались в хранителей памяти и посредников между Европой и Россией.
</a:t>
            </a:r>
            <a:endParaRPr lang="en-US" sz="1008" dirty="0"/>
          </a:p>
        </p:txBody>
      </p:sp>
      <p:sp>
        <p:nvSpPr>
          <p:cNvPr id="13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собрания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Меценатство связывало богатство с общественной пользой. Финансирование театров, архитектуры, журналов и писателей делало дворян главным заказчиком культуры и влияло на развитие литературы и искусства.
</a:t>
            </a:r>
            <a:endParaRPr lang="en-US" sz="1046" dirty="0"/>
          </a:p>
        </p:txBody>
      </p:sp>
      <p:sp>
        <p:nvSpPr>
          <p:cNvPr id="15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Покровительство искусству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домашние собрания создавали пространство для беседы, чтения и обмена мнениями. В них формировались вкусы, репутации и связи, которые были не менее важны, чем формальные должности.
</a:t>
            </a:r>
            <a:endParaRPr lang="en-US" sz="1107" dirty="0"/>
          </a:p>
        </p:txBody>
      </p:sp>
      <p:sp>
        <p:nvSpPr>
          <p:cNvPr id="17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дворянство вошло в политику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личных придворных связей к устойчивому участию дворян в управлении империей.
</a:t>
            </a:r>
            <a:endParaRPr lang="en-US" sz="12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противоречия дворянского расцвета
</a:t>
            </a:r>
            <a:endParaRPr lang="en-US" sz="2888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росли права дворян, тем жёстче становилась зависимость крестьян. Крепостной труд обеспечивал доходы, но углублял социальный разрыв и делал систему морально уязвимой.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крепостничества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имения жили в долг: расходы на быт, службу и представительство опережали доходы. Для части семей богатство было внешним, а финансовая устойчивость — крайне хрупкой.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траты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меньшинства контрастировали с положением большинства населения империи. Такой порядок обеспечивал стабильность элиты, но всё заметнее вступал в противоречие с потребностью в переменах.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обществе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власть дворянина могла превращаться в произвол, если контроль государства был слабым. Это усиливало злоупотребления, конфликты и недоверие к местной элите.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на местах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3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реформаторских шагов
</a:t>
            </a:r>
            <a:endParaRPr lang="en-US" sz="2973" dirty="0"/>
          </a:p>
        </p:txBody>
      </p:sp>
      <p:sp>
        <p:nvSpPr>
          <p:cNvPr id="9" name="Text 2"/>
          <p:cNvSpPr txBox="1"/>
          <p:nvPr/>
        </p:nvSpPr>
        <p:spPr>
          <a:xfrm>
            <a:off x="326170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стали пересматривать служебную систему. Государству требовались более профессиональные чиновники и понятные правила продвижения, а не только происхождение и личные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6170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Реформа службы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862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центре внимания оказалось крепостное право. Общество всё чаще обсуждало, насколько зависимый труд мешает хозяйственному развитию, управлению и правовой модернизации страны.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862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 крепостничества
</a:t>
            </a:r>
            <a:endParaRPr lang="en-US" sz="1516" dirty="0"/>
          </a:p>
        </p:txBody>
      </p:sp>
      <p:sp>
        <p:nvSpPr>
          <p:cNvPr id="13" name="Text 6"/>
          <p:cNvSpPr txBox="1"/>
          <p:nvPr/>
        </p:nvSpPr>
        <p:spPr>
          <a:xfrm>
            <a:off x="6237150" y="2168050"/>
            <a:ext cx="26220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возник запрос на обновление управления в целом. Стало ясно, что старая дворянская модель сохраняет престиж элиты, но уже не обеспечивает эффективную работу империи.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37150" y="1720775"/>
            <a:ext cx="2622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Новые правила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ограничившие расцвет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дворянской модели проявлялся не в одном, а сразу в нескольких направлениях: хозяйство, социальные отношения и управление начали тормозить друг друга.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создавали долги и зависимость от крепостного труда: именно они снижали гибкость поместий и ускоряли потребность в преобразованиях.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и историографическим оценкам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303355"/>
            <a:ext cx="3837600" cy="16939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850" y="3263270"/>
            <a:ext cx="1659900" cy="16258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3850" y="1303195"/>
            <a:ext cx="1659900" cy="16258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живых примера эпохи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600" y="3214775"/>
            <a:ext cx="38376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Суворов: путь заслуги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78600" y="3641575"/>
            <a:ext cx="3837600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Суворов олицетворял дворянскую службу в её самом сильном виде. Его карьера строилась на личной выучке, дисциплине и победах, а не на одном лишь происхождении. Для эпохи это был важный образ служилой чести.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05475" y="3263200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Голицыны: дом и влияние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5475" y="3764298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Голицыны объединяли несколько черт дворянской среды: усадебный уклад, участие в политической жизни и покровительство искусствам. На примере таких семей видно, как частное богатство превращалось в общественное влияние.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5475" y="1303125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Карамзин: память и слово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05475" y="1804223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 другое лицо дворянской эпохи — культурное влияние. Он работал с исторической памятью, формировал язык повествования о прошлом и помогал дворянскому обществу осмыслить собственную роль в истории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привилегий к противоречиям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материальная база дворянства усиливала влияние, а затем рождала внутренние противоречия.
</a:t>
            </a:r>
            <a:endParaRPr lang="en-US" sz="11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6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не могла длиться вечно
</a:t>
            </a:r>
            <a:endParaRPr lang="en-US" sz="3516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империя укрепила армию, управление и культуру, но её устойчивость держалась на крепостном труде, долгах и служебной зависимости — поэтому кризис был заложен в самой системе.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2026-07-26T00:41:53Z</dcterms:created>
  <dcterms:modified xsi:type="dcterms:W3CDTF">2026-07-26T00:41:53Z</dcterms:modified>
</cp:coreProperties>
</file>