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image" Target="../media/image-8-12.png"/><Relationship Id="rId13" Type="http://schemas.openxmlformats.org/officeDocument/2006/relationships/image" Target="../media/image-8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image" Target="../media/image-14-11.png"/><Relationship Id="rId12" Type="http://schemas.openxmlformats.org/officeDocument/2006/relationships/image" Target="../media/image-14-12.png"/><Relationship Id="rId13" Type="http://schemas.openxmlformats.org/officeDocument/2006/relationships/image" Target="../media/image-14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3855" y="440175"/>
            <a:ext cx="4256439" cy="4260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050" y="440175"/>
            <a:ext cx="45585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49050" y="1101675"/>
            <a:ext cx="3905100" cy="359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989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поездки Ильи Муромца: выбор богатыря и смысл былины
</a:t>
            </a:r>
            <a:pPr algn="l" indent="0" marL="0">
              <a:lnSpc>
                <a:spcPct val="100000"/>
              </a:lnSpc>
              <a:buNone/>
            </a:pPr>
            <a:r>
              <a:rPr lang="en-US" sz="133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3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 трех дорогах, выборе и настоящем богатырском долге.
</a:t>
            </a:r>
            <a:endParaRPr lang="en-US" sz="3989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350" y="740863"/>
            <a:ext cx="4150800" cy="36603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37875" y="739975"/>
            <a:ext cx="40530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9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Былина о выборе и долге
</a:t>
            </a:r>
            <a:endParaRPr lang="en-US" sz="2449" dirty="0"/>
          </a:p>
        </p:txBody>
      </p:sp>
      <p:sp>
        <p:nvSpPr>
          <p:cNvPr id="5" name="Text 1"/>
          <p:cNvSpPr txBox="1"/>
          <p:nvPr/>
        </p:nvSpPr>
        <p:spPr>
          <a:xfrm>
            <a:off x="4737875" y="1377275"/>
            <a:ext cx="4053000" cy="30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Былина соединяет подвиг, народную память и нравственный урок. В центре сюжета — Илья Муромец, который у камня на распутье выбирает не самый легкий, а самый правильный путь.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4300" y="1285325"/>
            <a:ext cx="690300" cy="69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56281" y="1285325"/>
            <a:ext cx="431437" cy="690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099400" y="1285325"/>
            <a:ext cx="690300" cy="6903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37150" y="351850"/>
            <a:ext cx="8095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89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такой Илья Муромец в былинной традиции
</a:t>
            </a:r>
            <a:endParaRPr lang="en-US" sz="2689" dirty="0"/>
          </a:p>
        </p:txBody>
      </p:sp>
      <p:sp>
        <p:nvSpPr>
          <p:cNvPr id="13" name="Text 1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4" name="Text 2"/>
          <p:cNvSpPr txBox="1"/>
          <p:nvPr/>
        </p:nvSpPr>
        <p:spPr>
          <a:xfrm>
            <a:off x="572211" y="2320343"/>
            <a:ext cx="2254500" cy="18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34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Защитник земли Русской
</a:t>
            </a:r>
            <a:pPr algn="ctr" indent="0" marL="0">
              <a:lnSpc>
                <a:spcPct val="100000"/>
              </a:lnSpc>
              <a:buNone/>
            </a:pPr>
            <a:r>
              <a:rPr lang="en-US" sz="1434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34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Илья показан не ради личной славы, а как воин, который стоит на страже людей, порядка и родной земли. Его сила всегда связана с ответственностью.
</a:t>
            </a:r>
            <a:endParaRPr lang="en-US" sz="1434" dirty="0"/>
          </a:p>
        </p:txBody>
      </p:sp>
      <p:sp>
        <p:nvSpPr>
          <p:cNvPr id="15" name="Text 3"/>
          <p:cNvSpPr txBox="1"/>
          <p:nvPr/>
        </p:nvSpPr>
        <p:spPr>
          <a:xfrm>
            <a:off x="3457567" y="2320343"/>
            <a:ext cx="2254500" cy="18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2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из народа
</a:t>
            </a:r>
            <a:pPr algn="ctr" indent="0" marL="0">
              <a:lnSpc>
                <a:spcPct val="100000"/>
              </a:lnSpc>
              <a:buNone/>
            </a:pPr>
            <a:r>
              <a:rPr lang="en-US" sz="152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2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былинной традиции Илья родом из Мурома и не принадлежит к знати. Это делает его близким народу: он поднялся из простого человека в настоящего богатыря.
</a:t>
            </a:r>
            <a:endParaRPr lang="en-US" sz="1520" dirty="0"/>
          </a:p>
        </p:txBody>
      </p:sp>
      <p:sp>
        <p:nvSpPr>
          <p:cNvPr id="16" name="Text 4"/>
          <p:cNvSpPr txBox="1"/>
          <p:nvPr/>
        </p:nvSpPr>
        <p:spPr>
          <a:xfrm>
            <a:off x="6342923" y="2320343"/>
            <a:ext cx="2254500" cy="18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34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и рассудительность
</a:t>
            </a:r>
            <a:pPr algn="ctr" indent="0" marL="0">
              <a:lnSpc>
                <a:spcPct val="100000"/>
              </a:lnSpc>
              <a:buNone/>
            </a:pPr>
            <a:r>
              <a:rPr lang="en-US" sz="1434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34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Илья действует спокойно и обдуманно. В его образе важны не только мощь и смелость, но и выдержка, умение ждать, слушать и помогать без лишних слов.
</a:t>
            </a:r>
            <a:endParaRPr lang="en-US" sz="143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Камень на распутье как начало выбора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2239525" y="3170249"/>
            <a:ext cx="1474500" cy="12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Развилка дорог
</a:t>
            </a:r>
            <a:pPr algn="ctr" indent="0" marL="0">
              <a:lnSpc>
                <a:spcPct val="100000"/>
              </a:lnSpc>
              <a:buNone/>
            </a:pPr>
            <a:r>
              <a:rPr lang="en-US" sz="106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6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Илья подъезжает к камню, где указаны три пути. С этого момента начинается не просто поездка, а испытание его характера и решения.
</a:t>
            </a:r>
            <a:endParaRPr lang="en-US" sz="1067" dirty="0"/>
          </a:p>
        </p:txBody>
      </p:sp>
      <p:sp>
        <p:nvSpPr>
          <p:cNvPr id="9" name="Text 2"/>
          <p:cNvSpPr txBox="1"/>
          <p:nvPr/>
        </p:nvSpPr>
        <p:spPr>
          <a:xfrm>
            <a:off x="3800575" y="977249"/>
            <a:ext cx="1474500" cy="119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4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на камне обещает разные судьбы для каждой дороги. Он заранее показывает: любой выбор приведет героя к особому испытанию.
</a:t>
            </a:r>
            <a:pPr algn="ctr" indent="0" marL="0">
              <a:lnSpc>
                <a:spcPct val="100000"/>
              </a:lnSpc>
              <a:buNone/>
            </a:pPr>
            <a:r>
              <a:rPr lang="en-US" sz="104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5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Надпись на камне
</a:t>
            </a:r>
            <a:endParaRPr lang="en-US" sz="1045" dirty="0"/>
          </a:p>
        </p:txBody>
      </p:sp>
      <p:sp>
        <p:nvSpPr>
          <p:cNvPr id="10" name="Text 3"/>
          <p:cNvSpPr txBox="1"/>
          <p:nvPr/>
        </p:nvSpPr>
        <p:spPr>
          <a:xfrm>
            <a:off x="5410675" y="3170249"/>
            <a:ext cx="1474500" cy="12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3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шаг героя
</a:t>
            </a:r>
            <a:pPr algn="ctr" indent="0" marL="0">
              <a:lnSpc>
                <a:spcPct val="100000"/>
              </a:lnSpc>
              <a:buNone/>
            </a:pPr>
            <a:r>
              <a:rPr lang="en-US" sz="1063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6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Илья не остается на месте, а выбирает дорогу и отправляется в путь. Так развилка становится точкой, где судьба зависит от собственного решения.
</a:t>
            </a:r>
            <a:endParaRPr lang="en-US" sz="1063" dirty="0"/>
          </a:p>
        </p:txBody>
      </p:sp>
      <p:sp>
        <p:nvSpPr>
          <p:cNvPr id="11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50" y="1584186"/>
            <a:ext cx="8544900" cy="28768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80697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построен сюжет трех поездок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078424"/>
            <a:ext cx="8069700" cy="3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последовательность: выбор дороги, испытание, преодоление опасности и возвращение к камню для нового решения.
</a:t>
            </a:r>
            <a:endParaRPr lang="en-US" sz="1441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51143" y="1072925"/>
            <a:ext cx="3468900" cy="268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поездка: открытое столкновение с опасностью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4823600" y="584918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дорога связана с прямой угрозой: враг не скрывается, а вызывает богатыря на открытый бой. Здесь особенно нужна смелость и готовность действовать без колебаний.
</a:t>
            </a:r>
            <a:endParaRPr lang="en-US" sz="1461" dirty="0"/>
          </a:p>
        </p:txBody>
      </p:sp>
      <p:sp>
        <p:nvSpPr>
          <p:cNvPr id="5" name="Text 2"/>
          <p:cNvSpPr txBox="1"/>
          <p:nvPr/>
        </p:nvSpPr>
        <p:spPr>
          <a:xfrm>
            <a:off x="4823600" y="1995740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Илья не ищет выгоды для себя. Его решение показывает, что настоящий воин защищает других и не отступает, когда зло идет навстречу открыто.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823600" y="3406565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9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эпизод подчеркивает решительность героя. Сила Ильи в былине становится не просто качеством, а способом остановить опасность и сохранить спокойствие вокруг.
</a:t>
            </a:r>
            <a:endParaRPr lang="en-US" sz="1489" dirty="0"/>
          </a:p>
        </p:txBody>
      </p:sp>
      <p:sp>
        <p:nvSpPr>
          <p:cNvPr id="7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5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поездка: испытание хитростью и соблазном
</a:t>
            </a:r>
            <a:endParaRPr lang="en-US" sz="2435" dirty="0"/>
          </a:p>
        </p:txBody>
      </p:sp>
      <p:sp>
        <p:nvSpPr>
          <p:cNvPr id="4" name="Text 1"/>
          <p:cNvSpPr txBox="1"/>
          <p:nvPr/>
        </p:nvSpPr>
        <p:spPr>
          <a:xfrm>
            <a:off x="5371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второй поездке опасность не всегда заметна сразу: она может прятаться в обещании легкого успеха, в обмане или в видимой безобидности пути.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5371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Илье важно не торопиться и внимательно оценивать обстановку. Эта часть сюжета показывает, что богатырю нужен не только меч, но и ясная голова.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9060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распознает ложный путь и не поддается соблазну. Его поступок учит: осторожность помогает избежать ошибки, даже когда опасность кажется невидимой.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49060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особенно заметно, что честь для Ильи важнее удобства. Он выбирает не простое решение, а то, которое сохраняет достоинство и верность долгу.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1625" y="1328100"/>
            <a:ext cx="690300" cy="69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38113" y="1328100"/>
            <a:ext cx="517725" cy="690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269813" y="1371330"/>
            <a:ext cx="754800" cy="60384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420013" y="1337783"/>
            <a:ext cx="754800" cy="670933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06100" y="363625"/>
            <a:ext cx="81318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поездка: самое трудное испытание
</a:t>
            </a:r>
            <a:endParaRPr lang="en-US" sz="3000" dirty="0"/>
          </a:p>
        </p:txBody>
      </p:sp>
      <p:sp>
        <p:nvSpPr>
          <p:cNvPr id="16" name="Text 1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17" name="Text 2"/>
          <p:cNvSpPr txBox="1"/>
          <p:nvPr/>
        </p:nvSpPr>
        <p:spPr>
          <a:xfrm>
            <a:off x="498963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3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высокая трудность
</a:t>
            </a:r>
            <a:pPr algn="ctr" indent="0" marL="0">
              <a:lnSpc>
                <a:spcPct val="100000"/>
              </a:lnSpc>
              <a:buNone/>
            </a:pPr>
            <a:r>
              <a:rPr lang="en-US" sz="133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3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дорога обычно оказывается сложнее остальных. Она требует от Ильи не только силы, но и терпения, выдержки и готовности идти до конца.
</a:t>
            </a:r>
            <a:endParaRPr lang="en-US" sz="1338" dirty="0"/>
          </a:p>
        </p:txBody>
      </p:sp>
      <p:sp>
        <p:nvSpPr>
          <p:cNvPr id="18" name="Text 3"/>
          <p:cNvSpPr txBox="1"/>
          <p:nvPr/>
        </p:nvSpPr>
        <p:spPr>
          <a:xfrm>
            <a:off x="2649379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3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стойкости
</a:t>
            </a:r>
            <a:pPr algn="ctr" indent="0" marL="0">
              <a:lnSpc>
                <a:spcPct val="100000"/>
              </a:lnSpc>
              <a:buNone/>
            </a:pPr>
            <a:r>
              <a:rPr lang="en-US" sz="133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3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испытании важны не быстрые действия, а умение не сломаться под давлением. Именно так раскрывается внутренний характер богатыря.
</a:t>
            </a:r>
            <a:endParaRPr lang="en-US" sz="1338" dirty="0"/>
          </a:p>
        </p:txBody>
      </p:sp>
      <p:sp>
        <p:nvSpPr>
          <p:cNvPr id="19" name="Text 4"/>
          <p:cNvSpPr txBox="1"/>
          <p:nvPr/>
        </p:nvSpPr>
        <p:spPr>
          <a:xfrm>
            <a:off x="4799438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83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ради людей
</a:t>
            </a:r>
            <a:pPr algn="ctr" indent="0" marL="0">
              <a:lnSpc>
                <a:spcPct val="100000"/>
              </a:lnSpc>
              <a:buNone/>
            </a:pPr>
            <a:r>
              <a:rPr lang="en-US" sz="1283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8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Илья побеждает не ради собственной славы. Его успех нужен, чтобы защитить людей, восстановить справедливость и подтвердить ценность служения Руси.
</a:t>
            </a:r>
            <a:endParaRPr lang="en-US" sz="1283" dirty="0"/>
          </a:p>
        </p:txBody>
      </p:sp>
      <p:sp>
        <p:nvSpPr>
          <p:cNvPr id="20" name="Text 5"/>
          <p:cNvSpPr txBox="1"/>
          <p:nvPr/>
        </p:nvSpPr>
        <p:spPr>
          <a:xfrm>
            <a:off x="6949490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34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Завершение образа героя
</a:t>
            </a:r>
            <a:pPr algn="ctr" indent="0" marL="0">
              <a:lnSpc>
                <a:spcPct val="100000"/>
              </a:lnSpc>
              <a:buNone/>
            </a:pPr>
            <a:r>
              <a:rPr lang="en-US" sz="1234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3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третьей поездки образ Ильи становится особенно цельным: он предстает как воин, который умеет побеждать и сохранять нравственную силу.
</a:t>
            </a:r>
            <a:endParaRPr lang="en-US" sz="1234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450" y="1880357"/>
            <a:ext cx="3982500" cy="127088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99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поездки Ильи Муромца: сравнение испытаний
</a:t>
            </a:r>
            <a:endParaRPr lang="en-US" sz="2499" dirty="0"/>
          </a:p>
        </p:txBody>
      </p:sp>
      <p:sp>
        <p:nvSpPr>
          <p:cNvPr id="5" name="Text 1"/>
          <p:cNvSpPr txBox="1"/>
          <p:nvPr/>
        </p:nvSpPr>
        <p:spPr>
          <a:xfrm>
            <a:off x="4853575" y="1245101"/>
            <a:ext cx="3693300" cy="17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увидеть, как каждая дорога раскрывает новую сторону характера героя.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853575" y="3326050"/>
            <a:ext cx="3693300" cy="10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пути проверяют разные качества одного героя: храбрость, рассудительность и верность долгу.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28750" y="4079490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Былина «Три поездки Ильи Муромца»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27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качества раскрывает каждая поездка
</a:t>
            </a:r>
            <a:endParaRPr lang="en-US" sz="2927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богатырь ценен не одной силой: его образ строится на умении выбирать правильный путь.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Главным качеством становится долг: именно он объединяет смелость и ум в один нравственный характер.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былины «Три поездки Ильи Муромца»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00" y="1125896"/>
            <a:ext cx="2769600" cy="15335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7197" y="1125896"/>
            <a:ext cx="2769600" cy="153355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553" y="1125896"/>
            <a:ext cx="2769600" cy="153355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352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59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изображениях Илья часто стоит или сидит верхом у камня на распутье: впереди три дороги, а рядом — тишина перед выбором. Его доспехи, копьё и спокойная осанка показывают не только силу, но и уверенность человека, который отвечает за свой путь.
</a:t>
            </a:r>
            <a:endParaRPr lang="en-US" sz="859" dirty="0"/>
          </a:p>
        </p:txBody>
      </p:sp>
      <p:sp>
        <p:nvSpPr>
          <p:cNvPr id="10" name="Text 1"/>
          <p:cNvSpPr txBox="1"/>
          <p:nvPr/>
        </p:nvSpPr>
        <p:spPr>
          <a:xfrm>
            <a:off x="5352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Илья Муромец у камня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34084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72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Художники и иллюстраторы обычно передают в облике Ильи широкие плечи, крепкую посадку в седле и сосредоточенный взгляд. Такой герой выглядит не угрожающе, а надёжно: он готов защитить землю, людей и справедливость без лишних слов.
</a:t>
            </a:r>
            <a:endParaRPr lang="en-US" sz="872" dirty="0"/>
          </a:p>
        </p:txBody>
      </p:sp>
      <p:sp>
        <p:nvSpPr>
          <p:cNvPr id="12" name="Text 3"/>
          <p:cNvSpPr txBox="1"/>
          <p:nvPr/>
        </p:nvSpPr>
        <p:spPr>
          <a:xfrm>
            <a:off x="34084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Богатырь, которого узнают сразу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62816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22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Ильи Муромца живёт в иконах, картинах и книжных рисунках, потому что он стал символом народного защитника. Через этот образ легче почувствовать, что былина — не только рассказ о подвиге, но и часть культурной памяти народа.
</a:t>
            </a:r>
            <a:endParaRPr lang="en-US" sz="922" dirty="0"/>
          </a:p>
        </p:txBody>
      </p:sp>
      <p:sp>
        <p:nvSpPr>
          <p:cNvPr id="14" name="Text 5"/>
          <p:cNvSpPr txBox="1"/>
          <p:nvPr/>
        </p:nvSpPr>
        <p:spPr>
          <a:xfrm>
            <a:off x="62816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защитнике Руси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4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48" dirty="0"/>
          </a:p>
        </p:txBody>
      </p:sp>
      <p:sp>
        <p:nvSpPr>
          <p:cNvPr id="16" name="Text 7"/>
          <p:cNvSpPr txBox="1"/>
          <p:nvPr/>
        </p:nvSpPr>
        <p:spPr>
          <a:xfrm>
            <a:off x="537150" y="351850"/>
            <a:ext cx="8083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богатыря в народной культуре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в былине нужен мотив выбора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432500" y="1261923"/>
            <a:ext cx="71742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дороги делают решение Ильи видимым: герой сам выбирает, какой ценой идти к цели. В фольклоре такой выбор показывает характер человека лучше любых объяснений.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432500" y="2402771"/>
            <a:ext cx="71742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Илья не ищет самый простой путь, потому что понимает: лёгкая дорога не всегда ведёт к добру. Он принимает риск ради пользы для других и ради верного служения.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1432500" y="3536458"/>
            <a:ext cx="71742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 выбора превращает былину в историю о нравственной ответственности. Победа здесь важна, но ещё важнее то, каким человеком герой остаётся перед испытанием.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96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основа и художественный вымысел
</a:t>
            </a:r>
            <a:endParaRPr lang="en-US" sz="2496" dirty="0"/>
          </a:p>
        </p:txBody>
      </p:sp>
      <p:sp>
        <p:nvSpPr>
          <p:cNvPr id="4" name="Text 1"/>
          <p:cNvSpPr txBox="1"/>
          <p:nvPr/>
        </p:nvSpPr>
        <p:spPr>
          <a:xfrm>
            <a:off x="5371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былине ощущается эпоха княжеской Руси: дорога, вооружённый всадник, служба земле и постоянная угроза нападения. Эти детали создают правдоподобный исторический фон.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5371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не является точной хроникой, поэтому рядом с реальными чертами эпохи появляются чудесные события. Так фольклор не сообщает факты, а передаёт народное представление о герое.
</a:t>
            </a:r>
            <a:endParaRPr lang="en-US" sz="1567" dirty="0"/>
          </a:p>
        </p:txBody>
      </p:sp>
      <p:sp>
        <p:nvSpPr>
          <p:cNvPr id="6" name="Text 3"/>
          <p:cNvSpPr txBox="1"/>
          <p:nvPr/>
        </p:nvSpPr>
        <p:spPr>
          <a:xfrm>
            <a:off x="49060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Чудесная сила Ильи, необычные испытания и преувеличенные подвиги делают его не обычным воином, а идеальным богатырём. В этом и состоит художественная сила былины.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49060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правды и вымысла помогает запомнить образ защитника Руси. Для слушателя важнее не точная дата, а то, какой пример мужества и долга подаёт герой.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1625" y="1328100"/>
            <a:ext cx="690300" cy="69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51825" y="1328100"/>
            <a:ext cx="690300" cy="690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88350" y="1328100"/>
            <a:ext cx="517725" cy="6903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420013" y="1337783"/>
            <a:ext cx="754800" cy="670933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06100" y="363619"/>
            <a:ext cx="81318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языка былины
</a:t>
            </a:r>
            <a:endParaRPr lang="en-US" sz="3000" dirty="0"/>
          </a:p>
        </p:txBody>
      </p:sp>
      <p:sp>
        <p:nvSpPr>
          <p:cNvPr id="16" name="Text 1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  <p:sp>
        <p:nvSpPr>
          <p:cNvPr id="17" name="Text 2"/>
          <p:cNvSpPr txBox="1"/>
          <p:nvPr/>
        </p:nvSpPr>
        <p:spPr>
          <a:xfrm>
            <a:off x="498963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2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
</a:t>
            </a:r>
            <a:pPr algn="ctr" indent="0" marL="0">
              <a:lnSpc>
                <a:spcPct val="100000"/>
              </a:lnSpc>
              <a:buNone/>
            </a:pPr>
            <a:r>
              <a:rPr lang="en-US" sz="132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25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обороты делают речь былины напевной и помогают слушателю удерживать в памяти важные события, повороты сюжета и основные черты героя.
</a:t>
            </a:r>
            <a:endParaRPr lang="en-US" sz="1325" dirty="0"/>
          </a:p>
        </p:txBody>
      </p:sp>
      <p:sp>
        <p:nvSpPr>
          <p:cNvPr id="18" name="Text 3"/>
          <p:cNvSpPr txBox="1"/>
          <p:nvPr/>
        </p:nvSpPr>
        <p:spPr>
          <a:xfrm>
            <a:off x="2649379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9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Устойчивые формулы
</a:t>
            </a:r>
            <a:pPr algn="ctr" indent="0" marL="0">
              <a:lnSpc>
                <a:spcPct val="100000"/>
              </a:lnSpc>
              <a:buNone/>
            </a:pPr>
            <a:r>
              <a:rPr lang="en-US" sz="119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95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Постоянные выражения задают особый ритм повествования. Благодаря им текст звучит как живая народная речь и легко узнаётся среди других фольклорных произведений.
</a:t>
            </a:r>
            <a:endParaRPr lang="en-US" sz="1195" dirty="0"/>
          </a:p>
        </p:txBody>
      </p:sp>
      <p:sp>
        <p:nvSpPr>
          <p:cNvPr id="19" name="Text 4"/>
          <p:cNvSpPr txBox="1"/>
          <p:nvPr/>
        </p:nvSpPr>
        <p:spPr>
          <a:xfrm>
            <a:off x="4799438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94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Гипербола
</a:t>
            </a:r>
            <a:pPr algn="ctr" indent="0" marL="0">
              <a:lnSpc>
                <a:spcPct val="100000"/>
              </a:lnSpc>
              <a:buNone/>
            </a:pPr>
            <a:r>
              <a:rPr lang="en-US" sz="1294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94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Преувеличение подчёркивает богатырскую мощь Ильи. Так образ героя становится особенно ярким, а его подвиги воспринимаются как по-настоящему выдающиеся.
</a:t>
            </a:r>
            <a:endParaRPr lang="en-US" sz="1294" dirty="0"/>
          </a:p>
        </p:txBody>
      </p:sp>
      <p:sp>
        <p:nvSpPr>
          <p:cNvPr id="20" name="Text 5"/>
          <p:cNvSpPr txBox="1"/>
          <p:nvPr/>
        </p:nvSpPr>
        <p:spPr>
          <a:xfrm>
            <a:off x="6949490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7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Фольклорные мотивы
</a:t>
            </a:r>
            <a:pPr algn="ctr" indent="0" marL="0">
              <a:lnSpc>
                <a:spcPct val="100000"/>
              </a:lnSpc>
              <a:buNone/>
            </a:pPr>
            <a:r>
              <a:rPr lang="en-US" sz="1227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27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Камень на распутье, три дороги и трудный выбор — устойчивые образы народной традиции. Они помогают сразу понять, что перед героем стоит важное решение.
</a:t>
            </a:r>
            <a:endParaRPr lang="en-US" sz="122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3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важнее в образе героя: сила, ум или долг
</a:t>
            </a:r>
            <a:endParaRPr lang="en-US" sz="2783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первый план выходит не победа сама по себе, а то, ради чего она совершается. Поэтому образ богатыря воспринимается как нравственный пример.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Верность долгу определяет образ Ильи сильнее всего: сила и ум важны, но именно долг объединяет их в настоящий подвиг.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Аналитическая интерпретация содержания былины «Три поездки Ильи Муромца»
</a:t>
            </a:r>
            <a:endParaRPr lang="en-US" sz="1377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6300" y="1199838"/>
            <a:ext cx="3537900" cy="16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000" dirty="0"/>
          </a:p>
        </p:txBody>
      </p:sp>
      <p:sp>
        <p:nvSpPr>
          <p:cNvPr id="4" name="Text 1"/>
          <p:cNvSpPr txBox="1"/>
          <p:nvPr/>
        </p:nvSpPr>
        <p:spPr>
          <a:xfrm>
            <a:off x="910000" y="3130598"/>
            <a:ext cx="3010500" cy="8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33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былины особенно ярко показывают, что герой остаётся защитником Руси при любых испытаниях.
</a:t>
            </a:r>
            <a:endParaRPr lang="en-US" sz="1733" dirty="0"/>
          </a:p>
        </p:txBody>
      </p:sp>
      <p:sp>
        <p:nvSpPr>
          <p:cNvPr id="5" name="Text 2"/>
          <p:cNvSpPr txBox="1"/>
          <p:nvPr/>
        </p:nvSpPr>
        <p:spPr>
          <a:xfrm>
            <a:off x="4822075" y="1195650"/>
            <a:ext cx="4029300" cy="28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богатырском цикле Илья раскрывается с разных сторон, но его главная черта не меняется: он служит родной земле, а не личной славе.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646300" y="4666575"/>
            <a:ext cx="5715000" cy="39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былины об Илье Муромце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00" y="1126335"/>
            <a:ext cx="4165800" cy="15743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4400" y="1126335"/>
            <a:ext cx="4165800" cy="15743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7150" y="3458075"/>
            <a:ext cx="3746700" cy="10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1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камне написано не просто направление, а предупреждение о последствиях выбора. Стоя перед ним, Илья как будто видит не только дорогу, но и будущий итог каждого решения, поэтому распутье становится испытанием характера.
</a:t>
            </a:r>
            <a:endParaRPr lang="en-US" sz="1411" dirty="0"/>
          </a:p>
        </p:txBody>
      </p:sp>
      <p:sp>
        <p:nvSpPr>
          <p:cNvPr id="8" name="Text 1"/>
          <p:cNvSpPr txBox="1"/>
          <p:nvPr/>
        </p:nvSpPr>
        <p:spPr>
          <a:xfrm>
            <a:off x="537150" y="2837575"/>
            <a:ext cx="37467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Камень, который заставляет думать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873950" y="3458075"/>
            <a:ext cx="3746700" cy="10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1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Расходящиеся дороги в былине показывают, что человек не идёт по жизни случайно. Каждый путь открывает свой риск и свою ответственность, а выбор героя превращает обычную развилку в образ судьбы, зависящей от поступка.
</a:t>
            </a:r>
            <a:endParaRPr lang="en-US" sz="1411" dirty="0"/>
          </a:p>
        </p:txBody>
      </p:sp>
      <p:sp>
        <p:nvSpPr>
          <p:cNvPr id="10" name="Text 3"/>
          <p:cNvSpPr txBox="1"/>
          <p:nvPr/>
        </p:nvSpPr>
        <p:spPr>
          <a:xfrm>
            <a:off x="4873950" y="2840650"/>
            <a:ext cx="37467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пути — три возможные судьбы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  <p:sp>
        <p:nvSpPr>
          <p:cNvPr id="12" name="Text 5"/>
          <p:cNvSpPr txBox="1"/>
          <p:nvPr/>
        </p:nvSpPr>
        <p:spPr>
          <a:xfrm>
            <a:off x="537150" y="351850"/>
            <a:ext cx="8083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Камень на распутье как символ судьбы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4300" y="1285325"/>
            <a:ext cx="690300" cy="69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39750" y="1285325"/>
            <a:ext cx="690300" cy="690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067150" y="1328555"/>
            <a:ext cx="754800" cy="60384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37150" y="351850"/>
            <a:ext cx="8095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былина школьников 7 класса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  <p:sp>
        <p:nvSpPr>
          <p:cNvPr id="14" name="Text 2"/>
          <p:cNvSpPr txBox="1"/>
          <p:nvPr/>
        </p:nvSpPr>
        <p:spPr>
          <a:xfrm>
            <a:off x="572211" y="2320343"/>
            <a:ext cx="2254500" cy="18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34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Защищать слабых
</a:t>
            </a:r>
            <a:pPr algn="ctr" indent="0" marL="0">
              <a:lnSpc>
                <a:spcPct val="100000"/>
              </a:lnSpc>
              <a:buNone/>
            </a:pPr>
            <a:r>
              <a:rPr lang="en-US" sz="1434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3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Илья Муромец показывает, что сила нужна не для превосходства, а для помощи другим. Настоящий герой встает на сторону тех, кто не может защитить себя сам.
</a:t>
            </a:r>
            <a:endParaRPr lang="en-US" sz="1434" dirty="0"/>
          </a:p>
        </p:txBody>
      </p:sp>
      <p:sp>
        <p:nvSpPr>
          <p:cNvPr id="15" name="Text 3"/>
          <p:cNvSpPr txBox="1"/>
          <p:nvPr/>
        </p:nvSpPr>
        <p:spPr>
          <a:xfrm>
            <a:off x="3457567" y="2320343"/>
            <a:ext cx="2254500" cy="18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34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Думать о последствиях
</a:t>
            </a:r>
            <a:pPr algn="ctr" indent="0" marL="0">
              <a:lnSpc>
                <a:spcPct val="100000"/>
              </a:lnSpc>
              <a:buNone/>
            </a:pPr>
            <a:r>
              <a:rPr lang="en-US" sz="1434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3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Былина учит не торопиться с решением и замечать скрытую опасность. Выбор дороги у Ильи напоминает, что ум помогает избежать ошибки и сохранить честь.
</a:t>
            </a:r>
            <a:endParaRPr lang="en-US" sz="1434" dirty="0"/>
          </a:p>
        </p:txBody>
      </p:sp>
      <p:sp>
        <p:nvSpPr>
          <p:cNvPr id="16" name="Text 4"/>
          <p:cNvSpPr txBox="1"/>
          <p:nvPr/>
        </p:nvSpPr>
        <p:spPr>
          <a:xfrm>
            <a:off x="6342923" y="2320343"/>
            <a:ext cx="2254500" cy="18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34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Быть ответственным
</a:t>
            </a:r>
            <a:pPr algn="ctr" indent="0" marL="0">
              <a:lnSpc>
                <a:spcPct val="100000"/>
              </a:lnSpc>
              <a:buNone/>
            </a:pPr>
            <a:r>
              <a:rPr lang="en-US" sz="1434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3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отвечает не только за себя, но и за родную землю. Такой пример помогает понять, что честность, верность слову и готовность к делу важнее случайного успеха.
</a:t>
            </a:r>
            <a:endParaRPr lang="en-US" sz="143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героя от выбора к победе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показывает, как сюжет постепенно усложняется: от спокойного начала к новым опасностям и решающему испытанию. Это делает былину напряжённой и запоминающейся.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 напряжения приходится на последнюю дорогу, а финал возвращает порядок и справедливость. Так композиция подчёркивает ценность правильного выбора.
</a:t>
            </a:r>
            <a:endParaRPr lang="en-US" sz="1533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Аналитическая схема по сюжету былины «Три поездки Ильи Муромца»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0675" y="2255925"/>
            <a:ext cx="5233800" cy="263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9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смысл былины «Три поездки Ильи Муромца»
</a:t>
            </a:r>
            <a:pPr algn="l" indent="0" marL="0">
              <a:lnSpc>
                <a:spcPct val="100000"/>
              </a:lnSpc>
              <a:buNone/>
            </a:pPr>
            <a:r>
              <a:rPr lang="en-US" sz="138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8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Былина показывает, что настоящий герой силён не только в бою, но и в умении выбрать правильный путь. Илья Муромец становится примером мужества, ума и верности родной земле.
</a:t>
            </a:r>
            <a:endParaRPr lang="en-US" sz="3798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2026-05-22T13:38:14Z</dcterms:created>
  <dcterms:modified xsi:type="dcterms:W3CDTF">2026-05-22T13:38:14Z</dcterms:modified>
</cp:coreProperties>
</file>