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jpeg"/><Relationship Id="rId5" Type="http://schemas.openxmlformats.org/officeDocument/2006/relationships/image" Target="../media/image-7-5.png"/><Relationship Id="rId6" Type="http://schemas.openxmlformats.org/officeDocument/2006/relationships/image" Target="../media/image-7-6.jpe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jpe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jpe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441376" y="360000"/>
            <a:ext cx="3342498" cy="4388100"/>
          </a:xfrm>
          <a:prstGeom prst="rect">
            <a:avLst/>
          </a:prstGeom>
        </p:spPr>
      </p:pic>
      <p:sp>
        <p:nvSpPr>
          <p:cNvPr id="5" name="Text 0"/>
          <p:cNvSpPr txBox="1"/>
          <p:nvPr/>
        </p:nvSpPr>
        <p:spPr>
          <a:xfrm>
            <a:off x="360000" y="1294050"/>
            <a:ext cx="4895700" cy="1794300"/>
          </a:xfrm>
          <a:prstGeom prst="rect">
            <a:avLst/>
          </a:prstGeom>
          <a:noFill/>
          <a:ln/>
        </p:spPr>
        <p:txBody>
          <a:bodyPr wrap="square" lIns="0" tIns="0" rIns="0" bIns="0" rtlCol="0" anchor="b"/>
          <a:lstStyle/>
          <a:p>
            <a:pPr algn="l" indent="0" marL="0">
              <a:lnSpc>
                <a:spcPct val="90000"/>
              </a:lnSpc>
              <a:buNone/>
            </a:pPr>
            <a:r>
              <a:rPr lang="en-US" sz="3400" b="1" dirty="0">
                <a:solidFill>
                  <a:srgbClr val="F6D298"/>
                </a:solidFill>
                <a:latin typeface="Arial" pitchFamily="34" charset="0"/>
                <a:ea typeface="Arial" pitchFamily="34" charset="-122"/>
                <a:cs typeface="Arial" pitchFamily="34" charset="-120"/>
              </a:rPr>
              <a:t>Зона арктических пустынь
</a:t>
            </a:r>
            <a:endParaRPr lang="en-US" sz="3400" dirty="0"/>
          </a:p>
        </p:txBody>
      </p:sp>
      <p:sp>
        <p:nvSpPr>
          <p:cNvPr id="6" name="Text 1"/>
          <p:cNvSpPr txBox="1"/>
          <p:nvPr/>
        </p:nvSpPr>
        <p:spPr>
          <a:xfrm>
            <a:off x="566550" y="3492200"/>
            <a:ext cx="4414800" cy="991200"/>
          </a:xfrm>
          <a:prstGeom prst="rect">
            <a:avLst/>
          </a:prstGeom>
          <a:noFill/>
          <a:ln/>
        </p:spPr>
        <p:txBody>
          <a:bodyPr wrap="square" lIns="0" tIns="0" rIns="0" bIns="0" rtlCol="0" anchor="ctr"/>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Добро пожаловать в мир льда, ветра и белых просторов!
</a:t>
            </a:r>
            <a:endParaRPr lang="en-US" sz="1600" dirty="0"/>
          </a:p>
        </p:txBody>
      </p:sp>
      <p:sp>
        <p:nvSpPr>
          <p:cNvPr id="7" name="Text 2"/>
          <p:cNvSpPr txBox="1"/>
          <p:nvPr/>
        </p:nvSpPr>
        <p:spPr>
          <a:xfrm>
            <a:off x="360000" y="360000"/>
            <a:ext cx="4130700" cy="668700"/>
          </a:xfrm>
          <a:prstGeom prst="rect">
            <a:avLst/>
          </a:prstGeom>
          <a:noFill/>
          <a:ln/>
        </p:spPr>
        <p:txBody>
          <a:bodyPr wrap="square" lIns="0" tIns="0" rIns="0" bIns="0" rtlCol="0" anchor="t"/>
          <a:lstStyle/>
          <a:p>
            <a:pPr algn="l" indent="0" marL="0">
              <a:lnSpc>
                <a:spcPct val="90000"/>
              </a:lnSpc>
              <a:buNone/>
            </a:pPr>
            <a:r>
              <a:rPr lang="en-US" sz="1600" b="1" dirty="0">
                <a:solidFill>
                  <a:srgbClr val="F6D298"/>
                </a:solidFill>
                <a:latin typeface="Arial" pitchFamily="34" charset="0"/>
                <a:ea typeface="Arial" pitchFamily="34" charset="-122"/>
                <a:cs typeface="Arial" pitchFamily="34" charset="-120"/>
              </a:rPr>
              <a:t>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044200" y="1346463"/>
            <a:ext cx="3739800" cy="310067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Где прячется Арктика на карте
</a:t>
            </a:r>
            <a:endParaRPr lang="en-US" sz="3100" dirty="0"/>
          </a:p>
        </p:txBody>
      </p:sp>
      <p:sp>
        <p:nvSpPr>
          <p:cNvPr id="7"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2</a:t>
            </a:r>
            <a:endParaRPr lang="en-US" sz="1800" dirty="0"/>
          </a:p>
        </p:txBody>
      </p:sp>
      <p:sp>
        <p:nvSpPr>
          <p:cNvPr id="8" name="Text 2"/>
          <p:cNvSpPr txBox="1"/>
          <p:nvPr/>
        </p:nvSpPr>
        <p:spPr>
          <a:xfrm>
            <a:off x="695850" y="1718675"/>
            <a:ext cx="3995400" cy="2512200"/>
          </a:xfrm>
          <a:prstGeom prst="rect">
            <a:avLst/>
          </a:prstGeom>
          <a:noFill/>
          <a:ln/>
        </p:spPr>
        <p:txBody>
          <a:bodyPr wrap="square" lIns="0" tIns="0" rIns="0" bIns="0" rtlCol="0" anchor="ctr"/>
          <a:lstStyle/>
          <a:p>
            <a:pPr algn="l" indent="0" marL="0">
              <a:lnSpc>
                <a:spcPct val="90000"/>
              </a:lnSpc>
              <a:buNone/>
            </a:pPr>
            <a:r>
              <a:rPr lang="en-US" sz="1500" dirty="0">
                <a:solidFill>
                  <a:srgbClr val="FFFFFF"/>
                </a:solidFill>
                <a:latin typeface="Arial" pitchFamily="34" charset="0"/>
                <a:ea typeface="Arial" pitchFamily="34" charset="-122"/>
                <a:cs typeface="Arial" pitchFamily="34" charset="-120"/>
              </a:rPr>
              <a:t>Арктические пустыни находятся у Северного Ледовитого океана. В России они встречаются на северных островах и берегах морей. Здесь бывают полярный день и полярная ночь, поэтому солнце то не уходит, то долго не показывается.
</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Почему здесь так холодно
</a:t>
            </a:r>
            <a:endParaRPr lang="en-US" sz="3100" dirty="0"/>
          </a:p>
        </p:txBody>
      </p:sp>
      <p:sp>
        <p:nvSpPr>
          <p:cNvPr id="7" name="Text 1"/>
          <p:cNvSpPr txBox="1"/>
          <p:nvPr/>
        </p:nvSpPr>
        <p:spPr>
          <a:xfrm>
            <a:off x="5254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Солнечные лучи в Арктике падают очень косо. Они плохо согревают землю, поэтому даже в ясный день тепла приходит совсем мало.
</a:t>
            </a:r>
            <a:endParaRPr lang="en-US" sz="1400" dirty="0"/>
          </a:p>
        </p:txBody>
      </p:sp>
      <p:sp>
        <p:nvSpPr>
          <p:cNvPr id="8" name="Text 2"/>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3</a:t>
            </a:r>
            <a:endParaRPr lang="en-US" sz="1800" dirty="0"/>
          </a:p>
        </p:txBody>
      </p:sp>
      <p:sp>
        <p:nvSpPr>
          <p:cNvPr id="9" name="Text 3"/>
          <p:cNvSpPr txBox="1"/>
          <p:nvPr/>
        </p:nvSpPr>
        <p:spPr>
          <a:xfrm>
            <a:off x="6275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Снег и лёд отражают солнечный свет обратно в небо. Из-за этого поверхность почти не нагревается и холод задерживается надолго.
</a:t>
            </a:r>
            <a:endParaRPr lang="en-US" sz="1400" dirty="0"/>
          </a:p>
        </p:txBody>
      </p:sp>
      <p:sp>
        <p:nvSpPr>
          <p:cNvPr id="10" name="Text 4"/>
          <p:cNvSpPr txBox="1"/>
          <p:nvPr/>
        </p:nvSpPr>
        <p:spPr>
          <a:xfrm>
            <a:off x="3421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Зимой морозы становятся особенно сильными. Температура часто держится ниже нуля, а ветер усиливает холод, словно старается быстрее остудить всё вокруг.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50932"/>
            <a:ext cx="2700000" cy="1988086"/>
          </a:xfrm>
          <a:prstGeom prst="rect">
            <a:avLst/>
          </a:prstGeom>
        </p:spPr>
      </p:pic>
      <p:pic>
        <p:nvPicPr>
          <p:cNvPr id="4" name="Image 2" descr="preencoded.png">    </p:cNvPr>
          <p:cNvPicPr>
            <a:picLocks noChangeAspect="1"/>
          </p:cNvPicPr>
          <p:nvPr/>
        </p:nvPicPr>
        <p:blipFill>
          <a:blip r:embed="rId3"/>
          <a:stretch>
            <a:fillRect/>
          </a:stretch>
        </p:blipFill>
        <p:spPr>
          <a:xfrm>
            <a:off x="6084000" y="1450932"/>
            <a:ext cx="2700000" cy="1988086"/>
          </a:xfrm>
          <a:prstGeom prst="rect">
            <a:avLst/>
          </a:prstGeom>
        </p:spPr>
      </p:pic>
      <p:pic>
        <p:nvPicPr>
          <p:cNvPr id="5" name="Image 3" descr="preencoded.png">    </p:cNvPr>
          <p:cNvPicPr>
            <a:picLocks noChangeAspect="1"/>
          </p:cNvPicPr>
          <p:nvPr/>
        </p:nvPicPr>
        <p:blipFill>
          <a:blip r:embed="rId4"/>
          <a:stretch>
            <a:fillRect/>
          </a:stretch>
        </p:blipFill>
        <p:spPr>
          <a:xfrm>
            <a:off x="3222000" y="1450932"/>
            <a:ext cx="2700000" cy="1988086"/>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Ледяной пейзаж Арктики
</a:t>
            </a:r>
            <a:endParaRPr lang="en-US" sz="3100" dirty="0"/>
          </a:p>
        </p:txBody>
      </p:sp>
      <p:sp>
        <p:nvSpPr>
          <p:cNvPr id="7"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4</a:t>
            </a:r>
            <a:endParaRPr lang="en-US" sz="1800" dirty="0"/>
          </a:p>
        </p:txBody>
      </p:sp>
      <p:sp>
        <p:nvSpPr>
          <p:cNvPr id="8" name="Text 2"/>
          <p:cNvSpPr txBox="1"/>
          <p:nvPr/>
        </p:nvSpPr>
        <p:spPr>
          <a:xfrm>
            <a:off x="360000" y="3889750"/>
            <a:ext cx="2700000" cy="790200"/>
          </a:xfrm>
          <a:prstGeom prst="rect">
            <a:avLst/>
          </a:prstGeom>
          <a:noFill/>
          <a:ln/>
        </p:spPr>
        <p:txBody>
          <a:bodyPr wrap="square" lIns="0" tIns="0" rIns="0" bIns="0" rtlCol="0" anchor="t"/>
          <a:lstStyle/>
          <a:p>
            <a:pPr algn="l" indent="0" marL="0">
              <a:lnSpc>
                <a:spcPct val="90000"/>
              </a:lnSpc>
              <a:buNone/>
            </a:pPr>
            <a:r>
              <a:rPr lang="en-US" sz="1152" dirty="0">
                <a:solidFill>
                  <a:srgbClr val="FFFFFF"/>
                </a:solidFill>
                <a:latin typeface="Arial" pitchFamily="34" charset="0"/>
                <a:ea typeface="Arial" pitchFamily="34" charset="-122"/>
                <a:cs typeface="Arial" pitchFamily="34" charset="-120"/>
              </a:rPr>
              <a:t>Большую часть года Арктика выглядит как огромная белая равнина. Снег лежит на земле, лёд блестит на солнце, а между ними видны тёмные камни. Всё вокруг кажется очень тихим и спокойным.
</a:t>
            </a:r>
            <a:endParaRPr lang="en-US" sz="1152" dirty="0"/>
          </a:p>
        </p:txBody>
      </p:sp>
      <p:sp>
        <p:nvSpPr>
          <p:cNvPr id="9" name="Text 3"/>
          <p:cNvSpPr txBox="1"/>
          <p:nvPr/>
        </p:nvSpPr>
        <p:spPr>
          <a:xfrm>
            <a:off x="360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Белое море снега и льда
</a:t>
            </a:r>
            <a:endParaRPr lang="en-US" sz="1300" dirty="0"/>
          </a:p>
        </p:txBody>
      </p:sp>
      <p:sp>
        <p:nvSpPr>
          <p:cNvPr id="10" name="Text 4"/>
          <p:cNvSpPr txBox="1"/>
          <p:nvPr/>
        </p:nvSpPr>
        <p:spPr>
          <a:xfrm>
            <a:off x="6084000" y="3889750"/>
            <a:ext cx="2700000" cy="790200"/>
          </a:xfrm>
          <a:prstGeom prst="rect">
            <a:avLst/>
          </a:prstGeom>
          <a:noFill/>
          <a:ln/>
        </p:spPr>
        <p:txBody>
          <a:bodyPr wrap="square" lIns="0" tIns="0" rIns="0" bIns="0" rtlCol="0" anchor="t"/>
          <a:lstStyle/>
          <a:p>
            <a:pPr algn="l" indent="0" marL="0">
              <a:lnSpc>
                <a:spcPct val="90000"/>
              </a:lnSpc>
              <a:buNone/>
            </a:pPr>
            <a:r>
              <a:rPr lang="en-US" sz="1141" dirty="0">
                <a:solidFill>
                  <a:srgbClr val="FFFFFF"/>
                </a:solidFill>
                <a:latin typeface="Arial" pitchFamily="34" charset="0"/>
                <a:ea typeface="Arial" pitchFamily="34" charset="-122"/>
                <a:cs typeface="Arial" pitchFamily="34" charset="-120"/>
              </a:rPr>
              <a:t>Арктический пейзаж кажется почти пустым, но в этом и его особая красота. Широкое небо, холодные скалы и светлый лёд создают удивительный вид. Такое место легко запомнить, даже если оно очень суровое.
</a:t>
            </a:r>
            <a:endParaRPr lang="en-US" sz="1141" dirty="0"/>
          </a:p>
        </p:txBody>
      </p:sp>
      <p:sp>
        <p:nvSpPr>
          <p:cNvPr id="11" name="Text 5"/>
          <p:cNvSpPr txBox="1"/>
          <p:nvPr/>
        </p:nvSpPr>
        <p:spPr>
          <a:xfrm>
            <a:off x="6084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Пустое пространство и строгая красота
</a:t>
            </a:r>
            <a:endParaRPr lang="en-US" sz="1300" dirty="0"/>
          </a:p>
        </p:txBody>
      </p:sp>
      <p:sp>
        <p:nvSpPr>
          <p:cNvPr id="12" name="Text 6"/>
          <p:cNvSpPr txBox="1"/>
          <p:nvPr/>
        </p:nvSpPr>
        <p:spPr>
          <a:xfrm>
            <a:off x="3222000" y="3889750"/>
            <a:ext cx="2700000" cy="790200"/>
          </a:xfrm>
          <a:prstGeom prst="rect">
            <a:avLst/>
          </a:prstGeom>
          <a:noFill/>
          <a:ln/>
        </p:spPr>
        <p:txBody>
          <a:bodyPr wrap="square" lIns="0" tIns="0" rIns="0" bIns="0" rtlCol="0" anchor="t"/>
          <a:lstStyle/>
          <a:p>
            <a:pPr algn="l" indent="0" marL="0">
              <a:lnSpc>
                <a:spcPct val="90000"/>
              </a:lnSpc>
              <a:buNone/>
            </a:pPr>
            <a:r>
              <a:rPr lang="en-US" sz="1151" dirty="0">
                <a:solidFill>
                  <a:srgbClr val="FFFFFF"/>
                </a:solidFill>
                <a:latin typeface="Arial" pitchFamily="34" charset="0"/>
                <a:ea typeface="Arial" pitchFamily="34" charset="-122"/>
                <a:cs typeface="Arial" pitchFamily="34" charset="-120"/>
              </a:rPr>
              <a:t>На короткое северное лето появляются лужицы талой воды и влажные участки земли. Но тепло здесь ненадолго, поэтому снег и лёд быстро возвращаются. Природа словно успевает лишь чуть-чуть вздохнуть.
</a:t>
            </a:r>
            <a:endParaRPr lang="en-US" sz="1151" dirty="0"/>
          </a:p>
        </p:txBody>
      </p:sp>
      <p:sp>
        <p:nvSpPr>
          <p:cNvPr id="13" name="Text 7"/>
          <p:cNvSpPr txBox="1"/>
          <p:nvPr/>
        </p:nvSpPr>
        <p:spPr>
          <a:xfrm>
            <a:off x="3222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Лето, которое торопится
</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333534"/>
                </a:solidFill>
                <a:latin typeface="Arial" pitchFamily="34" charset="0"/>
                <a:ea typeface="Arial" pitchFamily="34" charset="-122"/>
                <a:cs typeface="Arial" pitchFamily="34" charset="-120"/>
              </a:rPr>
              <a:t>Почвы и поверхность земли
</a:t>
            </a:r>
            <a:endParaRPr lang="en-US" sz="3100" dirty="0"/>
          </a:p>
        </p:txBody>
      </p:sp>
      <p:sp>
        <p:nvSpPr>
          <p:cNvPr id="7" name="Text 1"/>
          <p:cNvSpPr txBox="1"/>
          <p:nvPr/>
        </p:nvSpPr>
        <p:spPr>
          <a:xfrm>
            <a:off x="5254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Почвы в Арктике очень тонкие и бедные. Холод мешает им образовываться, поэтому растениям трудно найти здесь достаточно мягкую и тёплую землю.
</a:t>
            </a:r>
            <a:endParaRPr lang="en-US" sz="1400" dirty="0"/>
          </a:p>
        </p:txBody>
      </p:sp>
      <p:sp>
        <p:nvSpPr>
          <p:cNvPr id="8" name="Text 2"/>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5</a:t>
            </a:r>
            <a:endParaRPr lang="en-US" sz="1800" dirty="0"/>
          </a:p>
        </p:txBody>
      </p:sp>
      <p:sp>
        <p:nvSpPr>
          <p:cNvPr id="9" name="Text 3"/>
          <p:cNvSpPr txBox="1"/>
          <p:nvPr/>
        </p:nvSpPr>
        <p:spPr>
          <a:xfrm>
            <a:off x="6275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Камни, лёд и неровности делают землю трудной для жизни. Здесь нет привычной мягкой почвы, как в лесу или на лугу.
</a:t>
            </a:r>
            <a:endParaRPr lang="en-US" sz="1400" dirty="0"/>
          </a:p>
        </p:txBody>
      </p:sp>
      <p:sp>
        <p:nvSpPr>
          <p:cNvPr id="10" name="Text 4"/>
          <p:cNvSpPr txBox="1"/>
          <p:nvPr/>
        </p:nvSpPr>
        <p:spPr>
          <a:xfrm>
            <a:off x="3421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Глубоко промёрзшая почва не даёт корням уходить вниз. Из-за этого даже небольшим растениям приходится расти почти у самой поверхности.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55447" y="3241125"/>
            <a:ext cx="439200" cy="390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98847" y="3217325"/>
            <a:ext cx="438000" cy="438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56047" y="1474950"/>
            <a:ext cx="438000" cy="438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798847" y="1474950"/>
            <a:ext cx="438000" cy="438000"/>
          </a:xfrm>
          <a:prstGeom prst="rect">
            <a:avLst/>
          </a:prstGeom>
        </p:spPr>
      </p:pic>
      <p:sp>
        <p:nvSpPr>
          <p:cNvPr id="11" name="Text 0"/>
          <p:cNvSpPr txBox="1"/>
          <p:nvPr/>
        </p:nvSpPr>
        <p:spPr>
          <a:xfrm>
            <a:off x="360000" y="360000"/>
            <a:ext cx="8424000" cy="7050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Какие растения могут жить в Арктике
</a:t>
            </a:r>
            <a:endParaRPr lang="en-US" sz="3100" dirty="0"/>
          </a:p>
        </p:txBody>
      </p:sp>
      <p:sp>
        <p:nvSpPr>
          <p:cNvPr id="12"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6</a:t>
            </a:r>
            <a:endParaRPr lang="en-US" sz="1800" dirty="0"/>
          </a:p>
        </p:txBody>
      </p:sp>
      <p:sp>
        <p:nvSpPr>
          <p:cNvPr id="13" name="Text 2"/>
          <p:cNvSpPr txBox="1"/>
          <p:nvPr/>
        </p:nvSpPr>
        <p:spPr>
          <a:xfrm>
            <a:off x="5552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Водоросли встречаются в воде и на влажных местах. Им не нужна тёплая почва, поэтому в Арктике они чувствуют себя лучше многих других растений.
</a:t>
            </a:r>
            <a:endParaRPr lang="en-US" sz="1200" dirty="0"/>
          </a:p>
        </p:txBody>
      </p:sp>
      <p:sp>
        <p:nvSpPr>
          <p:cNvPr id="14" name="Text 3"/>
          <p:cNvSpPr txBox="1"/>
          <p:nvPr/>
        </p:nvSpPr>
        <p:spPr>
          <a:xfrm>
            <a:off x="11008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Водоросли
</a:t>
            </a:r>
            <a:endParaRPr lang="en-US" sz="1400" dirty="0"/>
          </a:p>
        </p:txBody>
      </p:sp>
      <p:sp>
        <p:nvSpPr>
          <p:cNvPr id="15" name="Text 4"/>
          <p:cNvSpPr txBox="1"/>
          <p:nvPr/>
        </p:nvSpPr>
        <p:spPr>
          <a:xfrm>
            <a:off x="47980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Некоторые травы выдерживают северный холод и сильный ветер. Они низкие, крепкие и быстро используют каждый тёплый день, словно спешат на прогулку.
</a:t>
            </a:r>
            <a:endParaRPr lang="en-US" sz="1200" dirty="0"/>
          </a:p>
        </p:txBody>
      </p:sp>
      <p:sp>
        <p:nvSpPr>
          <p:cNvPr id="16" name="Text 5"/>
          <p:cNvSpPr txBox="1"/>
          <p:nvPr/>
        </p:nvSpPr>
        <p:spPr>
          <a:xfrm>
            <a:off x="53436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Холодостойкие травы
</a:t>
            </a:r>
            <a:endParaRPr lang="en-US" sz="1400" dirty="0"/>
          </a:p>
        </p:txBody>
      </p:sp>
      <p:sp>
        <p:nvSpPr>
          <p:cNvPr id="17" name="Text 6"/>
          <p:cNvSpPr txBox="1"/>
          <p:nvPr/>
        </p:nvSpPr>
        <p:spPr>
          <a:xfrm>
            <a:off x="555297" y="2045375"/>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Мхи хорошо переносят холод и сырость. Они растут низко, почти прижимаясь к земле, и стараются успеть за короткое северное лето.
</a:t>
            </a:r>
            <a:endParaRPr lang="en-US" sz="1200" dirty="0"/>
          </a:p>
        </p:txBody>
      </p:sp>
      <p:sp>
        <p:nvSpPr>
          <p:cNvPr id="18" name="Text 7"/>
          <p:cNvSpPr txBox="1"/>
          <p:nvPr/>
        </p:nvSpPr>
        <p:spPr>
          <a:xfrm>
            <a:off x="1100847" y="1474950"/>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Мхи
</a:t>
            </a:r>
            <a:endParaRPr lang="en-US" sz="1400" dirty="0"/>
          </a:p>
        </p:txBody>
      </p:sp>
      <p:sp>
        <p:nvSpPr>
          <p:cNvPr id="19" name="Text 8"/>
          <p:cNvSpPr txBox="1"/>
          <p:nvPr/>
        </p:nvSpPr>
        <p:spPr>
          <a:xfrm>
            <a:off x="4798097" y="2045375"/>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Лишайники умеют жить там, где другим растениям слишком трудно. Они медленно разрастаются по камням и часто выглядят как светлые пятнышки.
</a:t>
            </a:r>
            <a:endParaRPr lang="en-US" sz="1200" dirty="0"/>
          </a:p>
        </p:txBody>
      </p:sp>
      <p:sp>
        <p:nvSpPr>
          <p:cNvPr id="20" name="Text 9"/>
          <p:cNvSpPr txBox="1"/>
          <p:nvPr/>
        </p:nvSpPr>
        <p:spPr>
          <a:xfrm>
            <a:off x="5343647" y="1474950"/>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Лишайники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50932"/>
            <a:ext cx="2700000" cy="198808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084000" y="1450932"/>
            <a:ext cx="2700000" cy="1988086"/>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222000" y="1450932"/>
            <a:ext cx="2700000" cy="1988086"/>
          </a:xfrm>
          <a:prstGeom prst="rect">
            <a:avLst/>
          </a:prstGeom>
        </p:spPr>
      </p:pic>
      <p:sp>
        <p:nvSpPr>
          <p:cNvPr id="8"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333534"/>
                </a:solidFill>
                <a:latin typeface="Arial" pitchFamily="34" charset="0"/>
                <a:ea typeface="Arial" pitchFamily="34" charset="-122"/>
                <a:cs typeface="Arial" pitchFamily="34" charset="-120"/>
              </a:rPr>
              <a:t>Животные Арктики
</a:t>
            </a:r>
            <a:endParaRPr lang="en-US" sz="3100" dirty="0"/>
          </a:p>
        </p:txBody>
      </p:sp>
      <p:sp>
        <p:nvSpPr>
          <p:cNvPr id="9"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7</a:t>
            </a:r>
            <a:endParaRPr lang="en-US" sz="1800" dirty="0"/>
          </a:p>
        </p:txBody>
      </p:sp>
      <p:sp>
        <p:nvSpPr>
          <p:cNvPr id="10" name="Text 2"/>
          <p:cNvSpPr txBox="1"/>
          <p:nvPr/>
        </p:nvSpPr>
        <p:spPr>
          <a:xfrm>
            <a:off x="360000" y="3889750"/>
            <a:ext cx="2700000" cy="790200"/>
          </a:xfrm>
          <a:prstGeom prst="rect">
            <a:avLst/>
          </a:prstGeom>
          <a:noFill/>
          <a:ln/>
        </p:spPr>
        <p:txBody>
          <a:bodyPr wrap="square" lIns="0" tIns="0" rIns="0" bIns="0" rtlCol="0" anchor="t"/>
          <a:lstStyle/>
          <a:p>
            <a:pPr algn="l" indent="0" marL="0">
              <a:lnSpc>
                <a:spcPct val="90000"/>
              </a:lnSpc>
              <a:buNone/>
            </a:pPr>
            <a:r>
              <a:rPr lang="en-US" sz="1152" dirty="0">
                <a:solidFill>
                  <a:srgbClr val="333534"/>
                </a:solidFill>
                <a:latin typeface="Arial" pitchFamily="34" charset="0"/>
                <a:ea typeface="Arial" pitchFamily="34" charset="-122"/>
                <a:cs typeface="Arial" pitchFamily="34" charset="-120"/>
              </a:rPr>
              <a:t>Белый медведь уверенно чувствует себя на льду и снегу. Он умеет долго идти по холодным просторам в поисках пищи. Его светлая шерсть помогает оставаться почти незаметным среди белых льдин.
</a:t>
            </a:r>
            <a:endParaRPr lang="en-US" sz="1152" dirty="0"/>
          </a:p>
        </p:txBody>
      </p:sp>
      <p:sp>
        <p:nvSpPr>
          <p:cNvPr id="11" name="Text 3"/>
          <p:cNvSpPr txBox="1"/>
          <p:nvPr/>
        </p:nvSpPr>
        <p:spPr>
          <a:xfrm>
            <a:off x="360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333534"/>
                </a:solidFill>
                <a:latin typeface="Arial" pitchFamily="34" charset="0"/>
                <a:ea typeface="Arial" pitchFamily="34" charset="-122"/>
                <a:cs typeface="Arial" pitchFamily="34" charset="-120"/>
              </a:rPr>
              <a:t>Хозяин льдов
</a:t>
            </a:r>
            <a:endParaRPr lang="en-US" sz="1300" dirty="0"/>
          </a:p>
        </p:txBody>
      </p:sp>
      <p:sp>
        <p:nvSpPr>
          <p:cNvPr id="12" name="Text 4"/>
          <p:cNvSpPr txBox="1"/>
          <p:nvPr/>
        </p:nvSpPr>
        <p:spPr>
          <a:xfrm>
            <a:off x="6084000" y="3889750"/>
            <a:ext cx="2700000" cy="790200"/>
          </a:xfrm>
          <a:prstGeom prst="rect">
            <a:avLst/>
          </a:prstGeom>
          <a:noFill/>
          <a:ln/>
        </p:spPr>
        <p:txBody>
          <a:bodyPr wrap="square" lIns="0" tIns="0" rIns="0" bIns="0" rtlCol="0" anchor="t"/>
          <a:lstStyle/>
          <a:p>
            <a:pPr algn="l" indent="0" marL="0">
              <a:lnSpc>
                <a:spcPct val="90000"/>
              </a:lnSpc>
              <a:buNone/>
            </a:pPr>
            <a:r>
              <a:rPr lang="en-US" sz="1152" dirty="0">
                <a:solidFill>
                  <a:srgbClr val="333534"/>
                </a:solidFill>
                <a:latin typeface="Arial" pitchFamily="34" charset="0"/>
                <a:ea typeface="Arial" pitchFamily="34" charset="-122"/>
                <a:cs typeface="Arial" pitchFamily="34" charset="-120"/>
              </a:rPr>
              <a:t>Морские птицы прилетают в Арктику, чтобы кормиться и выводить птенцов. Они держатся стайками и быстро поднимаются в воздух. На фоне снега и камней их движение особенно заметно.
</a:t>
            </a:r>
            <a:endParaRPr lang="en-US" sz="1152" dirty="0"/>
          </a:p>
        </p:txBody>
      </p:sp>
      <p:sp>
        <p:nvSpPr>
          <p:cNvPr id="13" name="Text 5"/>
          <p:cNvSpPr txBox="1"/>
          <p:nvPr/>
        </p:nvSpPr>
        <p:spPr>
          <a:xfrm>
            <a:off x="6084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333534"/>
                </a:solidFill>
                <a:latin typeface="Arial" pitchFamily="34" charset="0"/>
                <a:ea typeface="Arial" pitchFamily="34" charset="-122"/>
                <a:cs typeface="Arial" pitchFamily="34" charset="-120"/>
              </a:rPr>
              <a:t>Крылатые жители Севера
</a:t>
            </a:r>
            <a:endParaRPr lang="en-US" sz="1300" dirty="0"/>
          </a:p>
        </p:txBody>
      </p:sp>
      <p:sp>
        <p:nvSpPr>
          <p:cNvPr id="14" name="Text 6"/>
          <p:cNvSpPr txBox="1"/>
          <p:nvPr/>
        </p:nvSpPr>
        <p:spPr>
          <a:xfrm>
            <a:off x="3222000" y="3889750"/>
            <a:ext cx="2700000" cy="790200"/>
          </a:xfrm>
          <a:prstGeom prst="rect">
            <a:avLst/>
          </a:prstGeom>
          <a:noFill/>
          <a:ln/>
        </p:spPr>
        <p:txBody>
          <a:bodyPr wrap="square" lIns="0" tIns="0" rIns="0" bIns="0" rtlCol="0" anchor="t"/>
          <a:lstStyle/>
          <a:p>
            <a:pPr algn="l" indent="0" marL="0">
              <a:lnSpc>
                <a:spcPct val="90000"/>
              </a:lnSpc>
              <a:buNone/>
            </a:pPr>
            <a:r>
              <a:rPr lang="en-US" sz="1163" dirty="0">
                <a:solidFill>
                  <a:srgbClr val="333534"/>
                </a:solidFill>
                <a:latin typeface="Arial" pitchFamily="34" charset="0"/>
                <a:ea typeface="Arial" pitchFamily="34" charset="-122"/>
                <a:cs typeface="Arial" pitchFamily="34" charset="-120"/>
              </a:rPr>
              <a:t>Моржи и тюлени живут рядом с морем, потому что там легче находить пищу и отдыхать на льдинах. Их часто можно увидеть у кромки льда, где вода и холод встречаются совсем близко.
</a:t>
            </a:r>
            <a:endParaRPr lang="en-US" sz="1163" dirty="0"/>
          </a:p>
        </p:txBody>
      </p:sp>
      <p:sp>
        <p:nvSpPr>
          <p:cNvPr id="15" name="Text 7"/>
          <p:cNvSpPr txBox="1"/>
          <p:nvPr/>
        </p:nvSpPr>
        <p:spPr>
          <a:xfrm>
            <a:off x="3222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333534"/>
                </a:solidFill>
                <a:latin typeface="Arial" pitchFamily="34" charset="0"/>
                <a:ea typeface="Arial" pitchFamily="34" charset="-122"/>
                <a:cs typeface="Arial" pitchFamily="34" charset="-120"/>
              </a:rPr>
              <a:t>Соседи моря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6686" y="1549693"/>
            <a:ext cx="8410629" cy="3130200"/>
          </a:xfrm>
          <a:prstGeom prst="rect">
            <a:avLst/>
          </a:prstGeom>
        </p:spPr>
      </p:pic>
      <p:sp>
        <p:nvSpPr>
          <p:cNvPr id="3" name="Text 0"/>
          <p:cNvSpPr txBox="1"/>
          <p:nvPr/>
        </p:nvSpPr>
        <p:spPr>
          <a:xfrm>
            <a:off x="360000" y="360000"/>
            <a:ext cx="8424000" cy="574200"/>
          </a:xfrm>
          <a:prstGeom prst="rect">
            <a:avLst/>
          </a:prstGeom>
          <a:noFill/>
          <a:ln/>
        </p:spPr>
        <p:txBody>
          <a:bodyPr wrap="square" lIns="0" tIns="0" rIns="0" bIns="0" rtlCol="0" anchor="t"/>
          <a:lstStyle/>
          <a:p>
            <a:pPr algn="l" indent="0" marL="0">
              <a:lnSpc>
                <a:spcPct val="90000"/>
              </a:lnSpc>
              <a:buNone/>
            </a:pPr>
            <a:r>
              <a:rPr lang="en-US" sz="2800" b="1" dirty="0">
                <a:solidFill>
                  <a:srgbClr val="333534"/>
                </a:solidFill>
                <a:latin typeface="Arial" pitchFamily="34" charset="0"/>
                <a:ea typeface="Arial" pitchFamily="34" charset="-122"/>
                <a:cs typeface="Arial" pitchFamily="34" charset="-120"/>
              </a:rPr>
              <a:t>Как животные выживают в холоде
</a:t>
            </a:r>
            <a:endParaRPr lang="en-US" sz="2800" dirty="0"/>
          </a:p>
        </p:txBody>
      </p:sp>
      <p:sp>
        <p:nvSpPr>
          <p:cNvPr id="4"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8</a:t>
            </a:r>
            <a:endParaRPr lang="en-US" sz="1800" dirty="0"/>
          </a:p>
        </p:txBody>
      </p:sp>
      <p:sp>
        <p:nvSpPr>
          <p:cNvPr id="5" name="Text 2"/>
          <p:cNvSpPr txBox="1"/>
          <p:nvPr/>
        </p:nvSpPr>
        <p:spPr>
          <a:xfrm>
            <a:off x="360000" y="1033397"/>
            <a:ext cx="8424000" cy="391500"/>
          </a:xfrm>
          <a:prstGeom prst="rect">
            <a:avLst/>
          </a:prstGeom>
          <a:noFill/>
          <a:ln/>
        </p:spPr>
        <p:txBody>
          <a:bodyPr wrap="square" lIns="0" tIns="0" rIns="0" bIns="0" rtlCol="0" anchor="t"/>
          <a:lstStyle/>
          <a:p>
            <a:pPr algn="l" indent="0" marL="0">
              <a:lnSpc>
                <a:spcPct val="90000"/>
              </a:lnSpc>
              <a:buNone/>
            </a:pPr>
            <a:r>
              <a:rPr lang="en-US" sz="1400" dirty="0">
                <a:solidFill>
                  <a:srgbClr val="333534"/>
                </a:solidFill>
                <a:latin typeface="Arial" pitchFamily="34" charset="0"/>
                <a:ea typeface="Arial" pitchFamily="34" charset="-122"/>
                <a:cs typeface="Arial" pitchFamily="34" charset="-120"/>
              </a:rPr>
              <a:t>Схема показывает главные природные «помощники» арктических животных.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Полярный день и полярная ночь
</a:t>
            </a:r>
            <a:endParaRPr lang="en-US" sz="3100" dirty="0"/>
          </a:p>
        </p:txBody>
      </p:sp>
      <p:sp>
        <p:nvSpPr>
          <p:cNvPr id="8"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9</a:t>
            </a:r>
            <a:endParaRPr lang="en-US" sz="1800" dirty="0"/>
          </a:p>
        </p:txBody>
      </p:sp>
      <p:sp>
        <p:nvSpPr>
          <p:cNvPr id="9" name="Text 2"/>
          <p:cNvSpPr txBox="1"/>
          <p:nvPr/>
        </p:nvSpPr>
        <p:spPr>
          <a:xfrm>
            <a:off x="447250" y="3608400"/>
            <a:ext cx="2438400" cy="1152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Солнце всё дольше остаётся над горизонтом. Наступает полярный день, и в Арктике становится светло почти круглые сутки.
</a:t>
            </a:r>
            <a:endParaRPr lang="en-US" sz="1200" dirty="0"/>
          </a:p>
        </p:txBody>
      </p:sp>
      <p:sp>
        <p:nvSpPr>
          <p:cNvPr id="10" name="Text 3"/>
          <p:cNvSpPr txBox="1"/>
          <p:nvPr/>
        </p:nvSpPr>
        <p:spPr>
          <a:xfrm>
            <a:off x="447250" y="3061325"/>
            <a:ext cx="2438400" cy="367500"/>
          </a:xfrm>
          <a:prstGeom prst="rect">
            <a:avLst/>
          </a:prstGeom>
          <a:noFill/>
          <a:ln/>
        </p:spPr>
        <p:txBody>
          <a:bodyPr wrap="square" lIns="0" tIns="0" rIns="0" bIns="0" rtlCol="0" anchor="ctr"/>
          <a:lstStyle/>
          <a:p>
            <a:pPr algn="ctr" indent="0" marL="0">
              <a:lnSpc>
                <a:spcPct val="90000"/>
              </a:lnSpc>
              <a:buNone/>
            </a:pPr>
            <a:r>
              <a:rPr lang="en-US" sz="1300" dirty="0">
                <a:solidFill>
                  <a:srgbClr val="292B2A"/>
                </a:solidFill>
                <a:latin typeface="Arial" pitchFamily="34" charset="0"/>
                <a:ea typeface="Arial" pitchFamily="34" charset="-122"/>
                <a:cs typeface="Arial" pitchFamily="34" charset="-120"/>
              </a:rPr>
              <a:t>Начало лета
</a:t>
            </a:r>
            <a:endParaRPr lang="en-US" sz="1300" dirty="0"/>
          </a:p>
        </p:txBody>
      </p:sp>
      <p:sp>
        <p:nvSpPr>
          <p:cNvPr id="11" name="Text 4"/>
          <p:cNvSpPr txBox="1"/>
          <p:nvPr/>
        </p:nvSpPr>
        <p:spPr>
          <a:xfrm>
            <a:off x="6213500" y="1990470"/>
            <a:ext cx="2438400" cy="1152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Растения, животные и люди приспосабливаются к необычному свету и темноте. Их жизнь идёт по особому арктическому расписанию.
</a:t>
            </a:r>
            <a:endParaRPr lang="en-US" sz="1200" dirty="0"/>
          </a:p>
        </p:txBody>
      </p:sp>
      <p:sp>
        <p:nvSpPr>
          <p:cNvPr id="12" name="Text 5"/>
          <p:cNvSpPr txBox="1"/>
          <p:nvPr/>
        </p:nvSpPr>
        <p:spPr>
          <a:xfrm>
            <a:off x="6213500" y="1443395"/>
            <a:ext cx="2438400" cy="367500"/>
          </a:xfrm>
          <a:prstGeom prst="rect">
            <a:avLst/>
          </a:prstGeom>
          <a:noFill/>
          <a:ln/>
        </p:spPr>
        <p:txBody>
          <a:bodyPr wrap="square" lIns="0" tIns="0" rIns="0" bIns="0" rtlCol="0" anchor="ctr"/>
          <a:lstStyle/>
          <a:p>
            <a:pPr algn="ctr" indent="0" marL="0">
              <a:lnSpc>
                <a:spcPct val="90000"/>
              </a:lnSpc>
              <a:buNone/>
            </a:pPr>
            <a:r>
              <a:rPr lang="en-US" sz="1300" dirty="0">
                <a:solidFill>
                  <a:srgbClr val="292B2A"/>
                </a:solidFill>
                <a:latin typeface="Arial" pitchFamily="34" charset="0"/>
                <a:ea typeface="Arial" pitchFamily="34" charset="-122"/>
                <a:cs typeface="Arial" pitchFamily="34" charset="-120"/>
              </a:rPr>
              <a:t>Северный ритм жизни
</a:t>
            </a:r>
            <a:endParaRPr lang="en-US" sz="1300" dirty="0"/>
          </a:p>
        </p:txBody>
      </p:sp>
      <p:sp>
        <p:nvSpPr>
          <p:cNvPr id="13" name="Text 6"/>
          <p:cNvSpPr txBox="1"/>
          <p:nvPr/>
        </p:nvSpPr>
        <p:spPr>
          <a:xfrm>
            <a:off x="3330375" y="2799435"/>
            <a:ext cx="2438400" cy="1152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Солнце долго не появляется. Начинается полярная ночь, и вокруг больше темноты, чем обычного дня.
</a:t>
            </a:r>
            <a:endParaRPr lang="en-US" sz="1200" dirty="0"/>
          </a:p>
        </p:txBody>
      </p:sp>
      <p:sp>
        <p:nvSpPr>
          <p:cNvPr id="14" name="Text 7"/>
          <p:cNvSpPr txBox="1"/>
          <p:nvPr/>
        </p:nvSpPr>
        <p:spPr>
          <a:xfrm>
            <a:off x="3330375" y="2252360"/>
            <a:ext cx="2438400" cy="367500"/>
          </a:xfrm>
          <a:prstGeom prst="rect">
            <a:avLst/>
          </a:prstGeom>
          <a:noFill/>
          <a:ln/>
        </p:spPr>
        <p:txBody>
          <a:bodyPr wrap="square" lIns="0" tIns="0" rIns="0" bIns="0" rtlCol="0" anchor="ctr"/>
          <a:lstStyle/>
          <a:p>
            <a:pPr algn="ctr" indent="0" marL="0">
              <a:lnSpc>
                <a:spcPct val="90000"/>
              </a:lnSpc>
              <a:buNone/>
            </a:pPr>
            <a:r>
              <a:rPr lang="en-US" sz="1300" dirty="0">
                <a:solidFill>
                  <a:srgbClr val="292B2A"/>
                </a:solidFill>
                <a:latin typeface="Arial" pitchFamily="34" charset="0"/>
                <a:ea typeface="Arial" pitchFamily="34" charset="-122"/>
                <a:cs typeface="Arial" pitchFamily="34" charset="-120"/>
              </a:rPr>
              <a:t>Зимние месяцы
</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55447" y="3241125"/>
            <a:ext cx="439200" cy="3904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826222" y="3217325"/>
            <a:ext cx="383250" cy="4380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717647" y="1474950"/>
            <a:ext cx="438000" cy="438000"/>
          </a:xfrm>
          <a:prstGeom prst="rect">
            <a:avLst/>
          </a:prstGeom>
        </p:spPr>
      </p:pic>
      <p:sp>
        <p:nvSpPr>
          <p:cNvPr id="8" name="Text 0"/>
          <p:cNvSpPr txBox="1"/>
          <p:nvPr/>
        </p:nvSpPr>
        <p:spPr>
          <a:xfrm>
            <a:off x="360000" y="360000"/>
            <a:ext cx="8424000" cy="705000"/>
          </a:xfrm>
          <a:prstGeom prst="rect">
            <a:avLst/>
          </a:prstGeom>
          <a:noFill/>
          <a:ln/>
        </p:spPr>
        <p:txBody>
          <a:bodyPr wrap="square" lIns="0" tIns="0" rIns="0" bIns="0" rtlCol="0" anchor="t"/>
          <a:lstStyle/>
          <a:p>
            <a:pPr algn="l" indent="0" marL="0">
              <a:lnSpc>
                <a:spcPct val="90000"/>
              </a:lnSpc>
              <a:buNone/>
            </a:pPr>
            <a:r>
              <a:rPr lang="en-US" sz="3100" b="1" dirty="0">
                <a:solidFill>
                  <a:srgbClr val="333534"/>
                </a:solidFill>
                <a:latin typeface="Arial" pitchFamily="34" charset="0"/>
                <a:ea typeface="Arial" pitchFamily="34" charset="-122"/>
                <a:cs typeface="Arial" pitchFamily="34" charset="-120"/>
              </a:rPr>
              <a:t>Море, льды и айсберги
</a:t>
            </a:r>
            <a:endParaRPr lang="en-US" sz="3100" dirty="0"/>
          </a:p>
        </p:txBody>
      </p:sp>
      <p:sp>
        <p:nvSpPr>
          <p:cNvPr id="9"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10</a:t>
            </a:r>
            <a:endParaRPr lang="en-US" sz="1800" dirty="0"/>
          </a:p>
        </p:txBody>
      </p:sp>
      <p:sp>
        <p:nvSpPr>
          <p:cNvPr id="10" name="Text 2"/>
          <p:cNvSpPr txBox="1"/>
          <p:nvPr/>
        </p:nvSpPr>
        <p:spPr>
          <a:xfrm>
            <a:off x="5552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141514"/>
                </a:solidFill>
                <a:latin typeface="Arial" pitchFamily="34" charset="0"/>
                <a:ea typeface="Arial" pitchFamily="34" charset="-122"/>
                <a:cs typeface="Arial" pitchFamily="34" charset="-120"/>
              </a:rPr>
              <a:t>Льды в Арктике постоянно движутся, ломаются и снова соединяются. Из-за этого берег и морская поверхность могут меняться очень быстро.
</a:t>
            </a:r>
            <a:endParaRPr lang="en-US" sz="1200" dirty="0"/>
          </a:p>
        </p:txBody>
      </p:sp>
      <p:sp>
        <p:nvSpPr>
          <p:cNvPr id="11" name="Text 3"/>
          <p:cNvSpPr txBox="1"/>
          <p:nvPr/>
        </p:nvSpPr>
        <p:spPr>
          <a:xfrm>
            <a:off x="11008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141514"/>
                </a:solidFill>
                <a:latin typeface="Arial" pitchFamily="34" charset="0"/>
                <a:ea typeface="Arial" pitchFamily="34" charset="-122"/>
                <a:cs typeface="Arial" pitchFamily="34" charset="-120"/>
              </a:rPr>
              <a:t>Морские льды
</a:t>
            </a:r>
            <a:endParaRPr lang="en-US" sz="1400" dirty="0"/>
          </a:p>
        </p:txBody>
      </p:sp>
      <p:sp>
        <p:nvSpPr>
          <p:cNvPr id="12" name="Text 4"/>
          <p:cNvSpPr txBox="1"/>
          <p:nvPr/>
        </p:nvSpPr>
        <p:spPr>
          <a:xfrm>
            <a:off x="47980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141514"/>
                </a:solidFill>
                <a:latin typeface="Arial" pitchFamily="34" charset="0"/>
                <a:ea typeface="Arial" pitchFamily="34" charset="-122"/>
                <a:cs typeface="Arial" pitchFamily="34" charset="-120"/>
              </a:rPr>
              <a:t>Айсберги откалываются от ледяных массивов и медленно дрейфуют по воде. Они выглядят величественно, но требуют осторожности рядом с собой.
</a:t>
            </a:r>
            <a:endParaRPr lang="en-US" sz="1200" dirty="0"/>
          </a:p>
        </p:txBody>
      </p:sp>
      <p:sp>
        <p:nvSpPr>
          <p:cNvPr id="13" name="Text 5"/>
          <p:cNvSpPr txBox="1"/>
          <p:nvPr/>
        </p:nvSpPr>
        <p:spPr>
          <a:xfrm>
            <a:off x="53436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141514"/>
                </a:solidFill>
                <a:latin typeface="Arial" pitchFamily="34" charset="0"/>
                <a:ea typeface="Arial" pitchFamily="34" charset="-122"/>
                <a:cs typeface="Arial" pitchFamily="34" charset="-120"/>
              </a:rPr>
              <a:t>Айсберги
</a:t>
            </a:r>
            <a:endParaRPr lang="en-US" sz="1400" dirty="0"/>
          </a:p>
        </p:txBody>
      </p:sp>
      <p:sp>
        <p:nvSpPr>
          <p:cNvPr id="14" name="Text 6"/>
          <p:cNvSpPr txBox="1"/>
          <p:nvPr/>
        </p:nvSpPr>
        <p:spPr>
          <a:xfrm>
            <a:off x="2716897" y="2045375"/>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141514"/>
                </a:solidFill>
                <a:latin typeface="Arial" pitchFamily="34" charset="0"/>
                <a:ea typeface="Arial" pitchFamily="34" charset="-122"/>
                <a:cs typeface="Arial" pitchFamily="34" charset="-120"/>
              </a:rPr>
              <a:t>Торосы — это нагромождения льда, похожие на ледяные горки. Они возникают, когда большие льдины сталкиваются и наползают друг на друга.
</a:t>
            </a:r>
            <a:endParaRPr lang="en-US" sz="1200" dirty="0"/>
          </a:p>
        </p:txBody>
      </p:sp>
      <p:sp>
        <p:nvSpPr>
          <p:cNvPr id="15" name="Text 7"/>
          <p:cNvSpPr txBox="1"/>
          <p:nvPr/>
        </p:nvSpPr>
        <p:spPr>
          <a:xfrm>
            <a:off x="3262447" y="1474950"/>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141514"/>
                </a:solidFill>
                <a:latin typeface="Arial" pitchFamily="34" charset="0"/>
                <a:ea typeface="Arial" pitchFamily="34" charset="-122"/>
                <a:cs typeface="Arial" pitchFamily="34" charset="-120"/>
              </a:rPr>
              <a:t>Торосы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50932"/>
            <a:ext cx="2700000" cy="1988086"/>
          </a:xfrm>
          <a:prstGeom prst="rect">
            <a:avLst/>
          </a:prstGeom>
        </p:spPr>
      </p:pic>
      <p:pic>
        <p:nvPicPr>
          <p:cNvPr id="4" name="Image 2" descr="preencoded.png">    </p:cNvPr>
          <p:cNvPicPr>
            <a:picLocks noChangeAspect="1"/>
          </p:cNvPicPr>
          <p:nvPr/>
        </p:nvPicPr>
        <p:blipFill>
          <a:blip r:embed="rId3"/>
          <a:stretch>
            <a:fillRect/>
          </a:stretch>
        </p:blipFill>
        <p:spPr>
          <a:xfrm>
            <a:off x="6084000" y="1450932"/>
            <a:ext cx="2700000" cy="1988086"/>
          </a:xfrm>
          <a:prstGeom prst="rect">
            <a:avLst/>
          </a:prstGeom>
        </p:spPr>
      </p:pic>
      <p:pic>
        <p:nvPicPr>
          <p:cNvPr id="5" name="Image 3" descr="preencoded.png">    </p:cNvPr>
          <p:cNvPicPr>
            <a:picLocks noChangeAspect="1"/>
          </p:cNvPicPr>
          <p:nvPr/>
        </p:nvPicPr>
        <p:blipFill>
          <a:blip r:embed="rId4"/>
          <a:stretch>
            <a:fillRect/>
          </a:stretch>
        </p:blipFill>
        <p:spPr>
          <a:xfrm>
            <a:off x="3222000" y="1450932"/>
            <a:ext cx="2700000" cy="1988086"/>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Чем питаются обитатели Арктики
</a:t>
            </a:r>
            <a:endParaRPr lang="en-US" sz="3100" dirty="0"/>
          </a:p>
        </p:txBody>
      </p:sp>
      <p:sp>
        <p:nvSpPr>
          <p:cNvPr id="7"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11</a:t>
            </a:r>
            <a:endParaRPr lang="en-US" sz="1800" dirty="0"/>
          </a:p>
        </p:txBody>
      </p:sp>
      <p:sp>
        <p:nvSpPr>
          <p:cNvPr id="8" name="Text 2"/>
          <p:cNvSpPr txBox="1"/>
          <p:nvPr/>
        </p:nvSpPr>
        <p:spPr>
          <a:xfrm>
            <a:off x="360000" y="3889750"/>
            <a:ext cx="2700000" cy="790200"/>
          </a:xfrm>
          <a:prstGeom prst="rect">
            <a:avLst/>
          </a:prstGeom>
          <a:noFill/>
          <a:ln/>
        </p:spPr>
        <p:txBody>
          <a:bodyPr wrap="square" lIns="0" tIns="0" rIns="0" bIns="0" rtlCol="0" anchor="t"/>
          <a:lstStyle/>
          <a:p>
            <a:pPr algn="l" indent="0" marL="0">
              <a:lnSpc>
                <a:spcPct val="90000"/>
              </a:lnSpc>
              <a:buNone/>
            </a:pPr>
            <a:r>
              <a:rPr lang="en-US" sz="1141" dirty="0">
                <a:solidFill>
                  <a:srgbClr val="FFFFFF"/>
                </a:solidFill>
                <a:latin typeface="Arial" pitchFamily="34" charset="0"/>
                <a:ea typeface="Arial" pitchFamily="34" charset="-122"/>
                <a:cs typeface="Arial" pitchFamily="34" charset="-120"/>
              </a:rPr>
              <a:t>В холодных арктических водах сначала живут крошечные организмы, почти невидимые глазу. Ими питаются рыбы, а затем к пище подключаются тюлени, морские птицы и большие хищники. Так в Арктике начинается цепочка жизни.
</a:t>
            </a:r>
            <a:endParaRPr lang="en-US" sz="1141" dirty="0"/>
          </a:p>
        </p:txBody>
      </p:sp>
      <p:sp>
        <p:nvSpPr>
          <p:cNvPr id="9" name="Text 3"/>
          <p:cNvSpPr txBox="1"/>
          <p:nvPr/>
        </p:nvSpPr>
        <p:spPr>
          <a:xfrm>
            <a:off x="360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Море кормит весь север
</a:t>
            </a:r>
            <a:endParaRPr lang="en-US" sz="1300" dirty="0"/>
          </a:p>
        </p:txBody>
      </p:sp>
      <p:sp>
        <p:nvSpPr>
          <p:cNvPr id="10" name="Text 4"/>
          <p:cNvSpPr txBox="1"/>
          <p:nvPr/>
        </p:nvSpPr>
        <p:spPr>
          <a:xfrm>
            <a:off x="6084000" y="3889750"/>
            <a:ext cx="2700000" cy="790200"/>
          </a:xfrm>
          <a:prstGeom prst="rect">
            <a:avLst/>
          </a:prstGeom>
          <a:noFill/>
          <a:ln/>
        </p:spPr>
        <p:txBody>
          <a:bodyPr wrap="square" lIns="0" tIns="0" rIns="0" bIns="0" rtlCol="0" anchor="t"/>
          <a:lstStyle/>
          <a:p>
            <a:pPr algn="l" indent="0" marL="0">
              <a:lnSpc>
                <a:spcPct val="90000"/>
              </a:lnSpc>
              <a:buNone/>
            </a:pPr>
            <a:r>
              <a:rPr lang="en-US" sz="1099" dirty="0">
                <a:solidFill>
                  <a:srgbClr val="FFFFFF"/>
                </a:solidFill>
                <a:latin typeface="Arial" pitchFamily="34" charset="0"/>
                <a:ea typeface="Arial" pitchFamily="34" charset="-122"/>
                <a:cs typeface="Arial" pitchFamily="34" charset="-120"/>
              </a:rPr>
              <a:t>Криль, рыба и морские беспозвоночные кажутся совсем маленькими, но без них не выживет северная природа. Они становятся пищей для крупных животных и помогают связать между собой море, лед и сушу в один живой мир.
</a:t>
            </a:r>
            <a:endParaRPr lang="en-US" sz="1099" dirty="0"/>
          </a:p>
        </p:txBody>
      </p:sp>
      <p:sp>
        <p:nvSpPr>
          <p:cNvPr id="11" name="Text 5"/>
          <p:cNvSpPr txBox="1"/>
          <p:nvPr/>
        </p:nvSpPr>
        <p:spPr>
          <a:xfrm>
            <a:off x="6084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Маленькая добыча — большая польза
</a:t>
            </a:r>
            <a:endParaRPr lang="en-US" sz="1300" dirty="0"/>
          </a:p>
        </p:txBody>
      </p:sp>
      <p:sp>
        <p:nvSpPr>
          <p:cNvPr id="12" name="Text 6"/>
          <p:cNvSpPr txBox="1"/>
          <p:nvPr/>
        </p:nvSpPr>
        <p:spPr>
          <a:xfrm>
            <a:off x="3222000" y="3889750"/>
            <a:ext cx="2700000" cy="790200"/>
          </a:xfrm>
          <a:prstGeom prst="rect">
            <a:avLst/>
          </a:prstGeom>
          <a:noFill/>
          <a:ln/>
        </p:spPr>
        <p:txBody>
          <a:bodyPr wrap="square" lIns="0" tIns="0" rIns="0" bIns="0" rtlCol="0" anchor="t"/>
          <a:lstStyle/>
          <a:p>
            <a:pPr algn="l" indent="0" marL="0">
              <a:lnSpc>
                <a:spcPct val="90000"/>
              </a:lnSpc>
              <a:buNone/>
            </a:pPr>
            <a:r>
              <a:rPr lang="en-US" sz="1144" dirty="0">
                <a:solidFill>
                  <a:srgbClr val="FFFFFF"/>
                </a:solidFill>
                <a:latin typeface="Arial" pitchFamily="34" charset="0"/>
                <a:ea typeface="Arial" pitchFamily="34" charset="-122"/>
                <a:cs typeface="Arial" pitchFamily="34" charset="-120"/>
              </a:rPr>
              <a:t>Белый медведь ищет добычу у кромки льда, где можно поймать тюленя. Морж отыскивает моллюсков на морском дне, а многие птицы собирают рыбу у воды. Каждый обитатель Арктики находит свой способ добыть еду.
</a:t>
            </a:r>
            <a:endParaRPr lang="en-US" sz="1144" dirty="0"/>
          </a:p>
        </p:txBody>
      </p:sp>
      <p:sp>
        <p:nvSpPr>
          <p:cNvPr id="13" name="Text 7"/>
          <p:cNvSpPr txBox="1"/>
          <p:nvPr/>
        </p:nvSpPr>
        <p:spPr>
          <a:xfrm>
            <a:off x="3222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Охота на льду и у воды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Как человек живет в Арктике
</a:t>
            </a:r>
            <a:endParaRPr lang="en-US" sz="3100" dirty="0"/>
          </a:p>
        </p:txBody>
      </p:sp>
      <p:sp>
        <p:nvSpPr>
          <p:cNvPr id="8" name="Text 1"/>
          <p:cNvSpPr txBox="1"/>
          <p:nvPr/>
        </p:nvSpPr>
        <p:spPr>
          <a:xfrm>
            <a:off x="889750" y="1683900"/>
            <a:ext cx="34668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Постоянных поселений в Арктике очень мало: слишком холодно, ветрено и снежно. Люди живут здесь небольшими группами и стараются не тратить лишние силы зря.
</a:t>
            </a:r>
            <a:endParaRPr lang="en-US" sz="1400" dirty="0"/>
          </a:p>
        </p:txBody>
      </p:sp>
      <p:sp>
        <p:nvSpPr>
          <p:cNvPr id="9" name="Text 2"/>
          <p:cNvSpPr txBox="1"/>
          <p:nvPr/>
        </p:nvSpPr>
        <p:spPr>
          <a:xfrm>
            <a:off x="5169950" y="1683900"/>
            <a:ext cx="34668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Чаще всего в Арктике работают ученые, полярники, моряки и сотрудники станций. Им нужны теплые дома, надежная одежда и техника, которая не боится мороза.
</a:t>
            </a:r>
            <a:endParaRPr lang="en-US" sz="1400" dirty="0"/>
          </a:p>
        </p:txBody>
      </p:sp>
      <p:sp>
        <p:nvSpPr>
          <p:cNvPr id="10" name="Text 3"/>
          <p:cNvSpPr txBox="1"/>
          <p:nvPr/>
        </p:nvSpPr>
        <p:spPr>
          <a:xfrm>
            <a:off x="889750" y="3155575"/>
            <a:ext cx="34668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Путь к северным поселениям бывает долгим и трудным. Продукты, топливо и оборудование доставляют по морю, по воздуху или по зимним дорогам, когда это возможно.
</a:t>
            </a:r>
            <a:endParaRPr lang="en-US" sz="1400" dirty="0"/>
          </a:p>
        </p:txBody>
      </p:sp>
      <p:sp>
        <p:nvSpPr>
          <p:cNvPr id="11" name="Text 4"/>
          <p:cNvSpPr txBox="1"/>
          <p:nvPr/>
        </p:nvSpPr>
        <p:spPr>
          <a:xfrm>
            <a:off x="5170150" y="3155575"/>
            <a:ext cx="3466800" cy="9912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Зимой особенно важно беречь тепло, следить за запасами и быть готовыми к сильному ветру. Арктика не любит спешки, зато учит терпению и аккуратности.
</a:t>
            </a:r>
            <a:endParaRPr lang="en-US" sz="1400" dirty="0"/>
          </a:p>
        </p:txBody>
      </p:sp>
      <p:sp>
        <p:nvSpPr>
          <p:cNvPr id="12" name="Text 5"/>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Научные исследования на Севере
</a:t>
            </a:r>
            <a:endParaRPr lang="en-US" sz="3100" dirty="0"/>
          </a:p>
        </p:txBody>
      </p:sp>
      <p:sp>
        <p:nvSpPr>
          <p:cNvPr id="5" name="Text 1"/>
          <p:cNvSpPr txBox="1"/>
          <p:nvPr/>
        </p:nvSpPr>
        <p:spPr>
          <a:xfrm>
            <a:off x="402200" y="1543050"/>
            <a:ext cx="2631600" cy="28116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Учёные регулярно наблюдают за погодой, толщиной льда и изменениями снега. Эти данные помогают понять, как ведёт себя Арктика в разные месяцы и почему её климат меняется.
</a:t>
            </a:r>
            <a:endParaRPr lang="en-US" sz="1400" dirty="0"/>
          </a:p>
        </p:txBody>
      </p:sp>
      <p:sp>
        <p:nvSpPr>
          <p:cNvPr id="6" name="Text 2"/>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13</a:t>
            </a:r>
            <a:endParaRPr lang="en-US" sz="1800" dirty="0"/>
          </a:p>
        </p:txBody>
      </p:sp>
      <p:sp>
        <p:nvSpPr>
          <p:cNvPr id="7" name="Text 3"/>
          <p:cNvSpPr txBox="1"/>
          <p:nvPr/>
        </p:nvSpPr>
        <p:spPr>
          <a:xfrm>
            <a:off x="6110200" y="1543050"/>
            <a:ext cx="2673900" cy="28116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Такие наблюдения нужны не только для науки. Они помогают лучше защищать северную природу и вовремя замечать опасные перемены, чтобы редкие животные не остались без дома.
</a:t>
            </a:r>
            <a:endParaRPr lang="en-US" sz="1400" dirty="0"/>
          </a:p>
        </p:txBody>
      </p:sp>
      <p:sp>
        <p:nvSpPr>
          <p:cNvPr id="8" name="Text 4"/>
          <p:cNvSpPr txBox="1"/>
          <p:nvPr/>
        </p:nvSpPr>
        <p:spPr>
          <a:xfrm>
            <a:off x="3256200" y="1543050"/>
            <a:ext cx="2631600" cy="28116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Отдельное внимание уделяют птицам и морским животным. Специалисты считают их численность, следят за местами отдыха и узнают, как таяние льдов влияет на их жизнь.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6686" y="1549693"/>
            <a:ext cx="8410629" cy="3130200"/>
          </a:xfrm>
          <a:prstGeom prst="rect">
            <a:avLst/>
          </a:prstGeom>
        </p:spPr>
      </p:pic>
      <p:sp>
        <p:nvSpPr>
          <p:cNvPr id="3" name="Text 0"/>
          <p:cNvSpPr txBox="1"/>
          <p:nvPr/>
        </p:nvSpPr>
        <p:spPr>
          <a:xfrm>
            <a:off x="360000" y="360000"/>
            <a:ext cx="8424000" cy="574200"/>
          </a:xfrm>
          <a:prstGeom prst="rect">
            <a:avLst/>
          </a:prstGeom>
          <a:noFill/>
          <a:ln/>
        </p:spPr>
        <p:txBody>
          <a:bodyPr wrap="square" lIns="0" tIns="0" rIns="0" bIns="0" rtlCol="0" anchor="t"/>
          <a:lstStyle/>
          <a:p>
            <a:pPr algn="l" indent="0" marL="0">
              <a:lnSpc>
                <a:spcPct val="90000"/>
              </a:lnSpc>
              <a:buNone/>
            </a:pPr>
            <a:r>
              <a:rPr lang="en-US" sz="2800" b="1" dirty="0">
                <a:solidFill>
                  <a:srgbClr val="333534"/>
                </a:solidFill>
                <a:latin typeface="Arial" pitchFamily="34" charset="0"/>
                <a:ea typeface="Arial" pitchFamily="34" charset="-122"/>
                <a:cs typeface="Arial" pitchFamily="34" charset="-120"/>
              </a:rPr>
              <a:t>Как меняется природа по сезонам
</a:t>
            </a:r>
            <a:endParaRPr lang="en-US" sz="2800" dirty="0"/>
          </a:p>
        </p:txBody>
      </p:sp>
      <p:sp>
        <p:nvSpPr>
          <p:cNvPr id="4"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14</a:t>
            </a:r>
            <a:endParaRPr lang="en-US" sz="1800" dirty="0"/>
          </a:p>
        </p:txBody>
      </p:sp>
      <p:sp>
        <p:nvSpPr>
          <p:cNvPr id="5" name="Text 2"/>
          <p:cNvSpPr txBox="1"/>
          <p:nvPr/>
        </p:nvSpPr>
        <p:spPr>
          <a:xfrm>
            <a:off x="360000" y="1033397"/>
            <a:ext cx="8424000" cy="391500"/>
          </a:xfrm>
          <a:prstGeom prst="rect">
            <a:avLst/>
          </a:prstGeom>
          <a:noFill/>
          <a:ln/>
        </p:spPr>
        <p:txBody>
          <a:bodyPr wrap="square" lIns="0" tIns="0" rIns="0" bIns="0" rtlCol="0" anchor="t"/>
          <a:lstStyle/>
          <a:p>
            <a:pPr algn="l" indent="0" marL="0">
              <a:lnSpc>
                <a:spcPct val="90000"/>
              </a:lnSpc>
              <a:buNone/>
            </a:pPr>
            <a:r>
              <a:rPr lang="en-US" sz="1400" dirty="0">
                <a:solidFill>
                  <a:srgbClr val="333534"/>
                </a:solidFill>
                <a:latin typeface="Arial" pitchFamily="34" charset="0"/>
                <a:ea typeface="Arial" pitchFamily="34" charset="-122"/>
                <a:cs typeface="Arial" pitchFamily="34" charset="-120"/>
              </a:rPr>
              <a:t>Сезонные изменения в арктических пустынях: свет, температура, лёд и жизнь животных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Редкие и уязвимые виды
</a:t>
            </a:r>
            <a:endParaRPr lang="en-US" sz="3100" dirty="0"/>
          </a:p>
        </p:txBody>
      </p:sp>
      <p:sp>
        <p:nvSpPr>
          <p:cNvPr id="7" name="Text 1"/>
          <p:cNvSpPr txBox="1"/>
          <p:nvPr/>
        </p:nvSpPr>
        <p:spPr>
          <a:xfrm>
            <a:off x="5254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Белый медведь и морж особенно зависят от морского льда. Без него им труднее отдыхать, охотиться и находить безопасные места для жизни.
</a:t>
            </a:r>
            <a:endParaRPr lang="en-US" sz="1400" dirty="0"/>
          </a:p>
        </p:txBody>
      </p:sp>
      <p:sp>
        <p:nvSpPr>
          <p:cNvPr id="8" name="Text 2"/>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15</a:t>
            </a:r>
            <a:endParaRPr lang="en-US" sz="1800" dirty="0"/>
          </a:p>
        </p:txBody>
      </p:sp>
      <p:sp>
        <p:nvSpPr>
          <p:cNvPr id="9" name="Text 3"/>
          <p:cNvSpPr txBox="1"/>
          <p:nvPr/>
        </p:nvSpPr>
        <p:spPr>
          <a:xfrm>
            <a:off x="6275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Когда льдов становится меньше, северным обитателям приходится менять привычки и искать новые места. Но подходящих уголков в Арктике совсем немного, поэтому им нужна защита.
</a:t>
            </a:r>
            <a:endParaRPr lang="en-US" sz="1400" dirty="0"/>
          </a:p>
        </p:txBody>
      </p:sp>
      <p:sp>
        <p:nvSpPr>
          <p:cNvPr id="10" name="Text 4"/>
          <p:cNvSpPr txBox="1"/>
          <p:nvPr/>
        </p:nvSpPr>
        <p:spPr>
          <a:xfrm>
            <a:off x="3421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Некоторые птицы и животные могут жить только там, где тихо и чисто. Шум техники, мусор и загрязнение мешают им больше, чем кажется на первый взгляд.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50916"/>
            <a:ext cx="4146300" cy="198811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637700" y="1450916"/>
            <a:ext cx="4146300" cy="1988118"/>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333534"/>
                </a:solidFill>
                <a:latin typeface="Arial" pitchFamily="34" charset="0"/>
                <a:ea typeface="Arial" pitchFamily="34" charset="-122"/>
                <a:cs typeface="Arial" pitchFamily="34" charset="-120"/>
              </a:rPr>
              <a:t>Арктика глазами путешественника
</a:t>
            </a:r>
            <a:endParaRPr lang="en-US" sz="3100" dirty="0"/>
          </a:p>
        </p:txBody>
      </p:sp>
      <p:sp>
        <p:nvSpPr>
          <p:cNvPr id="7"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16</a:t>
            </a:r>
            <a:endParaRPr lang="en-US" sz="1800" dirty="0"/>
          </a:p>
        </p:txBody>
      </p:sp>
      <p:sp>
        <p:nvSpPr>
          <p:cNvPr id="8" name="Text 2"/>
          <p:cNvSpPr txBox="1"/>
          <p:nvPr/>
        </p:nvSpPr>
        <p:spPr>
          <a:xfrm>
            <a:off x="360000" y="3943550"/>
            <a:ext cx="4146300" cy="736500"/>
          </a:xfrm>
          <a:prstGeom prst="rect">
            <a:avLst/>
          </a:prstGeom>
          <a:noFill/>
          <a:ln/>
        </p:spPr>
        <p:txBody>
          <a:bodyPr wrap="square" lIns="0" tIns="0" rIns="0" bIns="0" rtlCol="0" anchor="t"/>
          <a:lstStyle/>
          <a:p>
            <a:pPr algn="l" indent="0" marL="0">
              <a:lnSpc>
                <a:spcPct val="90000"/>
              </a:lnSpc>
              <a:buNone/>
            </a:pPr>
            <a:r>
              <a:rPr lang="en-US" sz="1200" dirty="0">
                <a:solidFill>
                  <a:srgbClr val="333534"/>
                </a:solidFill>
                <a:latin typeface="Arial" pitchFamily="34" charset="0"/>
                <a:ea typeface="Arial" pitchFamily="34" charset="-122"/>
                <a:cs typeface="Arial" pitchFamily="34" charset="-120"/>
              </a:rPr>
              <a:t>Путешественник видит перед собой огромные белые просторы, где снег блестит, как сахарная пудра. Вокруг тишина, только ветер напоминает, что здесь живёт суровый север. Такое место кажется сказочным, хотя природа здесь совсем не шутит.
</a:t>
            </a:r>
            <a:endParaRPr lang="en-US" sz="1200" dirty="0"/>
          </a:p>
        </p:txBody>
      </p:sp>
      <p:sp>
        <p:nvSpPr>
          <p:cNvPr id="9" name="Text 3"/>
          <p:cNvSpPr txBox="1"/>
          <p:nvPr/>
        </p:nvSpPr>
        <p:spPr>
          <a:xfrm>
            <a:off x="360000" y="3507763"/>
            <a:ext cx="4146300" cy="367500"/>
          </a:xfrm>
          <a:prstGeom prst="rect">
            <a:avLst/>
          </a:prstGeom>
          <a:noFill/>
          <a:ln/>
        </p:spPr>
        <p:txBody>
          <a:bodyPr wrap="square" lIns="0" tIns="0" rIns="0" bIns="0" rtlCol="0" anchor="ctr"/>
          <a:lstStyle/>
          <a:p>
            <a:pPr algn="l" indent="0" marL="0">
              <a:lnSpc>
                <a:spcPct val="90000"/>
              </a:lnSpc>
              <a:buNone/>
            </a:pPr>
            <a:r>
              <a:rPr lang="en-US" sz="1400" dirty="0">
                <a:solidFill>
                  <a:srgbClr val="333534"/>
                </a:solidFill>
                <a:latin typeface="Arial" pitchFamily="34" charset="0"/>
                <a:ea typeface="Arial" pitchFamily="34" charset="-122"/>
                <a:cs typeface="Arial" pitchFamily="34" charset="-120"/>
              </a:rPr>
              <a:t>Белое безмолвие
</a:t>
            </a:r>
            <a:endParaRPr lang="en-US" sz="1400" dirty="0"/>
          </a:p>
        </p:txBody>
      </p:sp>
      <p:sp>
        <p:nvSpPr>
          <p:cNvPr id="10" name="Text 4"/>
          <p:cNvSpPr txBox="1"/>
          <p:nvPr/>
        </p:nvSpPr>
        <p:spPr>
          <a:xfrm>
            <a:off x="4637700" y="3943550"/>
            <a:ext cx="4146300" cy="736500"/>
          </a:xfrm>
          <a:prstGeom prst="rect">
            <a:avLst/>
          </a:prstGeom>
          <a:noFill/>
          <a:ln/>
        </p:spPr>
        <p:txBody>
          <a:bodyPr wrap="square" lIns="0" tIns="0" rIns="0" bIns="0" rtlCol="0" anchor="t"/>
          <a:lstStyle/>
          <a:p>
            <a:pPr algn="l" indent="0" marL="0">
              <a:lnSpc>
                <a:spcPct val="90000"/>
              </a:lnSpc>
              <a:buNone/>
            </a:pPr>
            <a:r>
              <a:rPr lang="en-US" sz="1200" dirty="0">
                <a:solidFill>
                  <a:srgbClr val="333534"/>
                </a:solidFill>
                <a:latin typeface="Arial" pitchFamily="34" charset="0"/>
                <a:ea typeface="Arial" pitchFamily="34" charset="-122"/>
                <a:cs typeface="Arial" pitchFamily="34" charset="-120"/>
              </a:rPr>
              <a:t>Над холодным морем летят стаи птиц, а у горизонта сверкают льдины. Скалы, снег и светлое небо складываются в пейзаж, который хочется рассматривать долго. Кажется, будто сама Арктика спокойно показывает свой характер.
</a:t>
            </a:r>
            <a:endParaRPr lang="en-US" sz="1200" dirty="0"/>
          </a:p>
        </p:txBody>
      </p:sp>
      <p:sp>
        <p:nvSpPr>
          <p:cNvPr id="11" name="Text 5"/>
          <p:cNvSpPr txBox="1"/>
          <p:nvPr/>
        </p:nvSpPr>
        <p:spPr>
          <a:xfrm>
            <a:off x="4637700" y="3507763"/>
            <a:ext cx="4146300" cy="367500"/>
          </a:xfrm>
          <a:prstGeom prst="rect">
            <a:avLst/>
          </a:prstGeom>
          <a:noFill/>
          <a:ln/>
        </p:spPr>
        <p:txBody>
          <a:bodyPr wrap="square" lIns="0" tIns="0" rIns="0" bIns="0" rtlCol="0" anchor="ctr"/>
          <a:lstStyle/>
          <a:p>
            <a:pPr algn="l" indent="0" marL="0">
              <a:lnSpc>
                <a:spcPct val="90000"/>
              </a:lnSpc>
              <a:buNone/>
            </a:pPr>
            <a:r>
              <a:rPr lang="en-US" sz="1400" dirty="0">
                <a:solidFill>
                  <a:srgbClr val="333534"/>
                </a:solidFill>
                <a:latin typeface="Arial" pitchFamily="34" charset="0"/>
                <a:ea typeface="Arial" pitchFamily="34" charset="-122"/>
                <a:cs typeface="Arial" pitchFamily="34" charset="-120"/>
              </a:rPr>
              <a:t>Лёд, небо и птицы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56047" y="3217325"/>
            <a:ext cx="438000" cy="438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98847" y="3217325"/>
            <a:ext cx="438000" cy="438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717647" y="1474950"/>
            <a:ext cx="438000" cy="438000"/>
          </a:xfrm>
          <a:prstGeom prst="rect">
            <a:avLst/>
          </a:prstGeom>
        </p:spPr>
      </p:pic>
      <p:sp>
        <p:nvSpPr>
          <p:cNvPr id="9" name="Text 0"/>
          <p:cNvSpPr txBox="1"/>
          <p:nvPr/>
        </p:nvSpPr>
        <p:spPr>
          <a:xfrm>
            <a:off x="360000" y="360000"/>
            <a:ext cx="8424000" cy="7050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Почему важно беречь Арктику
</a:t>
            </a:r>
            <a:endParaRPr lang="en-US" sz="3100" dirty="0"/>
          </a:p>
        </p:txBody>
      </p:sp>
      <p:sp>
        <p:nvSpPr>
          <p:cNvPr id="10"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17</a:t>
            </a:r>
            <a:endParaRPr lang="en-US" sz="1800" dirty="0"/>
          </a:p>
        </p:txBody>
      </p:sp>
      <p:sp>
        <p:nvSpPr>
          <p:cNvPr id="11" name="Text 2"/>
          <p:cNvSpPr txBox="1"/>
          <p:nvPr/>
        </p:nvSpPr>
        <p:spPr>
          <a:xfrm>
            <a:off x="5552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Арктический лёд помогает Земле не перегреваться, потому что отражает солнечные лучи. Когда льда становится меньше, планете приходится сильнее нагреваться.
</a:t>
            </a:r>
            <a:endParaRPr lang="en-US" sz="1200" dirty="0"/>
          </a:p>
        </p:txBody>
      </p:sp>
      <p:sp>
        <p:nvSpPr>
          <p:cNvPr id="12" name="Text 3"/>
          <p:cNvSpPr txBox="1"/>
          <p:nvPr/>
        </p:nvSpPr>
        <p:spPr>
          <a:xfrm>
            <a:off x="11008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Лёд отражает свет
</a:t>
            </a:r>
            <a:endParaRPr lang="en-US" sz="1400" dirty="0"/>
          </a:p>
        </p:txBody>
      </p:sp>
      <p:sp>
        <p:nvSpPr>
          <p:cNvPr id="13" name="Text 4"/>
          <p:cNvSpPr txBox="1"/>
          <p:nvPr/>
        </p:nvSpPr>
        <p:spPr>
          <a:xfrm>
            <a:off x="4798097" y="3787750"/>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Мусор, пятна топлива и шум остаются заметными в северной природе очень долго. Поэтому бережное поведение помогает сохранить Арктику красивой и живой.
</a:t>
            </a:r>
            <a:endParaRPr lang="en-US" sz="1200" dirty="0"/>
          </a:p>
        </p:txBody>
      </p:sp>
      <p:sp>
        <p:nvSpPr>
          <p:cNvPr id="14" name="Text 5"/>
          <p:cNvSpPr txBox="1"/>
          <p:nvPr/>
        </p:nvSpPr>
        <p:spPr>
          <a:xfrm>
            <a:off x="5343647" y="3217325"/>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Чистота нужна долго
</a:t>
            </a:r>
            <a:endParaRPr lang="en-US" sz="1400" dirty="0"/>
          </a:p>
        </p:txBody>
      </p:sp>
      <p:sp>
        <p:nvSpPr>
          <p:cNvPr id="15" name="Text 6"/>
          <p:cNvSpPr txBox="1"/>
          <p:nvPr/>
        </p:nvSpPr>
        <p:spPr>
          <a:xfrm>
            <a:off x="2716897" y="2045375"/>
            <a:ext cx="3765900" cy="7860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Белые медведи, моржи и многие птицы зависят от чистой и спокойной Арктики. Если нарушить их среду, им станет труднее находить пищу и отдыхать.
</a:t>
            </a:r>
            <a:endParaRPr lang="en-US" sz="1200" dirty="0"/>
          </a:p>
        </p:txBody>
      </p:sp>
      <p:sp>
        <p:nvSpPr>
          <p:cNvPr id="16" name="Text 7"/>
          <p:cNvSpPr txBox="1"/>
          <p:nvPr/>
        </p:nvSpPr>
        <p:spPr>
          <a:xfrm>
            <a:off x="3262447" y="1474950"/>
            <a:ext cx="3220500" cy="438000"/>
          </a:xfrm>
          <a:prstGeom prst="rect">
            <a:avLst/>
          </a:prstGeom>
          <a:noFill/>
          <a:ln/>
        </p:spPr>
        <p:txBody>
          <a:bodyPr wrap="square" lIns="0" tIns="0" rIns="0" bIns="0" rtlCol="0" anchor="ctr"/>
          <a:lstStyle/>
          <a:p>
            <a:pPr algn="l" indent="0" marL="0">
              <a:lnSpc>
                <a:spcPct val="90000"/>
              </a:lnSpc>
              <a:buNone/>
            </a:pPr>
            <a:r>
              <a:rPr lang="en-US" sz="1400" dirty="0">
                <a:solidFill>
                  <a:srgbClr val="F6D298"/>
                </a:solidFill>
                <a:latin typeface="Arial" pitchFamily="34" charset="0"/>
                <a:ea typeface="Arial" pitchFamily="34" charset="-122"/>
                <a:cs typeface="Arial" pitchFamily="34" charset="-120"/>
              </a:rPr>
              <a:t>Дом для животных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333534"/>
                </a:solidFill>
                <a:latin typeface="Arial" pitchFamily="34" charset="0"/>
                <a:ea typeface="Arial" pitchFamily="34" charset="-122"/>
                <a:cs typeface="Arial" pitchFamily="34" charset="-120"/>
              </a:rPr>
              <a:t>Правила бережного поведения
</a:t>
            </a:r>
            <a:endParaRPr lang="en-US" sz="3100" dirty="0"/>
          </a:p>
        </p:txBody>
      </p:sp>
      <p:sp>
        <p:nvSpPr>
          <p:cNvPr id="7" name="Text 1"/>
          <p:cNvSpPr txBox="1"/>
          <p:nvPr/>
        </p:nvSpPr>
        <p:spPr>
          <a:xfrm>
            <a:off x="5254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Нельзя оставлять мусор, даже самый маленький. В холоде он разлагается очень медленно, поэтому может испортить воду, землю и безопасные места для животных.
</a:t>
            </a:r>
            <a:endParaRPr lang="en-US" sz="1400" dirty="0"/>
          </a:p>
        </p:txBody>
      </p:sp>
      <p:sp>
        <p:nvSpPr>
          <p:cNvPr id="8" name="Text 2"/>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333534"/>
                </a:solidFill>
                <a:latin typeface="Arial" pitchFamily="34" charset="0"/>
                <a:ea typeface="Arial" pitchFamily="34" charset="-122"/>
                <a:cs typeface="Arial" pitchFamily="34" charset="-120"/>
              </a:rPr>
              <a:t>18</a:t>
            </a:r>
            <a:endParaRPr lang="en-US" sz="1800" dirty="0"/>
          </a:p>
        </p:txBody>
      </p:sp>
      <p:sp>
        <p:nvSpPr>
          <p:cNvPr id="9" name="Text 3"/>
          <p:cNvSpPr txBox="1"/>
          <p:nvPr/>
        </p:nvSpPr>
        <p:spPr>
          <a:xfrm>
            <a:off x="6275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Нельзя ломать растения, трогать гнёзда и загрязнять воду топливом или другими веществами. В Арктике каждый аккуратный шаг особенно важен, потому что следы долго не исчезают.
</a:t>
            </a:r>
            <a:endParaRPr lang="en-US" sz="1400" dirty="0"/>
          </a:p>
        </p:txBody>
      </p:sp>
      <p:sp>
        <p:nvSpPr>
          <p:cNvPr id="10" name="Text 4"/>
          <p:cNvSpPr txBox="1"/>
          <p:nvPr/>
        </p:nvSpPr>
        <p:spPr>
          <a:xfrm>
            <a:off x="3421650" y="1683900"/>
            <a:ext cx="2313300" cy="2404500"/>
          </a:xfrm>
          <a:prstGeom prst="rect">
            <a:avLst/>
          </a:prstGeom>
          <a:noFill/>
          <a:ln/>
        </p:spPr>
        <p:txBody>
          <a:bodyPr wrap="square" lIns="0" tIns="0" rIns="0" bIns="0" rtlCol="0" anchor="ctr"/>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Нужно не шуметь рядом с птицами и зверями, не подходить слишком близко к гнёздам и лежкам. Тишина помогает северным обитателям не пугаться и не тратить силы.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50932"/>
            <a:ext cx="2700000" cy="1988086"/>
          </a:xfrm>
          <a:prstGeom prst="rect">
            <a:avLst/>
          </a:prstGeom>
        </p:spPr>
      </p:pic>
      <p:pic>
        <p:nvPicPr>
          <p:cNvPr id="4" name="Image 2" descr="preencoded.png">    </p:cNvPr>
          <p:cNvPicPr>
            <a:picLocks noChangeAspect="1"/>
          </p:cNvPicPr>
          <p:nvPr/>
        </p:nvPicPr>
        <p:blipFill>
          <a:blip r:embed="rId3"/>
          <a:stretch>
            <a:fillRect/>
          </a:stretch>
        </p:blipFill>
        <p:spPr>
          <a:xfrm>
            <a:off x="6084000" y="1450932"/>
            <a:ext cx="2700000" cy="1988086"/>
          </a:xfrm>
          <a:prstGeom prst="rect">
            <a:avLst/>
          </a:prstGeom>
        </p:spPr>
      </p:pic>
      <p:pic>
        <p:nvPicPr>
          <p:cNvPr id="5" name="Image 3" descr="preencoded.png">    </p:cNvPr>
          <p:cNvPicPr>
            <a:picLocks noChangeAspect="1"/>
          </p:cNvPicPr>
          <p:nvPr/>
        </p:nvPicPr>
        <p:blipFill>
          <a:blip r:embed="rId4"/>
          <a:stretch>
            <a:fillRect/>
          </a:stretch>
        </p:blipFill>
        <p:spPr>
          <a:xfrm>
            <a:off x="3222000" y="1450932"/>
            <a:ext cx="2700000" cy="1988086"/>
          </a:xfrm>
          <a:prstGeom prst="rect">
            <a:avLst/>
          </a:prstGeom>
        </p:spPr>
      </p:pic>
      <p:sp>
        <p:nvSpPr>
          <p:cNvPr id="6" name="Text 0"/>
          <p:cNvSpPr txBox="1"/>
          <p:nvPr/>
        </p:nvSpPr>
        <p:spPr>
          <a:xfrm>
            <a:off x="360000" y="360000"/>
            <a:ext cx="8424000" cy="892200"/>
          </a:xfrm>
          <a:prstGeom prst="rect">
            <a:avLst/>
          </a:prstGeom>
          <a:noFill/>
          <a:ln/>
        </p:spPr>
        <p:txBody>
          <a:bodyPr wrap="square" lIns="0" tIns="0" rIns="0" bIns="0" rtlCol="0" anchor="t"/>
          <a:lstStyle/>
          <a:p>
            <a:pPr algn="l" indent="0" marL="0">
              <a:lnSpc>
                <a:spcPct val="90000"/>
              </a:lnSpc>
              <a:buNone/>
            </a:pPr>
            <a:r>
              <a:rPr lang="en-US" sz="3100" b="1" dirty="0">
                <a:solidFill>
                  <a:srgbClr val="F6D298"/>
                </a:solidFill>
                <a:latin typeface="Arial" pitchFamily="34" charset="0"/>
                <a:ea typeface="Arial" pitchFamily="34" charset="-122"/>
                <a:cs typeface="Arial" pitchFamily="34" charset="-120"/>
              </a:rPr>
              <a:t>Главные открытия о зоне арктических пустынь
</a:t>
            </a:r>
            <a:endParaRPr lang="en-US" sz="3100" dirty="0"/>
          </a:p>
        </p:txBody>
      </p:sp>
      <p:sp>
        <p:nvSpPr>
          <p:cNvPr id="7" name="Text 1"/>
          <p:cNvSpPr txBox="1"/>
          <p:nvPr/>
        </p:nvSpPr>
        <p:spPr>
          <a:xfrm>
            <a:off x="8784000" y="4649750"/>
            <a:ext cx="440400" cy="493800"/>
          </a:xfrm>
          <a:prstGeom prst="rect">
            <a:avLst/>
          </a:prstGeom>
          <a:noFill/>
          <a:ln/>
        </p:spPr>
        <p:txBody>
          <a:bodyPr wrap="square" lIns="0" tIns="0" rIns="0" bIns="0" rtlCol="0" anchor="t"/>
          <a:lstStyle/>
          <a:p>
            <a:pPr algn="l" indent="0" marL="0">
              <a:lnSpc>
                <a:spcPct val="90000"/>
              </a:lnSpc>
              <a:buNone/>
            </a:pPr>
            <a:r>
              <a:rPr lang="en-US" sz="1800" b="1" dirty="0">
                <a:solidFill>
                  <a:srgbClr val="F6D298"/>
                </a:solidFill>
                <a:latin typeface="Arial" pitchFamily="34" charset="0"/>
                <a:ea typeface="Arial" pitchFamily="34" charset="-122"/>
                <a:cs typeface="Arial" pitchFamily="34" charset="-120"/>
              </a:rPr>
              <a:t>19</a:t>
            </a:r>
            <a:endParaRPr lang="en-US" sz="1800" dirty="0"/>
          </a:p>
        </p:txBody>
      </p:sp>
      <p:sp>
        <p:nvSpPr>
          <p:cNvPr id="8" name="Text 2"/>
          <p:cNvSpPr txBox="1"/>
          <p:nvPr/>
        </p:nvSpPr>
        <p:spPr>
          <a:xfrm>
            <a:off x="360000" y="3889750"/>
            <a:ext cx="2700000" cy="790200"/>
          </a:xfrm>
          <a:prstGeom prst="rect">
            <a:avLst/>
          </a:prstGeom>
          <a:noFill/>
          <a:ln/>
        </p:spPr>
        <p:txBody>
          <a:bodyPr wrap="square" lIns="0" tIns="0" rIns="0" bIns="0" rtlCol="0" anchor="t"/>
          <a:lstStyle/>
          <a:p>
            <a:pPr algn="l" indent="0" marL="0">
              <a:lnSpc>
                <a:spcPct val="90000"/>
              </a:lnSpc>
              <a:buNone/>
            </a:pPr>
            <a:r>
              <a:rPr lang="en-US" sz="1152" dirty="0">
                <a:solidFill>
                  <a:srgbClr val="FFFFFF"/>
                </a:solidFill>
                <a:latin typeface="Arial" pitchFamily="34" charset="0"/>
                <a:ea typeface="Arial" pitchFamily="34" charset="-122"/>
                <a:cs typeface="Arial" pitchFamily="34" charset="-120"/>
              </a:rPr>
              <a:t>Арктические пустыни — одна из самых холодных и строгих природных зон России. Здесь мало тепла, много льда и очень короткое лето. Но даже в таких условиях природа умеет удивлять своим упорством.
</a:t>
            </a:r>
            <a:endParaRPr lang="en-US" sz="1152" dirty="0"/>
          </a:p>
        </p:txBody>
      </p:sp>
      <p:sp>
        <p:nvSpPr>
          <p:cNvPr id="9" name="Text 3"/>
          <p:cNvSpPr txBox="1"/>
          <p:nvPr/>
        </p:nvSpPr>
        <p:spPr>
          <a:xfrm>
            <a:off x="360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Самая суровая природная зона
</a:t>
            </a:r>
            <a:endParaRPr lang="en-US" sz="1300" dirty="0"/>
          </a:p>
        </p:txBody>
      </p:sp>
      <p:sp>
        <p:nvSpPr>
          <p:cNvPr id="10" name="Text 4"/>
          <p:cNvSpPr txBox="1"/>
          <p:nvPr/>
        </p:nvSpPr>
        <p:spPr>
          <a:xfrm>
            <a:off x="6084000" y="3889750"/>
            <a:ext cx="2700000" cy="790200"/>
          </a:xfrm>
          <a:prstGeom prst="rect">
            <a:avLst/>
          </a:prstGeom>
          <a:noFill/>
          <a:ln/>
        </p:spPr>
        <p:txBody>
          <a:bodyPr wrap="square" lIns="0" tIns="0" rIns="0" bIns="0" rtlCol="0" anchor="t"/>
          <a:lstStyle/>
          <a:p>
            <a:pPr algn="l" indent="0" marL="0">
              <a:lnSpc>
                <a:spcPct val="90000"/>
              </a:lnSpc>
              <a:buNone/>
            </a:pPr>
            <a:r>
              <a:rPr lang="en-US" sz="1152" dirty="0">
                <a:solidFill>
                  <a:srgbClr val="FFFFFF"/>
                </a:solidFill>
                <a:latin typeface="Arial" pitchFamily="34" charset="0"/>
                <a:ea typeface="Arial" pitchFamily="34" charset="-122"/>
                <a:cs typeface="Arial" pitchFamily="34" charset="-120"/>
              </a:rPr>
              <a:t>Арктику легко узнать по белому медведю, моржу, птицам, льдам и холодному небу. Эти образы показывают, как тесно здесь связаны море, суша и мороз, и почему север кажется таким необычным.
</a:t>
            </a:r>
            <a:endParaRPr lang="en-US" sz="1152" dirty="0"/>
          </a:p>
        </p:txBody>
      </p:sp>
      <p:sp>
        <p:nvSpPr>
          <p:cNvPr id="11" name="Text 5"/>
          <p:cNvSpPr txBox="1"/>
          <p:nvPr/>
        </p:nvSpPr>
        <p:spPr>
          <a:xfrm>
            <a:off x="6084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Символы северного мира
</a:t>
            </a:r>
            <a:endParaRPr lang="en-US" sz="1300" dirty="0"/>
          </a:p>
        </p:txBody>
      </p:sp>
      <p:sp>
        <p:nvSpPr>
          <p:cNvPr id="12" name="Text 6"/>
          <p:cNvSpPr txBox="1"/>
          <p:nvPr/>
        </p:nvSpPr>
        <p:spPr>
          <a:xfrm>
            <a:off x="3222000" y="3889750"/>
            <a:ext cx="2700000" cy="790200"/>
          </a:xfrm>
          <a:prstGeom prst="rect">
            <a:avLst/>
          </a:prstGeom>
          <a:noFill/>
          <a:ln/>
        </p:spPr>
        <p:txBody>
          <a:bodyPr wrap="square" lIns="0" tIns="0" rIns="0" bIns="0" rtlCol="0" anchor="t"/>
          <a:lstStyle/>
          <a:p>
            <a:pPr algn="l" indent="0" marL="0">
              <a:lnSpc>
                <a:spcPct val="90000"/>
              </a:lnSpc>
              <a:buNone/>
            </a:pPr>
            <a:r>
              <a:rPr lang="en-US" sz="1152" dirty="0">
                <a:solidFill>
                  <a:srgbClr val="FFFFFF"/>
                </a:solidFill>
                <a:latin typeface="Arial" pitchFamily="34" charset="0"/>
                <a:ea typeface="Arial" pitchFamily="34" charset="-122"/>
                <a:cs typeface="Arial" pitchFamily="34" charset="-120"/>
              </a:rPr>
              <a:t>Растений здесь немного, зато у них есть свои хитрые способы выживания. Они низко прижимаются к земле, растут медленно и используют каждое тёплое мгновение, будто торопятся сказать: «Мы тоже здесь!»
</a:t>
            </a:r>
            <a:endParaRPr lang="en-US" sz="1152" dirty="0"/>
          </a:p>
        </p:txBody>
      </p:sp>
      <p:sp>
        <p:nvSpPr>
          <p:cNvPr id="13" name="Text 7"/>
          <p:cNvSpPr txBox="1"/>
          <p:nvPr/>
        </p:nvSpPr>
        <p:spPr>
          <a:xfrm>
            <a:off x="3222000" y="3464475"/>
            <a:ext cx="2700000" cy="367500"/>
          </a:xfrm>
          <a:prstGeom prst="rect">
            <a:avLst/>
          </a:prstGeom>
          <a:noFill/>
          <a:ln/>
        </p:spPr>
        <p:txBody>
          <a:bodyPr wrap="square" lIns="0" tIns="0" rIns="0" bIns="0" rtlCol="0" anchor="ctr"/>
          <a:lstStyle/>
          <a:p>
            <a:pPr algn="l" indent="0" marL="0">
              <a:lnSpc>
                <a:spcPct val="90000"/>
              </a:lnSpc>
              <a:buNone/>
            </a:pPr>
            <a:r>
              <a:rPr lang="en-US" sz="1300" dirty="0">
                <a:solidFill>
                  <a:srgbClr val="F6D298"/>
                </a:solidFill>
                <a:latin typeface="Arial" pitchFamily="34" charset="0"/>
                <a:ea typeface="Arial" pitchFamily="34" charset="-122"/>
                <a:cs typeface="Arial" pitchFamily="34" charset="-120"/>
              </a:rPr>
              <a:t>Жизнь на грани холода
</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889" y="360000"/>
            <a:ext cx="3526523" cy="4387800"/>
          </a:xfrm>
          <a:prstGeom prst="rect">
            <a:avLst/>
          </a:prstGeom>
        </p:spPr>
      </p:pic>
      <p:sp>
        <p:nvSpPr>
          <p:cNvPr id="5" name="Text 0"/>
          <p:cNvSpPr txBox="1"/>
          <p:nvPr/>
        </p:nvSpPr>
        <p:spPr>
          <a:xfrm>
            <a:off x="4094750" y="360000"/>
            <a:ext cx="4689300" cy="2640900"/>
          </a:xfrm>
          <a:prstGeom prst="rect">
            <a:avLst/>
          </a:prstGeom>
          <a:noFill/>
          <a:ln/>
        </p:spPr>
        <p:txBody>
          <a:bodyPr wrap="square" lIns="0" tIns="0" rIns="0" bIns="0" rtlCol="0" anchor="b"/>
          <a:lstStyle/>
          <a:p>
            <a:pPr algn="l" indent="0" marL="0">
              <a:lnSpc>
                <a:spcPct val="90000"/>
              </a:lnSpc>
              <a:buNone/>
            </a:pPr>
            <a:r>
              <a:rPr lang="en-US" sz="3700" b="1" dirty="0">
                <a:solidFill>
                  <a:srgbClr val="F6D298"/>
                </a:solidFill>
                <a:latin typeface="Arial" pitchFamily="34" charset="0"/>
                <a:ea typeface="Arial" pitchFamily="34" charset="-122"/>
                <a:cs typeface="Arial" pitchFamily="34" charset="-120"/>
              </a:rPr>
              <a:t>Арктические пустыни — хрупкий северный мир
</a:t>
            </a:r>
            <a:endParaRPr lang="en-US" sz="3700" dirty="0"/>
          </a:p>
        </p:txBody>
      </p:sp>
      <p:sp>
        <p:nvSpPr>
          <p:cNvPr id="6" name="Text 1"/>
          <p:cNvSpPr txBox="1"/>
          <p:nvPr/>
        </p:nvSpPr>
        <p:spPr>
          <a:xfrm>
            <a:off x="4094750" y="3238300"/>
            <a:ext cx="4414800" cy="1335600"/>
          </a:xfrm>
          <a:prstGeom prst="rect">
            <a:avLst/>
          </a:prstGeom>
          <a:noFill/>
          <a:ln/>
        </p:spPr>
        <p:txBody>
          <a:bodyPr wrap="square" lIns="0" tIns="0" rIns="0" bIns="0" rtlCol="0" anchor="ctr"/>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Арктика кажется пустой, но это живой мир, где всё зависит от льда, моря и холода. Если беречь его сегодня, у редких животных и у всей планеты будет больше будущего.
</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2026-05-21T09:57:15Z</dcterms:created>
  <dcterms:modified xsi:type="dcterms:W3CDTF">2026-05-21T09:57:15Z</dcterms:modified>
</cp:coreProperties>
</file>