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jpe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image" Target="../media/image-11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63350" y="1149283"/>
            <a:ext cx="5700900" cy="28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Накануне Второй мировой войны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Европа шаг за шагом приближалась к войне.
</a:t>
            </a:r>
            <a:endParaRPr lang="en-US" sz="4500" dirty="0"/>
          </a:p>
        </p:txBody>
      </p:sp>
      <p:sp>
        <p:nvSpPr>
          <p:cNvPr id="4" name="Text 1"/>
          <p:cNvSpPr txBox="1"/>
          <p:nvPr/>
        </p:nvSpPr>
        <p:spPr>
          <a:xfrm>
            <a:off x="463348" y="261250"/>
            <a:ext cx="5486400" cy="59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71475" y="1148452"/>
            <a:ext cx="3218100" cy="315524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0150" y="1213600"/>
            <a:ext cx="4829100" cy="234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Разберём, как от Версаля до 1939 года международная система теряла способность сдерживать агрессию и почему Европа не смогла предотвратить войну.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Европа подошла к войне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Версальский мир как источник напряжения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1101325" y="1069650"/>
            <a:ext cx="2038800" cy="29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4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Тяжёлые условия
</a:t>
            </a:r>
            <a:pPr algn="l" indent="0" marL="0">
              <a:lnSpc>
                <a:spcPct val="100000"/>
              </a:lnSpc>
              <a:buNone/>
            </a:pPr>
            <a:r>
              <a:rPr lang="en-US" sz="45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5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Версальский договор лишил Германию части территорий, ограничил армию и закрепил представление о поражении как национальном унижении. Для многих немцев это стало не миром, а навязанным пересмотром статуса страны.
</a:t>
            </a:r>
            <a:endParaRPr lang="en-US" sz="1640" dirty="0"/>
          </a:p>
        </p:txBody>
      </p:sp>
      <p:sp>
        <p:nvSpPr>
          <p:cNvPr id="10" name="Text 3"/>
          <p:cNvSpPr txBox="1"/>
          <p:nvPr/>
        </p:nvSpPr>
        <p:spPr>
          <a:xfrm>
            <a:off x="3893188" y="1069650"/>
            <a:ext cx="2038800" cy="29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31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Спорная легитимность
</a:t>
            </a:r>
            <a:pPr algn="l" indent="0" marL="0">
              <a:lnSpc>
                <a:spcPct val="100000"/>
              </a:lnSpc>
              <a:buNone/>
            </a:pPr>
            <a:r>
              <a:rPr lang="en-US" sz="42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6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Послевоенное урегулирование не воспринималось одинаково всеми государствами как справедливое и окончательное. На этом фоне усиливались требования пересмотра границ, возврата утраченных земель и восстановления прежнего влияния.
</a:t>
            </a:r>
            <a:endParaRPr lang="en-US" sz="1531" dirty="0"/>
          </a:p>
        </p:txBody>
      </p:sp>
      <p:sp>
        <p:nvSpPr>
          <p:cNvPr id="11" name="Text 4"/>
          <p:cNvSpPr txBox="1"/>
          <p:nvPr/>
        </p:nvSpPr>
        <p:spPr>
          <a:xfrm>
            <a:off x="6685062" y="1069650"/>
            <a:ext cx="2038800" cy="29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38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Почва для реванша
</a:t>
            </a:r>
            <a:pPr algn="l" indent="0" marL="0">
              <a:lnSpc>
                <a:spcPct val="100000"/>
              </a:lnSpc>
              <a:buNone/>
            </a:pPr>
            <a:r>
              <a:rPr lang="en-US" sz="45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5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чувство несправедливости создало благоприятную почву для реваншизма. Политические силы, обещавшие отменить Версальский порядок, получили возможность превращать недовольство в массовую поддержку.
</a:t>
            </a:r>
            <a:endParaRPr lang="en-US" sz="1638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Хрупкий мир 1920-х годов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501275" y="2122800"/>
            <a:ext cx="1981200" cy="17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1919 года европейские державы пытались зафиксировать новый порядок через договоры и конференции. Но взаимное недоверие осталось, а обещания безопасности зависели от готовности всех сторон соблюдать правила.
</a:t>
            </a:r>
            <a:endParaRPr lang="en-US" sz="1254" dirty="0"/>
          </a:p>
        </p:txBody>
      </p:sp>
      <p:sp>
        <p:nvSpPr>
          <p:cNvPr id="10" name="Text 3"/>
          <p:cNvSpPr txBox="1"/>
          <p:nvPr/>
        </p:nvSpPr>
        <p:spPr>
          <a:xfrm>
            <a:off x="501276" y="1526925"/>
            <a:ext cx="1981200" cy="43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6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1919–1920-е: поиск равновесия
</a:t>
            </a:r>
            <a:endParaRPr lang="en-US" sz="1563" dirty="0"/>
          </a:p>
        </p:txBody>
      </p:sp>
      <p:sp>
        <p:nvSpPr>
          <p:cNvPr id="11" name="Text 4"/>
          <p:cNvSpPr txBox="1"/>
          <p:nvPr/>
        </p:nvSpPr>
        <p:spPr>
          <a:xfrm>
            <a:off x="3052450" y="2122800"/>
            <a:ext cx="1981200" cy="17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второй половине 1920-х годов дипломатия и экономическое восстановление временно смягчили напряжённость. Однако этот мир держался на компромиссах и не устранял главных противоречий между государствами.
</a:t>
            </a:r>
            <a:endParaRPr lang="en-US" sz="1255" dirty="0"/>
          </a:p>
        </p:txBody>
      </p:sp>
      <p:sp>
        <p:nvSpPr>
          <p:cNvPr id="12" name="Text 5"/>
          <p:cNvSpPr txBox="1"/>
          <p:nvPr/>
        </p:nvSpPr>
        <p:spPr>
          <a:xfrm>
            <a:off x="3052451" y="1526925"/>
            <a:ext cx="1981200" cy="43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6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стабилизация
</a:t>
            </a:r>
            <a:endParaRPr lang="en-US" sz="1563" dirty="0"/>
          </a:p>
        </p:txBody>
      </p:sp>
      <p:sp>
        <p:nvSpPr>
          <p:cNvPr id="13" name="Text 6"/>
          <p:cNvSpPr txBox="1"/>
          <p:nvPr/>
        </p:nvSpPr>
        <p:spPr>
          <a:xfrm>
            <a:off x="5603625" y="2122800"/>
            <a:ext cx="1981200" cy="17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концу десятилетия стало ясно, что созданная система слишком хрупка. Любой новый кризис мог снова поставить под вопрос границы, союзы и саму идею коллективной безопасности.
</a:t>
            </a:r>
            <a:endParaRPr lang="en-US" sz="1378" dirty="0"/>
          </a:p>
        </p:txBody>
      </p:sp>
      <p:sp>
        <p:nvSpPr>
          <p:cNvPr id="14" name="Text 7"/>
          <p:cNvSpPr txBox="1"/>
          <p:nvPr/>
        </p:nvSpPr>
        <p:spPr>
          <a:xfrm>
            <a:off x="5603626" y="1526925"/>
            <a:ext cx="1981200" cy="43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6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Непрочный фундамент
</a:t>
            </a:r>
            <a:endParaRPr lang="en-US" sz="1563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75" y="0"/>
            <a:ext cx="379735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99747" y="342050"/>
            <a:ext cx="49239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10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Экономический кризис и рост радикализма
</a:t>
            </a:r>
            <a:endParaRPr lang="en-US" sz="1910" dirty="0"/>
          </a:p>
        </p:txBody>
      </p:sp>
      <p:sp>
        <p:nvSpPr>
          <p:cNvPr id="9" name="Text 1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600" dirty="0"/>
          </a:p>
        </p:txBody>
      </p:sp>
      <p:sp>
        <p:nvSpPr>
          <p:cNvPr id="10" name="Text 2"/>
          <p:cNvSpPr txBox="1"/>
          <p:nvPr/>
        </p:nvSpPr>
        <p:spPr>
          <a:xfrm>
            <a:off x="3799650" y="1449493"/>
            <a:ext cx="4923900" cy="6812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Великая депрессия вызвала рост безработицы, сокращение доходов и страх за будущее. Когда привычные механизмы защиты не сработали, многие стали искать спасение в жёстких и простых политических решениях.
</a:t>
            </a:r>
            <a:endParaRPr lang="en-US" sz="1277" dirty="0"/>
          </a:p>
        </p:txBody>
      </p:sp>
      <p:sp>
        <p:nvSpPr>
          <p:cNvPr id="11" name="Text 3"/>
          <p:cNvSpPr txBox="1"/>
          <p:nvPr/>
        </p:nvSpPr>
        <p:spPr>
          <a:xfrm>
            <a:off x="3799650" y="1044474"/>
            <a:ext cx="4923900" cy="2854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Удар по повседневной жизни
</a:t>
            </a:r>
            <a:endParaRPr lang="en-US" sz="1800" dirty="0"/>
          </a:p>
        </p:txBody>
      </p:sp>
      <p:sp>
        <p:nvSpPr>
          <p:cNvPr id="12" name="Text 4"/>
          <p:cNvSpPr txBox="1"/>
          <p:nvPr/>
        </p:nvSpPr>
        <p:spPr>
          <a:xfrm>
            <a:off x="3799300" y="2585667"/>
            <a:ext cx="4923900" cy="6812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фоне кризиса доверие к демократическим правительствам ослабло. Общество всё чаще воспринимало парламентские компромиссы как бессилие, а радикальные партии — как силу, способную навести порядок.
</a:t>
            </a:r>
            <a:endParaRPr lang="en-US" sz="1277" dirty="0"/>
          </a:p>
        </p:txBody>
      </p:sp>
      <p:sp>
        <p:nvSpPr>
          <p:cNvPr id="13" name="Text 5"/>
          <p:cNvSpPr txBox="1"/>
          <p:nvPr/>
        </p:nvSpPr>
        <p:spPr>
          <a:xfrm>
            <a:off x="3799300" y="2180648"/>
            <a:ext cx="4923900" cy="2854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Разочарование в демократии
</a:t>
            </a:r>
            <a:endParaRPr lang="en-US" sz="1800" dirty="0"/>
          </a:p>
        </p:txBody>
      </p:sp>
      <p:sp>
        <p:nvSpPr>
          <p:cNvPr id="14" name="Text 6"/>
          <p:cNvSpPr txBox="1"/>
          <p:nvPr/>
        </p:nvSpPr>
        <p:spPr>
          <a:xfrm>
            <a:off x="3799300" y="3721748"/>
            <a:ext cx="4923900" cy="6812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Германии экономический обвал особенно усилил поддержку нацистов. Обещания восстановить мощь государства, рабочие места и национальную гордость сделали милитаризм и авторитаризм более привлекательными.
</a:t>
            </a:r>
            <a:endParaRPr lang="en-US" sz="1277" dirty="0"/>
          </a:p>
        </p:txBody>
      </p:sp>
      <p:sp>
        <p:nvSpPr>
          <p:cNvPr id="15" name="Text 7"/>
          <p:cNvSpPr txBox="1"/>
          <p:nvPr/>
        </p:nvSpPr>
        <p:spPr>
          <a:xfrm>
            <a:off x="3799300" y="3316729"/>
            <a:ext cx="4923900" cy="2854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Почва для радикалов
</a:t>
            </a:r>
            <a:endParaRPr lang="en-US" sz="1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48950" y="1203795"/>
            <a:ext cx="1729200" cy="165321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63675" y="1203795"/>
            <a:ext cx="1729200" cy="165321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4950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1582125" y="3099650"/>
            <a:ext cx="2437800" cy="13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6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Идея реванша
</a:t>
            </a:r>
            <a:pPr algn="ctr" indent="0" marL="0">
              <a:lnSpc>
                <a:spcPct val="100000"/>
              </a:lnSpc>
              <a:buNone/>
            </a:pPr>
            <a:r>
              <a:rPr lang="en-US" sz="1206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5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Нацистская пропаганда представляла Германию как страну, которой следует вернуть утраченную силу и пространство. В этой логике война рассматривалась не как катастрофа, а как средство исторического «исправления».
</a:t>
            </a:r>
            <a:endParaRPr lang="en-US" sz="1206" dirty="0"/>
          </a:p>
        </p:txBody>
      </p:sp>
      <p:sp>
        <p:nvSpPr>
          <p:cNvPr id="8" name="Text 2"/>
          <p:cNvSpPr txBox="1"/>
          <p:nvPr/>
        </p:nvSpPr>
        <p:spPr>
          <a:xfrm>
            <a:off x="5172300" y="3099650"/>
            <a:ext cx="2437800" cy="13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22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Мобилизация страны
</a:t>
            </a:r>
            <a:pPr algn="ctr" indent="0" marL="0">
              <a:lnSpc>
                <a:spcPct val="100000"/>
              </a:lnSpc>
              <a:buNone/>
            </a:pPr>
            <a:r>
              <a:rPr lang="en-US" sz="1222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6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Государство ускоренно наращивало вооружения, расширяло роль армии и приучало общество к мысли о неизбежном конфликте. Подготовка к войне стала частью повседневной политики и школьного воспитания.
</a:t>
            </a:r>
            <a:endParaRPr lang="en-US" sz="1222" dirty="0"/>
          </a:p>
        </p:txBody>
      </p:sp>
      <p:sp>
        <p:nvSpPr>
          <p:cNvPr id="9" name="Text 3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Нацизм и курс на войну
</a:t>
            </a:r>
            <a:endParaRPr lang="en-US" sz="3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38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Лига Наций не остановила агрессию
</a:t>
            </a:r>
            <a:endParaRPr lang="en-US" sz="2938" dirty="0"/>
          </a:p>
        </p:txBody>
      </p:sp>
      <p:sp>
        <p:nvSpPr>
          <p:cNvPr id="8" name="Text 2"/>
          <p:cNvSpPr txBox="1"/>
          <p:nvPr/>
        </p:nvSpPr>
        <p:spPr>
          <a:xfrm>
            <a:off x="1101325" y="1069650"/>
            <a:ext cx="2038800" cy="29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58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Слабые инструменты
</a:t>
            </a:r>
            <a:pPr algn="l" indent="0" marL="0">
              <a:lnSpc>
                <a:spcPct val="100000"/>
              </a:lnSpc>
              <a:buNone/>
            </a:pPr>
            <a:r>
              <a:rPr lang="en-US" sz="46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7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Лига Наций создавалась как механизм предотвращения новых войн, но у неё не было собственных вооружённых сил. Она зависела от доброй воли государств, которые не всегда были готовы действовать вместе.
</a:t>
            </a:r>
            <a:endParaRPr lang="en-US" sz="1658" dirty="0"/>
          </a:p>
        </p:txBody>
      </p:sp>
      <p:sp>
        <p:nvSpPr>
          <p:cNvPr id="9" name="Text 3"/>
          <p:cNvSpPr txBox="1"/>
          <p:nvPr/>
        </p:nvSpPr>
        <p:spPr>
          <a:xfrm>
            <a:off x="3893188" y="1069650"/>
            <a:ext cx="2038800" cy="29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Поздняя реакция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Санкции против нарушителей вводились медленно и часто оказывались неполными. Пока велись обсуждения, агрессор уже успевал изменить ситуацию на месте и укрепить свои позиции.
</a:t>
            </a:r>
            <a:endParaRPr lang="en-US" sz="1800" dirty="0"/>
          </a:p>
        </p:txBody>
      </p:sp>
      <p:sp>
        <p:nvSpPr>
          <p:cNvPr id="10" name="Text 4"/>
          <p:cNvSpPr txBox="1"/>
          <p:nvPr/>
        </p:nvSpPr>
        <p:spPr>
          <a:xfrm>
            <a:off x="6685062" y="1069650"/>
            <a:ext cx="2038800" cy="29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26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Разобщённость держав
</a:t>
            </a:r>
            <a:pPr algn="l" indent="0" marL="0">
              <a:lnSpc>
                <a:spcPct val="100000"/>
              </a:lnSpc>
              <a:buNone/>
            </a:pPr>
            <a:r>
              <a:rPr lang="en-US" sz="45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4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державы нередко преследовали собственные интересы и действовали несогласованно. В результате коллективная безопасность выглядела как декларация, а не как реальная гарантия мира.
</a:t>
            </a:r>
            <a:endParaRPr lang="en-US" sz="1626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52500" y="241125"/>
            <a:ext cx="2187900" cy="466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Умиротворение как ошибка сдерживания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544950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6454450" y="1924651"/>
            <a:ext cx="2615400" cy="129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аппетитов
</a:t>
            </a:r>
            <a:pPr algn="l" indent="0" marL="0">
              <a:lnSpc>
                <a:spcPct val="100000"/>
              </a:lnSpc>
              <a:buNone/>
            </a:pPr>
            <a:r>
              <a:rPr lang="en-US" sz="129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1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Каждое новое согласие с требованиями Германии укрепляло её уверенность в безнаказанности. Вместо сдерживания агрессор получал подтверждение, что давление работает лучше переговоров.
</a:t>
            </a:r>
            <a:endParaRPr lang="en-US" sz="1297" dirty="0"/>
          </a:p>
        </p:txBody>
      </p:sp>
      <p:sp>
        <p:nvSpPr>
          <p:cNvPr id="10" name="Text 3"/>
          <p:cNvSpPr txBox="1"/>
          <p:nvPr/>
        </p:nvSpPr>
        <p:spPr>
          <a:xfrm>
            <a:off x="3270825" y="346251"/>
            <a:ext cx="2615400" cy="129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44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уступок
</a:t>
            </a:r>
            <a:pPr algn="r" indent="0" marL="0">
              <a:lnSpc>
                <a:spcPct val="100000"/>
              </a:lnSpc>
              <a:buNone/>
            </a:pPr>
            <a:r>
              <a:rPr lang="en-US" sz="124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06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начала 1930-х годов Великобритания и Франция всё чаще выбирали уступки в надежде сохранить мир. Они рассчитывали выиграть время, но тем самым посылали сигнал о готовности отступать.
</a:t>
            </a:r>
            <a:endParaRPr lang="en-US" sz="1244" dirty="0"/>
          </a:p>
        </p:txBody>
      </p:sp>
      <p:sp>
        <p:nvSpPr>
          <p:cNvPr id="11" name="Text 4"/>
          <p:cNvSpPr txBox="1"/>
          <p:nvPr/>
        </p:nvSpPr>
        <p:spPr>
          <a:xfrm>
            <a:off x="3270825" y="3503051"/>
            <a:ext cx="2615400" cy="129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21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Провал расчёта
</a:t>
            </a:r>
            <a:pPr algn="r" indent="0" marL="0">
              <a:lnSpc>
                <a:spcPct val="100000"/>
              </a:lnSpc>
              <a:buNone/>
            </a:pPr>
            <a:r>
              <a:rPr lang="en-US" sz="132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13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1938 году стало заметно, что компромисс без твёрдой линии не останавливает экспансию. Политика умиротворения не убрала угрозу, а лишь отложила столкновение.
</a:t>
            </a:r>
            <a:endParaRPr lang="en-US" sz="1321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6718" y="342050"/>
            <a:ext cx="5175714" cy="3891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420150" y="342050"/>
            <a:ext cx="2878200" cy="389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открытые нарушения послевоенного порядка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Показано, как последовательные нарушения Версальского порядка не встретили решительного сопротивления.
</a:t>
            </a:r>
            <a:endParaRPr lang="en-US" sz="3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71475" y="1148452"/>
            <a:ext cx="3218100" cy="315524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Рейнская область: проверка на прочность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420500" y="1449493"/>
            <a:ext cx="4923900" cy="6812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Первой мировой войны Рейнская зона оставалась демилитаризованной и служила буфером безопасности для Франции. Это ограничение должно было сдерживать Германию и уменьшать риск внезапного нападения на западном направлении.
</a:t>
            </a:r>
            <a:endParaRPr lang="en-US" sz="1208" dirty="0"/>
          </a:p>
        </p:txBody>
      </p:sp>
      <p:sp>
        <p:nvSpPr>
          <p:cNvPr id="10" name="Text 3"/>
          <p:cNvSpPr txBox="1"/>
          <p:nvPr/>
        </p:nvSpPr>
        <p:spPr>
          <a:xfrm>
            <a:off x="420500" y="1044474"/>
            <a:ext cx="4923900" cy="2854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Зона безопасности
</a:t>
            </a:r>
            <a:endParaRPr lang="en-US" sz="1800" dirty="0"/>
          </a:p>
        </p:txBody>
      </p:sp>
      <p:sp>
        <p:nvSpPr>
          <p:cNvPr id="11" name="Text 4"/>
          <p:cNvSpPr txBox="1"/>
          <p:nvPr/>
        </p:nvSpPr>
        <p:spPr>
          <a:xfrm>
            <a:off x="420150" y="2585667"/>
            <a:ext cx="4923900" cy="6812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1936 году германские войска вошли в Рейнскую область, нарушив Версальские и Локарнские договорённости. Этот шаг резко изменил военный баланс, хотя сопротивление со стороны других держав не последовало.
</a:t>
            </a:r>
            <a:endParaRPr lang="en-US" sz="1277" dirty="0"/>
          </a:p>
        </p:txBody>
      </p:sp>
      <p:sp>
        <p:nvSpPr>
          <p:cNvPr id="12" name="Text 5"/>
          <p:cNvSpPr txBox="1"/>
          <p:nvPr/>
        </p:nvSpPr>
        <p:spPr>
          <a:xfrm>
            <a:off x="420150" y="2180648"/>
            <a:ext cx="4923900" cy="2854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Нарушение запретов
</a:t>
            </a:r>
            <a:endParaRPr lang="en-US" sz="1800" dirty="0"/>
          </a:p>
        </p:txBody>
      </p:sp>
      <p:sp>
        <p:nvSpPr>
          <p:cNvPr id="13" name="Text 6"/>
          <p:cNvSpPr txBox="1"/>
          <p:nvPr/>
        </p:nvSpPr>
        <p:spPr>
          <a:xfrm>
            <a:off x="420150" y="3721748"/>
            <a:ext cx="4923900" cy="6812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Отсутствие решительного ответа укрепило убеждение нацистского руководства, что риск минимален. С этого момента международные гарантии стали восприниматься как слабые и неработающие на практике.
</a:t>
            </a:r>
            <a:endParaRPr lang="en-US" sz="1277" dirty="0"/>
          </a:p>
        </p:txBody>
      </p:sp>
      <p:sp>
        <p:nvSpPr>
          <p:cNvPr id="14" name="Text 7"/>
          <p:cNvSpPr txBox="1"/>
          <p:nvPr/>
        </p:nvSpPr>
        <p:spPr>
          <a:xfrm>
            <a:off x="420150" y="3316729"/>
            <a:ext cx="4923900" cy="2854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на реакцию
</a:t>
            </a:r>
            <a:endParaRPr lang="en-US" sz="1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1978" y="1453774"/>
            <a:ext cx="258038" cy="294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10397" y="1458874"/>
            <a:ext cx="284700" cy="2847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892147" y="1474691"/>
            <a:ext cx="284700" cy="253067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973897" y="1487344"/>
            <a:ext cx="284700" cy="22776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72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признаки аншлюса и его последствия
</a:t>
            </a:r>
            <a:endParaRPr lang="en-US" sz="2672" dirty="0"/>
          </a:p>
        </p:txBody>
      </p:sp>
      <p:sp>
        <p:nvSpPr>
          <p:cNvPr id="13" name="Text 1"/>
          <p:cNvSpPr txBox="1"/>
          <p:nvPr/>
        </p:nvSpPr>
        <p:spPr>
          <a:xfrm>
            <a:off x="544950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600" dirty="0"/>
          </a:p>
        </p:txBody>
      </p:sp>
      <p:sp>
        <p:nvSpPr>
          <p:cNvPr id="14" name="Text 2"/>
          <p:cNvSpPr txBox="1"/>
          <p:nvPr/>
        </p:nvSpPr>
        <p:spPr>
          <a:xfrm>
            <a:off x="545574" y="2008987"/>
            <a:ext cx="1764600" cy="215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марте 1938 года Германия ввела войска в Австрию и объявила её присоединение «возвращением немцев в единое государство». Формально это подавалось как объединение, но на деле было насильственным расширением границ.
</a:t>
            </a:r>
            <a:endParaRPr lang="en-US" sz="1200" dirty="0"/>
          </a:p>
        </p:txBody>
      </p:sp>
      <p:sp>
        <p:nvSpPr>
          <p:cNvPr id="15" name="Text 3"/>
          <p:cNvSpPr txBox="1"/>
          <p:nvPr/>
        </p:nvSpPr>
        <p:spPr>
          <a:xfrm>
            <a:off x="1296175" y="1291325"/>
            <a:ext cx="1013700" cy="61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Аннексия под лозунгом единства
</a:t>
            </a:r>
            <a:endParaRPr lang="en-US" sz="1300" dirty="0"/>
          </a:p>
        </p:txBody>
      </p:sp>
      <p:sp>
        <p:nvSpPr>
          <p:cNvPr id="16" name="Text 4"/>
          <p:cNvSpPr txBox="1"/>
          <p:nvPr/>
        </p:nvSpPr>
        <p:spPr>
          <a:xfrm>
            <a:off x="2627324" y="2008987"/>
            <a:ext cx="1764600" cy="215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Аншлюс стал возможен благодаря политическому давлению, активной пропаганде и угрозе применения силы. Австрийские власти не получили реальной международной поддержки, а сопротивление было быстро подавлено.
</a:t>
            </a:r>
            <a:endParaRPr lang="en-US" sz="1200" dirty="0"/>
          </a:p>
        </p:txBody>
      </p:sp>
      <p:sp>
        <p:nvSpPr>
          <p:cNvPr id="17" name="Text 5"/>
          <p:cNvSpPr txBox="1"/>
          <p:nvPr/>
        </p:nvSpPr>
        <p:spPr>
          <a:xfrm>
            <a:off x="3377925" y="1291325"/>
            <a:ext cx="1013700" cy="61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Давление и пропаганда
</a:t>
            </a:r>
            <a:endParaRPr lang="en-US" sz="1300" dirty="0"/>
          </a:p>
        </p:txBody>
      </p:sp>
      <p:sp>
        <p:nvSpPr>
          <p:cNvPr id="18" name="Text 6"/>
          <p:cNvSpPr txBox="1"/>
          <p:nvPr/>
        </p:nvSpPr>
        <p:spPr>
          <a:xfrm>
            <a:off x="4709074" y="2008987"/>
            <a:ext cx="1764600" cy="215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нацистского руководства Австрия была лишь первым этапом более широкой экспансии. Успех без войны укрепил уверенность, что границы можно менять силой и без серьёзных последствий.
</a:t>
            </a:r>
            <a:endParaRPr lang="en-US" sz="1200" dirty="0"/>
          </a:p>
        </p:txBody>
      </p:sp>
      <p:sp>
        <p:nvSpPr>
          <p:cNvPr id="19" name="Text 7"/>
          <p:cNvSpPr txBox="1"/>
          <p:nvPr/>
        </p:nvSpPr>
        <p:spPr>
          <a:xfrm>
            <a:off x="5459675" y="1291325"/>
            <a:ext cx="1013700" cy="61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реакции Европы
</a:t>
            </a:r>
            <a:endParaRPr lang="en-US" sz="1300" dirty="0"/>
          </a:p>
        </p:txBody>
      </p:sp>
      <p:sp>
        <p:nvSpPr>
          <p:cNvPr id="20" name="Text 8"/>
          <p:cNvSpPr txBox="1"/>
          <p:nvPr/>
        </p:nvSpPr>
        <p:spPr>
          <a:xfrm>
            <a:off x="6790824" y="2008987"/>
            <a:ext cx="1764600" cy="215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Международная реакция ограничилась протестами и тревожными заявлениями. Отсутствие решительного ответа показало, что послевоенный порядок уже не способен сдерживать агрессию.
</a:t>
            </a:r>
            <a:endParaRPr lang="en-US" sz="1200" dirty="0"/>
          </a:p>
        </p:txBody>
      </p:sp>
      <p:sp>
        <p:nvSpPr>
          <p:cNvPr id="21" name="Text 9"/>
          <p:cNvSpPr txBox="1"/>
          <p:nvPr/>
        </p:nvSpPr>
        <p:spPr>
          <a:xfrm>
            <a:off x="7541425" y="1291325"/>
            <a:ext cx="1013700" cy="61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Слабый ответ мира
</a:t>
            </a:r>
            <a:endParaRPr lang="en-US" sz="1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Чехословацкого кризиса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1101325" y="1069650"/>
            <a:ext cx="2038800" cy="29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96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Судеты как предлог
</a:t>
            </a:r>
            <a:pPr algn="l" indent="0" marL="0">
              <a:lnSpc>
                <a:spcPct val="100000"/>
              </a:lnSpc>
              <a:buNone/>
            </a:pPr>
            <a:r>
              <a:rPr lang="en-US" sz="49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9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Австрии следующей целью стала Чехословакия. Германия требовала Судетскую область, где проживало много немцев, и представляла конфликт как вопрос «защиты соотечественников».
</a:t>
            </a:r>
            <a:endParaRPr lang="en-US" sz="1796" dirty="0"/>
          </a:p>
        </p:txBody>
      </p:sp>
      <p:sp>
        <p:nvSpPr>
          <p:cNvPr id="10" name="Text 3"/>
          <p:cNvSpPr txBox="1"/>
          <p:nvPr/>
        </p:nvSpPr>
        <p:spPr>
          <a:xfrm>
            <a:off x="3893188" y="1069650"/>
            <a:ext cx="2038800" cy="29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1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Удар по государству
</a:t>
            </a:r>
            <a:pPr algn="l" indent="0" marL="0">
              <a:lnSpc>
                <a:spcPct val="100000"/>
              </a:lnSpc>
              <a:buNone/>
            </a:pPr>
            <a:r>
              <a:rPr lang="en-US" sz="47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2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деле речь шла о разрушении чехословацкой системы безопасности. Потеря приграничных районов означала ослабление обороны, промышленности и политической устойчивости всей страны.
</a:t>
            </a:r>
            <a:endParaRPr lang="en-US" sz="1719" dirty="0"/>
          </a:p>
        </p:txBody>
      </p:sp>
      <p:sp>
        <p:nvSpPr>
          <p:cNvPr id="11" name="Text 4"/>
          <p:cNvSpPr txBox="1"/>
          <p:nvPr/>
        </p:nvSpPr>
        <p:spPr>
          <a:xfrm>
            <a:off x="6685062" y="1069650"/>
            <a:ext cx="2038800" cy="29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35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Европейский масштаб
</a:t>
            </a:r>
            <a:pPr algn="l" indent="0" marL="0">
              <a:lnSpc>
                <a:spcPct val="100000"/>
              </a:lnSpc>
              <a:buNone/>
            </a:pPr>
            <a:r>
              <a:rPr lang="en-US" sz="48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4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Судетский кризис вышел за рамки регионального спора. Решения принимались под давлением великих держав, а сама Чехословакия всё больше оказывалась объектом чужой дипломатии.
</a:t>
            </a:r>
            <a:endParaRPr lang="en-US" sz="1735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8825" y="1101318"/>
            <a:ext cx="2916900" cy="172336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8825" y="2911068"/>
            <a:ext cx="2916900" cy="172336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3483425" y="1181050"/>
            <a:ext cx="4136700" cy="15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1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Решение без Чехословакии
</a:t>
            </a:r>
            <a:pPr algn="l" indent="0" marL="0">
              <a:lnSpc>
                <a:spcPct val="100000"/>
              </a:lnSpc>
              <a:buNone/>
            </a:pPr>
            <a:r>
              <a:rPr lang="en-US" sz="141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4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Мюнхене 1938 года лидеры Великобритании, Франции, Германии и Италии договорились о передаче Судетской области Германии. Чехословакия не участвовала в решающем выборе и узнала о судьбе своих границ постфактум. Это выглядело как дипломатический успех, но фактически означало отказ от принципа равной безопасности.
</a:t>
            </a:r>
            <a:endParaRPr lang="en-US" sz="1417" dirty="0"/>
          </a:p>
        </p:txBody>
      </p:sp>
      <p:sp>
        <p:nvSpPr>
          <p:cNvPr id="8" name="Text 2"/>
          <p:cNvSpPr txBox="1"/>
          <p:nvPr/>
        </p:nvSpPr>
        <p:spPr>
          <a:xfrm>
            <a:off x="3483425" y="2990800"/>
            <a:ext cx="4136700" cy="15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3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Мир, который не остановил войну
</a:t>
            </a:r>
            <a:pPr algn="l" indent="0" marL="0">
              <a:lnSpc>
                <a:spcPct val="100000"/>
              </a:lnSpc>
              <a:buNone/>
            </a:pPr>
            <a:r>
              <a:rPr lang="en-US" sz="143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5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улицах европейских столиц соглашение встречали как способ избежать войны, однако цена оказалась слишком высокой. Уступка не остановила дальнейшие требования Германии, а лишь показала, что давление приносит результат. Для многих современников это стало болезненным уроком о пределах компромисса.
</a:t>
            </a:r>
            <a:endParaRPr lang="en-US" sz="1433" dirty="0"/>
          </a:p>
        </p:txBody>
      </p:sp>
      <p:sp>
        <p:nvSpPr>
          <p:cNvPr id="9" name="Text 3"/>
          <p:cNvSpPr txBox="1"/>
          <p:nvPr/>
        </p:nvSpPr>
        <p:spPr>
          <a:xfrm>
            <a:off x="420150" y="342050"/>
            <a:ext cx="72000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1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выглядело Мюнхенское соглашение
</a:t>
            </a:r>
            <a:endParaRPr lang="en-US" sz="281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от давления к оккупации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3228000" y="2348077"/>
            <a:ext cx="2688000" cy="172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6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Март 1939 года
</a:t>
            </a:r>
            <a:pPr algn="ctr" indent="0" marL="0">
              <a:lnSpc>
                <a:spcPct val="100000"/>
              </a:lnSpc>
              <a:buNone/>
            </a:pPr>
            <a:r>
              <a:rPr lang="en-US" sz="156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36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 марта 1939 года была провозглашена зависимая Словакия, а на следующий день германские войска вошли в Чехию. Государство фактически перестало существовать.
</a:t>
            </a:r>
            <a:endParaRPr lang="en-US" sz="1563" dirty="0"/>
          </a:p>
        </p:txBody>
      </p:sp>
      <p:sp>
        <p:nvSpPr>
          <p:cNvPr id="9" name="Text 3"/>
          <p:cNvSpPr txBox="1"/>
          <p:nvPr/>
        </p:nvSpPr>
        <p:spPr>
          <a:xfrm>
            <a:off x="420150" y="2348077"/>
            <a:ext cx="2688000" cy="172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6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 1938 года
</a:t>
            </a:r>
            <a:pPr algn="ctr" indent="0" marL="0">
              <a:lnSpc>
                <a:spcPct val="100000"/>
              </a:lnSpc>
              <a:buNone/>
            </a:pPr>
            <a:r>
              <a:rPr lang="en-US" sz="156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36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Мюнхена Германия продолжила политическое давление на Прагу, добиваясь полного подчинения оставшихся чешских земель и ослабления центральной власти.
</a:t>
            </a:r>
            <a:endParaRPr lang="en-US" sz="1563" dirty="0"/>
          </a:p>
        </p:txBody>
      </p:sp>
      <p:sp>
        <p:nvSpPr>
          <p:cNvPr id="10" name="Text 4"/>
          <p:cNvSpPr txBox="1"/>
          <p:nvPr/>
        </p:nvSpPr>
        <p:spPr>
          <a:xfrm>
            <a:off x="6035850" y="2348077"/>
            <a:ext cx="2688000" cy="172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Крах иллюзий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Протектората Богемии и Моравии показало, что уступки не сдерживают агрессора. Теперь было ясно: следующая экспансия возможна в любой момент.
</a:t>
            </a:r>
            <a:endParaRPr lang="en-US" sz="1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51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польский кризис раскрыл слабость гарантий
</a:t>
            </a:r>
            <a:endParaRPr lang="en-US" sz="2651" dirty="0"/>
          </a:p>
        </p:txBody>
      </p:sp>
      <p:sp>
        <p:nvSpPr>
          <p:cNvPr id="8" name="Text 2"/>
          <p:cNvSpPr txBox="1"/>
          <p:nvPr/>
        </p:nvSpPr>
        <p:spPr>
          <a:xfrm>
            <a:off x="1101325" y="1069650"/>
            <a:ext cx="2038800" cy="29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26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Польша в центре кризиса
</a:t>
            </a:r>
            <a:pPr algn="l" indent="0" marL="0">
              <a:lnSpc>
                <a:spcPct val="100000"/>
              </a:lnSpc>
              <a:buNone/>
            </a:pPr>
            <a:r>
              <a:rPr lang="en-US" sz="45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4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Весной 1939 года Польша стала главным направлением германского давления. Берлин усиливал политические требования, а окружающая обстановка показывала, что следующий кризис может перейти в войну.
</a:t>
            </a:r>
            <a:endParaRPr lang="en-US" sz="1626" dirty="0"/>
          </a:p>
        </p:txBody>
      </p:sp>
      <p:sp>
        <p:nvSpPr>
          <p:cNvPr id="9" name="Text 3"/>
          <p:cNvSpPr txBox="1"/>
          <p:nvPr/>
        </p:nvSpPr>
        <p:spPr>
          <a:xfrm>
            <a:off x="3893188" y="1069650"/>
            <a:ext cx="2038800" cy="29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8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Гарантии без силы
</a:t>
            </a:r>
            <a:pPr algn="l" indent="0" marL="0">
              <a:lnSpc>
                <a:spcPct val="100000"/>
              </a:lnSpc>
              <a:buNone/>
            </a:pPr>
            <a:r>
              <a:rPr lang="en-US" sz="46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9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Великобритания и Франция объявили гарантии безопасности, надеясь удержать Германию угрозой дипломатического сдерживания. Однако их готовность к немедленным военным действиям оставалась ограниченной.
</a:t>
            </a:r>
            <a:endParaRPr lang="en-US" sz="1680" dirty="0"/>
          </a:p>
        </p:txBody>
      </p:sp>
      <p:sp>
        <p:nvSpPr>
          <p:cNvPr id="10" name="Text 4"/>
          <p:cNvSpPr txBox="1"/>
          <p:nvPr/>
        </p:nvSpPr>
        <p:spPr>
          <a:xfrm>
            <a:off x="6685062" y="1069650"/>
            <a:ext cx="2038800" cy="29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42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Опасный перекос сил
</a:t>
            </a:r>
            <a:pPr algn="l" indent="0" marL="0">
              <a:lnSpc>
                <a:spcPct val="100000"/>
              </a:lnSpc>
              <a:buNone/>
            </a:pPr>
            <a:r>
              <a:rPr lang="en-US" sz="48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4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стран Восточной Европы это означало рост неопределённости. Баланс сил быстро смещался в пользу агрессора, а обещания союзников уже не выглядели достаточной защитой.
</a:t>
            </a:r>
            <a:endParaRPr lang="en-US" sz="174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913251" y="342050"/>
            <a:ext cx="68103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70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Политическая карта Европы накануне войны
</a:t>
            </a:r>
            <a:endParaRPr lang="en-US" sz="2370" dirty="0"/>
          </a:p>
        </p:txBody>
      </p:sp>
      <p:sp>
        <p:nvSpPr>
          <p:cNvPr id="9" name="Text 1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600" dirty="0"/>
          </a:p>
        </p:txBody>
      </p:sp>
      <p:sp>
        <p:nvSpPr>
          <p:cNvPr id="10" name="Text 2"/>
          <p:cNvSpPr txBox="1"/>
          <p:nvPr/>
        </p:nvSpPr>
        <p:spPr>
          <a:xfrm>
            <a:off x="1915015" y="1613937"/>
            <a:ext cx="3317231" cy="95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1939 году Европа всё меньше напоминала единую систему безопасности. Вместо общего порядка складывались отдельные лагеря, где каждая держава искала собственную выгоду и защиту.
</a:t>
            </a:r>
            <a:endParaRPr lang="en-US" sz="1259" dirty="0"/>
          </a:p>
        </p:txBody>
      </p:sp>
      <p:sp>
        <p:nvSpPr>
          <p:cNvPr id="11" name="Text 3"/>
          <p:cNvSpPr txBox="1"/>
          <p:nvPr/>
        </p:nvSpPr>
        <p:spPr>
          <a:xfrm>
            <a:off x="1915015" y="1044450"/>
            <a:ext cx="3317231" cy="40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Разделение на блоки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1914779" y="3380549"/>
            <a:ext cx="3317231" cy="95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4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Германия стремилась выиграть дипломатическое время для дальнейших действий и не допустить преждевременного столкновения с несколькими противниками одновременно.
</a:t>
            </a:r>
            <a:endParaRPr lang="en-US" sz="1246" dirty="0"/>
          </a:p>
        </p:txBody>
      </p:sp>
      <p:sp>
        <p:nvSpPr>
          <p:cNvPr id="13" name="Text 5"/>
          <p:cNvSpPr txBox="1"/>
          <p:nvPr/>
        </p:nvSpPr>
        <p:spPr>
          <a:xfrm>
            <a:off x="1914779" y="2811062"/>
            <a:ext cx="3317231" cy="40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Манёвр Берлина
</a:t>
            </a:r>
            <a:endParaRPr lang="en-US" sz="1600" dirty="0"/>
          </a:p>
        </p:txBody>
      </p:sp>
      <p:sp>
        <p:nvSpPr>
          <p:cNvPr id="14" name="Text 6"/>
          <p:cNvSpPr txBox="1"/>
          <p:nvPr/>
        </p:nvSpPr>
        <p:spPr>
          <a:xfrm>
            <a:off x="5405715" y="1613937"/>
            <a:ext cx="3317231" cy="95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Советский Союз опасался изоляции и угрозы войны на два фронта. Это заставляло искать варианты, которые могли бы отсрочить прямое столкновение.
</a:t>
            </a:r>
            <a:endParaRPr lang="en-US" sz="1400" dirty="0"/>
          </a:p>
        </p:txBody>
      </p:sp>
      <p:sp>
        <p:nvSpPr>
          <p:cNvPr id="15" name="Text 7"/>
          <p:cNvSpPr txBox="1"/>
          <p:nvPr/>
        </p:nvSpPr>
        <p:spPr>
          <a:xfrm>
            <a:off x="5405715" y="1044450"/>
            <a:ext cx="3317231" cy="40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Поиск безопасности
</a:t>
            </a:r>
            <a:endParaRPr lang="en-US" sz="1600" dirty="0"/>
          </a:p>
        </p:txBody>
      </p:sp>
      <p:sp>
        <p:nvSpPr>
          <p:cNvPr id="16" name="Text 8"/>
          <p:cNvSpPr txBox="1"/>
          <p:nvPr/>
        </p:nvSpPr>
        <p:spPr>
          <a:xfrm>
            <a:off x="5405479" y="3380549"/>
            <a:ext cx="3317231" cy="95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Недоверие между державами усиливало нестабильность. Союзники не верили друг другу, а это делало коллективные решения медленными и часто запоздалыми.
</a:t>
            </a:r>
            <a:endParaRPr lang="en-US" sz="1400" dirty="0"/>
          </a:p>
        </p:txBody>
      </p:sp>
      <p:sp>
        <p:nvSpPr>
          <p:cNvPr id="17" name="Text 9"/>
          <p:cNvSpPr txBox="1"/>
          <p:nvPr/>
        </p:nvSpPr>
        <p:spPr>
          <a:xfrm>
            <a:off x="5405479" y="2811062"/>
            <a:ext cx="3317231" cy="40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Кризис доверия
</a:t>
            </a:r>
            <a:endParaRPr lang="en-US" sz="1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420150" y="342050"/>
            <a:ext cx="83490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изменил советско-германский пакт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420600" y="2088347"/>
            <a:ext cx="2648993" cy="21566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23 августа 1939 года СССР и Германия подписали пакт о ненападении. Для Европы это стало неожиданностью, потому что ещё недавно обе стороны воспринимались как потенциальные противники.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420600" y="1044449"/>
            <a:ext cx="2648993" cy="7355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Неожиданный поворот
</a:t>
            </a:r>
            <a:endParaRPr lang="en-US" sz="1800" dirty="0"/>
          </a:p>
        </p:txBody>
      </p:sp>
      <p:sp>
        <p:nvSpPr>
          <p:cNvPr id="10" name="Text 4"/>
          <p:cNvSpPr txBox="1"/>
          <p:nvPr/>
        </p:nvSpPr>
        <p:spPr>
          <a:xfrm>
            <a:off x="3247288" y="2088347"/>
            <a:ext cx="2648993" cy="21566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Соглашение временно снимало риск прямого столкновения между двумя державами и меняло расчёты дипломатии. Теперь каждая сторона могла действовать, исходя из собственных краткосрочных выгод.
</a:t>
            </a:r>
            <a:endParaRPr lang="en-US" sz="1600" dirty="0"/>
          </a:p>
        </p:txBody>
      </p:sp>
      <p:sp>
        <p:nvSpPr>
          <p:cNvPr id="11" name="Text 5"/>
          <p:cNvSpPr txBox="1"/>
          <p:nvPr/>
        </p:nvSpPr>
        <p:spPr>
          <a:xfrm>
            <a:off x="3247288" y="1044449"/>
            <a:ext cx="2648993" cy="7355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баланс
</a:t>
            </a:r>
            <a:endParaRPr lang="en-US" sz="1800" dirty="0"/>
          </a:p>
        </p:txBody>
      </p:sp>
      <p:sp>
        <p:nvSpPr>
          <p:cNvPr id="12" name="Text 6"/>
          <p:cNvSpPr txBox="1"/>
          <p:nvPr/>
        </p:nvSpPr>
        <p:spPr>
          <a:xfrm>
            <a:off x="6073963" y="2088347"/>
            <a:ext cx="2648993" cy="21566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Германии пакт означал свободу действий против Польши и уменьшение опасности войны на два фронта. Это резко приблизило начало вооружённого конфликта в Европе.
</a:t>
            </a:r>
            <a:endParaRPr lang="en-US" sz="1600" dirty="0"/>
          </a:p>
        </p:txBody>
      </p:sp>
      <p:sp>
        <p:nvSpPr>
          <p:cNvPr id="13" name="Text 7"/>
          <p:cNvSpPr txBox="1"/>
          <p:nvPr/>
        </p:nvSpPr>
        <p:spPr>
          <a:xfrm>
            <a:off x="6073963" y="1044449"/>
            <a:ext cx="2648993" cy="7355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к нападению
</a:t>
            </a:r>
            <a:endParaRPr lang="en-US" sz="1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6718" y="342050"/>
            <a:ext cx="5175714" cy="3891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420150" y="342050"/>
            <a:ext cx="2878200" cy="389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кризисов к войне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последовательные политические ошибки и агрессивные действия постепенно разрушили систему безопасности в Европе.
</a:t>
            </a:r>
            <a:endParaRPr lang="en-US" sz="3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94050" y="1069609"/>
            <a:ext cx="3829500" cy="261968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20150" y="1068000"/>
            <a:ext cx="4151400" cy="18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5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не один перелом, а постепенное нарастание риска: от Рейнской области к Австрии, Судетам, Чехии и затем Польше.
</a:t>
            </a:r>
            <a:pPr algn="l" indent="0" marL="0">
              <a:lnSpc>
                <a:spcPct val="100000"/>
              </a:lnSpc>
              <a:buNone/>
            </a:pPr>
            <a:r>
              <a:rPr lang="en-US" sz="155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5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новый успех агрессора снижал цену нарушения норм и делал следующий шаг вероятнее. К 1939 году сдерживание практически исчезло.
</a:t>
            </a:r>
            <a:endParaRPr lang="en-US" sz="1550" dirty="0"/>
          </a:p>
        </p:txBody>
      </p:sp>
      <p:sp>
        <p:nvSpPr>
          <p:cNvPr id="7" name="Text 2"/>
          <p:cNvSpPr txBox="1"/>
          <p:nvPr/>
        </p:nvSpPr>
        <p:spPr>
          <a:xfrm>
            <a:off x="4893900" y="3843000"/>
            <a:ext cx="3829500" cy="43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Хронология ключевых событий 1936–1939 гг. по материалам школьного курса истории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Таймлайн эскалации 1936–1939
</a:t>
            </a:r>
            <a:endParaRPr lang="en-US" sz="3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709275" y="1252600"/>
            <a:ext cx="5767200" cy="260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 накануне войны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Война не возникла внезапно: её подготовили нерешённые противоречия после Первой мировой, экономический кризис, слабость международных институтов и последовательные уступки агрессору, которые разрушили европейскую систему сдерживания.
</a:t>
            </a:r>
            <a:endParaRPr lang="en-US" sz="4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2026-07-26T15:20:54Z</dcterms:created>
  <dcterms:modified xsi:type="dcterms:W3CDTF">2026-07-26T15:20:54Z</dcterms:modified>
</cp:coreProperties>
</file>