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635375" y="4237100"/>
            <a:ext cx="7236900" cy="67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241550" y="106200"/>
            <a:ext cx="4997100" cy="18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и ключевые темы: Имя существительное в английском языке
</a:t>
            </a:r>
            <a:pPr algn="l" indent="0" marL="0">
              <a:lnSpc>
                <a:spcPct val="100000"/>
              </a:lnSpc>
              <a:buNone/>
            </a:pPr>
            <a:r>
              <a:rPr lang="en-US" sz="30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ввод в сущность и важнейшие аспекты английских существительных.
</a:t>
            </a:r>
            <a:endParaRPr lang="en-US" sz="3098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18850" y="1074565"/>
            <a:ext cx="4430100" cy="347832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604600" cy="83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и языковой контекст употребления существительных в английском
</a:t>
            </a:r>
            <a:endParaRPr lang="en-US" sz="2905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639000" y="1822650"/>
            <a:ext cx="3658500" cy="20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'noun' пришло из латинского nomen. Существительные — основа английской речи и письменности. Лексика насчитывает свыше 100 000 слов и пополняется за счёт науки и заимствований. Сегодня формы менее изменчивы, чем в древности и по сравнению с русским.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93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и функции существительного в английском языке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985000" y="1681150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Существительное — самостоятельная часть речи, отвечающая на вопросы 'Who?' и 'What?'.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5158125" y="1681150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предложении существительное может выполнять роли подлежащего, дополнения, обстоятельства и именной части сказуемого.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985000" y="3293075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Оно обозначает как конкретные предметы и людей, так и абстрактные понятия и явления.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430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0969" y="1253727"/>
            <a:ext cx="2570322" cy="12324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4808" y="1253727"/>
            <a:ext cx="2570322" cy="12324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4519" y="1253727"/>
            <a:ext cx="2570322" cy="123244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27325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162025"/>
            <a:ext cx="84381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разряды существительных
</a:t>
            </a:r>
            <a:endParaRPr lang="en-US" sz="3400" dirty="0"/>
          </a:p>
        </p:txBody>
      </p:sp>
      <p:sp>
        <p:nvSpPr>
          <p:cNvPr id="10" name="Text 2"/>
          <p:cNvSpPr txBox="1"/>
          <p:nvPr/>
        </p:nvSpPr>
        <p:spPr>
          <a:xfrm>
            <a:off x="52467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Собственные и нарицательные имена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2467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Собственные существительные обозначают имена и географические названия, всегда пишутся с заглавной буквы (например, London, Anna). Нарицательные указывают на общие понятия (city, girl).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318514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Конкретные и абстрактные существительные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318514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Конкретные существуют в физическом мире — apple, chair. Абстрактные выражают идеи, состояния или качества, например, love или freedom.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11822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Одушевлённые и неодушевлённые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611822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Одушевлённые обозначают живых существ — dog, teacher; неодушевлённые — предметы и явления — table, rain.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0600" y="1744964"/>
            <a:ext cx="4133400" cy="19755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1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34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Единственное и множественное число существительных: типичные окончания
</a:t>
            </a:r>
            <a:endParaRPr lang="en-US" sz="3334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22500" y="1830025"/>
            <a:ext cx="3608400" cy="180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способы образования множественного числа в английском языке с примерами.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существительных прибавляют –s или –es, но в языке присутствует ряд важных исключений.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Oxford English Grammar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5830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множественного числа: правила и исключения
</a:t>
            </a:r>
            <a:endParaRPr lang="en-US" sz="2786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7242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Множественное число обычно образуется добавлением –s (book → books).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267527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оканчивается на –s, –x, –sh, –ch, добавляется –es (box → boxes).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777950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конце на согласную + y буква y меняется на –ies (city → cities).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88072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исключения: man → men, foot → feet, child → children и слова без изменений: sheep, deer.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6675" y="954486"/>
            <a:ext cx="4108200" cy="19457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825" y="954486"/>
            <a:ext cx="4108200" cy="19457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78825" y="162025"/>
            <a:ext cx="83778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93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Исчисляемые и неисчисляемые существительные
</a:t>
            </a:r>
            <a:endParaRPr lang="en-US" sz="2593" dirty="0"/>
          </a:p>
        </p:txBody>
      </p:sp>
      <p:sp>
        <p:nvSpPr>
          <p:cNvPr id="8" name="Text 2"/>
          <p:cNvSpPr txBox="1"/>
          <p:nvPr/>
        </p:nvSpPr>
        <p:spPr>
          <a:xfrm>
            <a:off x="4656675" y="2991850"/>
            <a:ext cx="41115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Неисчисляемые существительные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56675" y="3551900"/>
            <a:ext cx="411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Обозначают вещества, абстрактные понятия (water, information). Не имеют формы множественного числа и не употребляются с a/an.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78825" y="2991850"/>
            <a:ext cx="41115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Исчисляемые существительные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378825" y="3551900"/>
            <a:ext cx="411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существительные имеют формы единственного и множественного числа, например, apple — apples. Их можно посчитать и использовать с неопределённым артиклем a/an.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встречаются повсеместно, отражая важные категории времени, людей и направлений в речи.
</a:t>
            </a:r>
            <a:endParaRPr lang="en-US" sz="1292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British National Corpus, 2023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часто используемые существительные в английском языке
</a:t>
            </a:r>
            <a:endParaRPr lang="en-US" sz="2786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Частотность демонстрирует ключевую роль данных существительных в повседневном общении.
</a:t>
            </a:r>
            <a:endParaRPr lang="en-US" sz="129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определённого и неопределённого артикля с существительными
</a:t>
            </a:r>
            <a:endParaRPr lang="en-US" sz="2786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145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Определённый артикль the используется для конкретных, уже известных предметов (the book).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293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Неопределённый артикль a/an применяется к упоминаемым впервые или обобщённым объектам (a cat, an apple).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2441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Неисчисляемые существительные чаще употребляются без артикля, что меняет смысл выражения.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1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формы множественного числа существительного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выбора правильного окончания
</a:t>
            </a:r>
            <a:endParaRPr lang="en-US" sz="3101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7499" y="728475"/>
            <a:ext cx="3673501" cy="4415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Собственные и нарицательные существительные в английском языке
</a:t>
            </a:r>
            <a:endParaRPr lang="en-US" sz="2786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10800" y="1962525"/>
            <a:ext cx="2326200" cy="17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Собственные существительные обозначают конкретные имена людей, городов, стран и всегда пишутся с заглавной буквы, например: London, George, Russia. Они уникальны и выделяют отдельные объекты.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38729" y="1962525"/>
            <a:ext cx="2326200" cy="17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Нарицательные существительные называют общие понятия, предметы или явления, такие как dog, park, idea, и пишутся с маленькой буквы. В предложениях они часто выступают в роли обычных предметов речи.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49300" y="139500"/>
            <a:ext cx="3982800" cy="19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28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Притяжательный падеж в английском: правила образования
</a:t>
            </a:r>
            <a:endParaRPr lang="en-US" sz="3028" dirty="0"/>
          </a:p>
        </p:txBody>
      </p:sp>
      <p:sp>
        <p:nvSpPr>
          <p:cNvPr id="7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106650" y="1159725"/>
            <a:ext cx="36501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выражения принадлежности к одушевлённым существительным добавляют ’s: например, Tom’s sister указывает на сестру Тома.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106650" y="2404471"/>
            <a:ext cx="36501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множественное число существительного оканчивается на s, притяжательный падеж образуется только апострофом: например, students’ books — книги студентов.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106650" y="3661229"/>
            <a:ext cx="36501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Притяжательный падеж не применяется к неодушевлённым предметам или абстрактным понятиям напрямую, например: Mary’s dress — платье Мэри, girls’ room — комната девочек.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1070448" y="1691557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существительные имеют одинаковую форму в единственном и множественном числе, например: sheep, fish, means, что требует особого запоминания.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5243573" y="1691557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Существительные, которые всегда употребляются во множественном числе, включают trousers, scissors, где форма единичного числа отсутствует.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Исключения и особенности английских существительных
</a:t>
            </a:r>
            <a:endParaRPr lang="en-US" sz="2786" dirty="0"/>
          </a:p>
        </p:txBody>
      </p:sp>
      <p:sp>
        <p:nvSpPr>
          <p:cNvPr id="12" name="Text 4"/>
          <p:cNvSpPr txBox="1"/>
          <p:nvPr/>
        </p:nvSpPr>
        <p:spPr>
          <a:xfrm>
            <a:off x="1070448" y="3241532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Заимствованные слова могут сохранять латинские или греческие формы множественного числа: cactus — cacti, phenomenon — phenomena, добавляя богатство в лексику.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243573" y="3241532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Также встречаются слова со странными формами множественного числа, как man — men или child — children, которые не следуют общим правилам и требуют отдельного внимания.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097967"/>
            <a:ext cx="1973100" cy="19384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542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значимых отличий между русским и английским существительным
</a:t>
            </a:r>
            <a:endParaRPr lang="en-US" sz="2786" dirty="0"/>
          </a:p>
        </p:txBody>
      </p:sp>
      <p:sp>
        <p:nvSpPr>
          <p:cNvPr id="6" name="Text 1"/>
          <p:cNvSpPr txBox="1"/>
          <p:nvPr/>
        </p:nvSpPr>
        <p:spPr>
          <a:xfrm>
            <a:off x="2778100" y="3141000"/>
            <a:ext cx="5404800" cy="12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английского существительного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английском многие падежи утрачены, род выражается преимущественно у одушевлённых, а множественное число формируется проще без сложных согласований.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2778100" y="1387050"/>
            <a:ext cx="5404800" cy="127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русского существительного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русском языке существительные изменяются по шести падежам, имеют три рода и согласуются с прилагательными, что создаёт сложную систему склонений.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0000" y="2005645"/>
            <a:ext cx="3856200" cy="15368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5122850" y="1722800"/>
            <a:ext cx="3690600" cy="6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основные синтаксические роли существительных в предложении с примерами для каждого случая.
</a:t>
            </a:r>
            <a:endParaRPr lang="en-US" sz="1124" dirty="0"/>
          </a:p>
        </p:txBody>
      </p:sp>
      <p:sp>
        <p:nvSpPr>
          <p:cNvPr id="6" name="Text 2"/>
          <p:cNvSpPr txBox="1"/>
          <p:nvPr/>
        </p:nvSpPr>
        <p:spPr>
          <a:xfrm>
            <a:off x="5122850" y="2710670"/>
            <a:ext cx="36906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Существительные универсальны по функциям и могут выступать в различных ролях, что подчеркивает их важность в структуре английского предложения.
</a:t>
            </a:r>
            <a:endParaRPr lang="en-US" sz="1144" dirty="0"/>
          </a:p>
        </p:txBody>
      </p:sp>
      <p:sp>
        <p:nvSpPr>
          <p:cNvPr id="7" name="Text 3"/>
          <p:cNvSpPr txBox="1"/>
          <p:nvPr/>
        </p:nvSpPr>
        <p:spPr>
          <a:xfrm>
            <a:off x="5093475" y="3704700"/>
            <a:ext cx="36906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Oxford English Grammar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49300" y="139500"/>
            <a:ext cx="8534700" cy="11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и функции существительного в английском предложении
</a:t>
            </a:r>
            <a:endParaRPr lang="en-US" sz="3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93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Именные устойчивые выражения и словосочетания с существительными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985000" y="1681150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Устойчивые выражения с существительными, например, make a decision и take a shower, используются в английском языке как целостные фразы, несущие определённое значение.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5158125" y="1681150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такие словосочетания нельзя разбивать или изменять без потери смысла, поэтому их изучение помогает понимать и правильно употреблять разговорные и письменные тексты.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985000" y="3293075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популярных фраз облегчает восприятие аутентичного английского и позволяет говорить более естественно, приближаясь к уровню носителей языка.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430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0969" y="1253727"/>
            <a:ext cx="2570322" cy="12324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4808" y="1253727"/>
            <a:ext cx="2570322" cy="12324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4519" y="1253727"/>
            <a:ext cx="2570322" cy="123244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27325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162025"/>
            <a:ext cx="84381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Обобщающие и собирательные существительные: примеры и значение
</a:t>
            </a:r>
            <a:endParaRPr lang="en-US" sz="2059" dirty="0"/>
          </a:p>
        </p:txBody>
      </p:sp>
      <p:sp>
        <p:nvSpPr>
          <p:cNvPr id="10" name="Text 2"/>
          <p:cNvSpPr txBox="1"/>
          <p:nvPr/>
        </p:nvSpPr>
        <p:spPr>
          <a:xfrm>
            <a:off x="52467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как коллективное существительное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2467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family обозначает группу родных или близких людей, которые воспринимаются как единое целое, что подчёркивает идею сплочённости и совместности.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318514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Команда и её роль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318514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Существительное team отражает группу людей, объединённых общей целью, например, спортивная команда, где каждое лицо важно для результата всего коллектива.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11822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Правительство и управление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611822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Government как собирательное существительное обозначает орган власти, представляющий собой коллектив чиновников, управляющих страной или регионом.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0444" y="1533950"/>
            <a:ext cx="234413" cy="2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16800" y="1533950"/>
            <a:ext cx="267900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06994" y="1533950"/>
            <a:ext cx="234413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1077925" y="1390850"/>
            <a:ext cx="1860900" cy="51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Значимые литературные образы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87300" y="2174950"/>
            <a:ext cx="2502300" cy="19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классических произведениях присутствуют яркие существительные, которые формируют атмосферу и художественные образы, например, в «Гарри Поттере» и «Алисе в стране чудес».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6731025" y="1390850"/>
            <a:ext cx="1860900" cy="51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Идиоматические выражения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168150" y="2174950"/>
            <a:ext cx="2457900" cy="19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Идиомы с существительными, такие как «a piece of cake», широко применяются в разговорной речи и помогают лучше понять культурные особенности языка.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905825" y="1390850"/>
            <a:ext cx="1860900" cy="51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Пословицы и поговорки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3352100" y="2174950"/>
            <a:ext cx="2437800" cy="19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английские пословицы строятся вокруг существительных, подчёркивая важность предметов и понятий в культуре, например, «Actions speak louder than words».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249300" y="139500"/>
            <a:ext cx="85347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существительных в английской культуре и литературе
</a:t>
            </a:r>
            <a:endParaRPr lang="en-US" sz="3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5830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и новообразования в английских существительных
</a:t>
            </a:r>
            <a:endParaRPr lang="en-US" sz="2786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7242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 -er и -ness активно используются для образования новых существительных, например, teacher от teach и kindness от kind, что расширяет лексику.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267527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blog возникло в 1990-х годах и стало широко распространённым термином, отражающим развитие цифровых технологий и медиаконтента.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777950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неологизмы, такие как selfie и vlogger, появляются в повседневной речи и быстро входят в словарный запас молодежи, отражая культурные изменения.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88072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Существительные smartphone и hashtag также примеряют влияние социальных сетей и технологий на формирование современного английского языка.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47571" y="-4475"/>
            <a:ext cx="469645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6990" y="639971"/>
            <a:ext cx="3285000" cy="378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
</a:t>
            </a:r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английских существительных расширяет языковые навыки, помогает грамотно строить высказывания и понимать тексты, создавая прочную основу для эффективной коммуникации и обучения.
</a:t>
            </a:r>
            <a:endParaRPr lang="en-US" sz="3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2026-05-07T05:43:59Z</dcterms:created>
  <dcterms:modified xsi:type="dcterms:W3CDTF">2026-05-07T05:43:59Z</dcterms:modified>
</cp:coreProperties>
</file>