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image" Target="../media/image-6-6.jpe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image" Target="../media/image-9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jpe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image" Target="../media/image-10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jpe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image" Target="../media/image-16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image" Target="../media/image-17-6.jpe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image" Target="../media/image-19-7.png"/><Relationship Id="rId8" Type="http://schemas.openxmlformats.org/officeDocument/2006/relationships/image" Target="../media/image-19-8.png"/><Relationship Id="rId9" Type="http://schemas.openxmlformats.org/officeDocument/2006/relationships/image" Target="../media/image-19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jpeg"/><Relationship Id="rId2" Type="http://schemas.openxmlformats.org/officeDocument/2006/relationships/image" Target="../media/image-20-2.png"/><Relationship Id="rId3" Type="http://schemas.openxmlformats.org/officeDocument/2006/relationships/image" Target="../media/image-2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573625" y="0"/>
            <a:ext cx="4568751" cy="51411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19200" y="1051550"/>
            <a:ext cx="6587100" cy="295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Климатические пояса Земли
</a:t>
            </a:r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солнечное тепло создаёт разные климатические зоны на планете
</a:t>
            </a:r>
            <a:pPr algn="l" indent="0" marL="0">
              <a:lnSpc>
                <a:spcPct val="100000"/>
              </a:lnSpc>
              <a:buNone/>
            </a:pPr>
            <a:r>
              <a:rPr lang="en-US" sz="3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30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573625" y="0"/>
            <a:ext cx="4568751" cy="51411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5750" y="4797275"/>
            <a:ext cx="519300" cy="93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436875" y="1577400"/>
            <a:ext cx="4023000" cy="198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климат на Земле различается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Климат меняется от места к месту, потому что Земля получает солнечное тепло неравномерно. На погоду и климат также влияют океаны, горы, ветры, морские течения и высота территории над уровнем моря.
</a:t>
            </a:r>
            <a:endParaRPr lang="en-US" sz="22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918169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5750" y="4797275"/>
            <a:ext cx="519300" cy="93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400" dirty="0"/>
          </a:p>
        </p:txBody>
      </p:sp>
      <p:sp>
        <p:nvSpPr>
          <p:cNvPr id="7" name="Text 1"/>
          <p:cNvSpPr txBox="1"/>
          <p:nvPr/>
        </p:nvSpPr>
        <p:spPr>
          <a:xfrm>
            <a:off x="188950" y="306525"/>
            <a:ext cx="8617500" cy="84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такое климатический пояс
</a:t>
            </a:r>
            <a:endParaRPr lang="en-US" sz="2800" dirty="0"/>
          </a:p>
        </p:txBody>
      </p:sp>
      <p:sp>
        <p:nvSpPr>
          <p:cNvPr id="8" name="Text 2"/>
          <p:cNvSpPr txBox="1"/>
          <p:nvPr/>
        </p:nvSpPr>
        <p:spPr>
          <a:xfrm>
            <a:off x="467007" y="2069841"/>
            <a:ext cx="1775851" cy="176506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Устойчивые признаки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Климатический пояс объединяет территории, где многие годы сохраняются похожие температуры, режим осадков и преобладающие воздушные массы. Именно поэтому разные районы внутри пояса часто имеют близкие условия.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2671692" y="2069841"/>
            <a:ext cx="1775851" cy="176506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с широтой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Расположение поясов связано с географической широтой: чем ближе к экватору, тем больше солнечного тепла получает поверхность. Поэтому климат закономерно меняется от жаркого к холодному.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4876378" y="2069841"/>
            <a:ext cx="1775851" cy="176506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Переходные зоны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Границы поясов на карте обычно не бывают резкими. Между основными зонами находятся переходные области, где признаки соседних поясов смешиваются и постепенно сменяют друг друга.
</a:t>
            </a:r>
            <a:endParaRPr lang="en-US" sz="1200" dirty="0"/>
          </a:p>
        </p:txBody>
      </p:sp>
      <p:sp>
        <p:nvSpPr>
          <p:cNvPr id="11" name="Text 5"/>
          <p:cNvSpPr txBox="1"/>
          <p:nvPr/>
        </p:nvSpPr>
        <p:spPr>
          <a:xfrm>
            <a:off x="7081064" y="2069841"/>
            <a:ext cx="1775851" cy="176506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Погодная основа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каждого пояса важны средние температуры, количество осадков, направление ветров и типы воздушных масс. Эти признаки помогают отличать один климатический пояс от другого.
</a:t>
            </a:r>
            <a:endParaRPr lang="en-US" sz="12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2125" y="1942073"/>
            <a:ext cx="8404500" cy="2687153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5750" y="4797275"/>
            <a:ext cx="519300" cy="93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372125" y="274000"/>
            <a:ext cx="8404500" cy="107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Путь от солнечного тепла к климатическим поясам
</a:t>
            </a:r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показывает, как неравномерный нагрев Земли запускает движение воздуха и формирует пояса
</a:t>
            </a:r>
            <a:endParaRPr lang="en-US" sz="24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330800" y="1261533"/>
            <a:ext cx="4534800" cy="2311984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699650" y="4356225"/>
            <a:ext cx="3707100" cy="15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41"/>
              </a:lnSpc>
              <a:buNone/>
            </a:pPr>
            <a:r>
              <a:rPr lang="en-US" sz="808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 школьной географии
</a:t>
            </a:r>
            <a:endParaRPr lang="en-US" sz="808" dirty="0"/>
          </a:p>
        </p:txBody>
      </p:sp>
      <p:sp>
        <p:nvSpPr>
          <p:cNvPr id="5" name="Text 1"/>
          <p:cNvSpPr txBox="1"/>
          <p:nvPr/>
        </p:nvSpPr>
        <p:spPr>
          <a:xfrm>
            <a:off x="75750" y="4797275"/>
            <a:ext cx="519300" cy="93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374475" y="632150"/>
            <a:ext cx="3749700" cy="357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20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климатические пояса мира
</a:t>
            </a:r>
            <a:pPr algn="l" indent="0" marL="0">
              <a:lnSpc>
                <a:spcPct val="120000"/>
              </a:lnSpc>
              <a:buNone/>
            </a:pPr>
            <a:r>
              <a:rPr lang="en-US" sz="26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Краткая таблица помогает сравнить главные климатические пояса по температуре, осадкам и примерам территорий.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 мере удаления от экватора обычно становится холоднее и суше, а смена сезонов выражена сильнее.
</a:t>
            </a:r>
            <a:endParaRPr lang="en-US" sz="20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983173" y="412511"/>
            <a:ext cx="1889335" cy="4318479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90206" y="2361825"/>
            <a:ext cx="2867100" cy="42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015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Экваториальный пояс
</a:t>
            </a:r>
            <a:endParaRPr lang="en-US" sz="2015" dirty="0"/>
          </a:p>
        </p:txBody>
      </p:sp>
      <p:sp>
        <p:nvSpPr>
          <p:cNvPr id="9" name="Text 1"/>
          <p:cNvSpPr txBox="1"/>
          <p:nvPr/>
        </p:nvSpPr>
        <p:spPr>
          <a:xfrm>
            <a:off x="0" y="4768875"/>
            <a:ext cx="474000" cy="109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7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700" dirty="0"/>
          </a:p>
        </p:txBody>
      </p:sp>
      <p:sp>
        <p:nvSpPr>
          <p:cNvPr id="10" name="Text 2"/>
          <p:cNvSpPr txBox="1"/>
          <p:nvPr/>
        </p:nvSpPr>
        <p:spPr>
          <a:xfrm>
            <a:off x="3686061" y="795731"/>
            <a:ext cx="1383675" cy="158450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Постоянное тепло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экваториальном поясе температура почти не меняется в течение года и обычно держится около +24…+28 °C. Днём и ночью разница ощущается меньше, чем в других поясах.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5403775" y="795731"/>
            <a:ext cx="1383675" cy="158450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Очень влажный воздух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Здесь выпадает очень много осадков, нередко более 2000 мм в год. Частые ливни и высокая влажность создают условия, в которых вода почти всегда присутствует в воздухе и на почве.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3686061" y="2763265"/>
            <a:ext cx="1383675" cy="158450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Влажные леса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этой зоны характерны влажные экваториальные леса, такие как леса Амазонии и бассейна Конго. В них растёт много высоких деревьев, лиан и других влаголюбивых растений.
</a:t>
            </a:r>
            <a:endParaRPr lang="en-US" sz="1200" dirty="0"/>
          </a:p>
        </p:txBody>
      </p:sp>
      <p:sp>
        <p:nvSpPr>
          <p:cNvPr id="13" name="Text 5"/>
          <p:cNvSpPr txBox="1"/>
          <p:nvPr/>
        </p:nvSpPr>
        <p:spPr>
          <a:xfrm>
            <a:off x="5403776" y="2763265"/>
            <a:ext cx="1383675" cy="158450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Почти равный день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экватора день и ночь почти одинаковы по длине круглый год. Это связано с положением Солнца, которое здесь поднимается высоко над горизонтом в любое время года.
</a:t>
            </a:r>
            <a:endParaRPr lang="en-US" sz="12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330800" y="633615"/>
            <a:ext cx="4534800" cy="3567821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330800" y="4356225"/>
            <a:ext cx="4434300" cy="33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41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Обобщённые типичные значения по климатическим поясам, 2025
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75750" y="4797275"/>
            <a:ext cx="519300" cy="93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374475" y="1103750"/>
            <a:ext cx="3763800" cy="325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20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Осадки в климатических поясах
</a:t>
            </a:r>
            <a:pPr algn="l" indent="0" marL="0">
              <a:lnSpc>
                <a:spcPct val="120000"/>
              </a:lnSpc>
              <a:buNone/>
            </a:pPr>
            <a:r>
              <a:rPr lang="en-US" sz="26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График сравнивает типичные значения осадков и показывает, насколько по-разному распределяется влага в климатических поясах Земли.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Самые влажные территории связаны с экватором, а самые сухие — с тропическими и полярными областями.
</a:t>
            </a:r>
            <a:endParaRPr lang="en-US" sz="20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918169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75750" y="4797275"/>
            <a:ext cx="519300" cy="93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188950" y="306525"/>
            <a:ext cx="8617500" cy="84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Тропические пояса
</a:t>
            </a:r>
            <a:endParaRPr lang="en-US" sz="2800" dirty="0"/>
          </a:p>
        </p:txBody>
      </p:sp>
      <p:sp>
        <p:nvSpPr>
          <p:cNvPr id="7" name="Text 2"/>
          <p:cNvSpPr txBox="1"/>
          <p:nvPr/>
        </p:nvSpPr>
        <p:spPr>
          <a:xfrm>
            <a:off x="529190" y="2069741"/>
            <a:ext cx="2390861" cy="150854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Жаркий климат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Тропические пояса расположены по обе стороны от экватора. Солнце здесь стоит высоко, поэтому большую часть года сохраняются высокие температуры и ясная погода.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3497404" y="2069741"/>
            <a:ext cx="2390861" cy="150854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Неравномерные дожди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Осадки выпадают редко и неравномерно. Из-за этого одни территории остаются очень сухими и превращаются в пустыни, а на других формируются саванны с редким деревьями и травами.
</a:t>
            </a:r>
            <a:endParaRPr lang="en-US" sz="1200" dirty="0"/>
          </a:p>
        </p:txBody>
      </p:sp>
      <p:sp>
        <p:nvSpPr>
          <p:cNvPr id="9" name="Text 4"/>
          <p:cNvSpPr txBox="1"/>
          <p:nvPr/>
        </p:nvSpPr>
        <p:spPr>
          <a:xfrm>
            <a:off x="6465617" y="2069741"/>
            <a:ext cx="2390861" cy="150854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территорий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 тропическим районам относят Сахару, Аравийский полуостров и внутреннюю часть Австралии. Эти территории хорошо показывают, как жаркий климат может сочетаться с нехваткой влаги.
</a:t>
            </a:r>
            <a:endParaRPr lang="en-US" sz="12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204660" y="323582"/>
            <a:ext cx="8668345" cy="160344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59595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Умеренные пояса
</a:t>
            </a:r>
            <a:endParaRPr lang="en-US" sz="2400" dirty="0"/>
          </a:p>
        </p:txBody>
      </p:sp>
      <p:sp>
        <p:nvSpPr>
          <p:cNvPr id="9" name="Text 1"/>
          <p:cNvSpPr txBox="1"/>
          <p:nvPr/>
        </p:nvSpPr>
        <p:spPr>
          <a:xfrm>
            <a:off x="75750" y="4797275"/>
            <a:ext cx="519300" cy="93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400" dirty="0"/>
          </a:p>
        </p:txBody>
      </p:sp>
      <p:sp>
        <p:nvSpPr>
          <p:cNvPr id="10" name="Text 2"/>
          <p:cNvSpPr txBox="1"/>
          <p:nvPr/>
        </p:nvSpPr>
        <p:spPr>
          <a:xfrm>
            <a:off x="297777" y="2539358"/>
            <a:ext cx="4002062" cy="94100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Средние широты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Умеренные пояса лежат между жаркими и холодными зонами Земли. Здесь солнечное тепло распределяется заметно по сезонам, поэтому климат не бывает одинаковым весь год.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4801994" y="2539358"/>
            <a:ext cx="4002062" cy="94100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Четыре времени года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умеренного пояса характерны весна, лето, осень и зима. Лето обычно тёплое, зима холодная, а переходы между сезонами достаточно хорошо заметны.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297777" y="4008394"/>
            <a:ext cx="4002062" cy="94100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Изменчивая погода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Погода часто меняется из-за циклонов и атмосферных фронтов. Именно поэтому в этих широтах нередко бывают смена облачности, осадки, ветры и резкие перепады температуры.
</a:t>
            </a:r>
            <a:endParaRPr lang="en-US" sz="1200" dirty="0"/>
          </a:p>
        </p:txBody>
      </p:sp>
      <p:sp>
        <p:nvSpPr>
          <p:cNvPr id="13" name="Text 5"/>
          <p:cNvSpPr txBox="1"/>
          <p:nvPr/>
        </p:nvSpPr>
        <p:spPr>
          <a:xfrm>
            <a:off x="4810219" y="4008394"/>
            <a:ext cx="4002062" cy="94100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Большие территории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 умеренному поясу относятся большая часть Европы, Россия, север США и юг Канады. Это один из самых населённых климатических поясов на суше.
</a:t>
            </a:r>
            <a:endParaRPr lang="en-US" sz="12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92100" y="411658"/>
            <a:ext cx="2496820" cy="153856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169248" y="2237112"/>
            <a:ext cx="2707786" cy="240985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Полярные пояса
</a:t>
            </a:r>
            <a:endParaRPr lang="en-US" sz="2200" dirty="0"/>
          </a:p>
        </p:txBody>
      </p:sp>
      <p:sp>
        <p:nvSpPr>
          <p:cNvPr id="9" name="Text 1"/>
          <p:cNvSpPr txBox="1"/>
          <p:nvPr/>
        </p:nvSpPr>
        <p:spPr>
          <a:xfrm>
            <a:off x="0" y="4768875"/>
            <a:ext cx="474000" cy="109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7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700" dirty="0"/>
          </a:p>
        </p:txBody>
      </p:sp>
      <p:sp>
        <p:nvSpPr>
          <p:cNvPr id="10" name="Text 2"/>
          <p:cNvSpPr txBox="1"/>
          <p:nvPr/>
        </p:nvSpPr>
        <p:spPr>
          <a:xfrm>
            <a:off x="3894976" y="496535"/>
            <a:ext cx="2025763" cy="197776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Сильный холод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Полярные пояса отличаются очень низкими температурами почти круглый год. Зима здесь очень длинная, а лето короткое и прохладное, поэтому тепло быстро не накапливается.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6672737" y="496535"/>
            <a:ext cx="2025763" cy="197776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Мало осадков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Хотя вокруг много льда и снега, осадков здесь выпадает немного. Поэтому климат называют холодным и сухим, а многие участки выглядят как ледяные пустыни.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3894976" y="2669202"/>
            <a:ext cx="2025763" cy="197776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Арктика и Антарктида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этих районов характерны морские льды, снежные равнины и участки тундры. Природа приспособлена к суровым условиям, где выживают немногие растения и животные.
</a:t>
            </a:r>
            <a:endParaRPr lang="en-US" sz="1200" dirty="0"/>
          </a:p>
        </p:txBody>
      </p:sp>
      <p:sp>
        <p:nvSpPr>
          <p:cNvPr id="13" name="Text 5"/>
          <p:cNvSpPr txBox="1"/>
          <p:nvPr/>
        </p:nvSpPr>
        <p:spPr>
          <a:xfrm>
            <a:off x="6672737" y="2669202"/>
            <a:ext cx="2025763" cy="197776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Полярный день и ночь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Солнце долго находится низко над горизонтом, а в некоторых местах зимой совсем не появляется. Такое явление называют полярной ночью, и оно делает климат ещё суровее.
</a:t>
            </a:r>
            <a:endParaRPr lang="en-US" sz="12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330800" y="633615"/>
            <a:ext cx="4534800" cy="3567821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330800" y="4356225"/>
            <a:ext cx="4434300" cy="33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41"/>
              </a:lnSpc>
              <a:buNone/>
            </a:pPr>
            <a:r>
              <a:rPr lang="en-US" sz="88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 материалам школьного курса географии; иллюстративные средние значения
</a:t>
            </a:r>
            <a:endParaRPr lang="en-US" sz="880" dirty="0"/>
          </a:p>
        </p:txBody>
      </p:sp>
      <p:sp>
        <p:nvSpPr>
          <p:cNvPr id="5" name="Text 1"/>
          <p:cNvSpPr txBox="1"/>
          <p:nvPr/>
        </p:nvSpPr>
        <p:spPr>
          <a:xfrm>
            <a:off x="75750" y="4797275"/>
            <a:ext cx="519300" cy="93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374475" y="1103750"/>
            <a:ext cx="3763800" cy="325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20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Температура по широте
</a:t>
            </a:r>
            <a:pPr algn="l" indent="0" marL="0">
              <a:lnSpc>
                <a:spcPct val="120000"/>
              </a:lnSpc>
              <a:buNone/>
            </a:pPr>
            <a:r>
              <a:rPr lang="en-US" sz="26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дальше от экватора, тем меньше солнечного тепла получает поверхность, поэтому климат становится холоднее и контрастнее.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График показывает устойчивое снижение температуры по широте: максимум у экватора и минимум в полярных районах.
</a:t>
            </a:r>
            <a:endParaRPr lang="en-US" sz="20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44616" y="1905571"/>
            <a:ext cx="423000" cy="423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968290" y="1905571"/>
            <a:ext cx="423000" cy="423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55746" y="3521690"/>
            <a:ext cx="423000" cy="423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979422" y="3521690"/>
            <a:ext cx="423000" cy="4230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63888" y="791400"/>
            <a:ext cx="8416200" cy="30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20000"/>
              </a:lnSpc>
              <a:buNone/>
            </a:pPr>
            <a:r>
              <a:rPr lang="en-US" sz="202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объединяет переходные пояса
</a:t>
            </a:r>
            <a:endParaRPr lang="en-US" sz="2020" dirty="0"/>
          </a:p>
        </p:txBody>
      </p:sp>
      <p:sp>
        <p:nvSpPr>
          <p:cNvPr id="8" name="Text 1"/>
          <p:cNvSpPr txBox="1"/>
          <p:nvPr/>
        </p:nvSpPr>
        <p:spPr>
          <a:xfrm>
            <a:off x="75750" y="4797275"/>
            <a:ext cx="519300" cy="93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400" dirty="0"/>
          </a:p>
        </p:txBody>
      </p:sp>
      <p:sp>
        <p:nvSpPr>
          <p:cNvPr id="9" name="Text 2"/>
          <p:cNvSpPr txBox="1"/>
          <p:nvPr/>
        </p:nvSpPr>
        <p:spPr>
          <a:xfrm>
            <a:off x="555750" y="2426050"/>
            <a:ext cx="3873000" cy="76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4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Переходные пояса сочетают свойства соседних зон: здесь могут одновременно проявляться черты жаркого и более прохладного климата, а условия меняются заметнее, чем в основных поясах.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1070700" y="1909325"/>
            <a:ext cx="3357900" cy="41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dirty="0">
                <a:solidFill>
                  <a:srgbClr val="59595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Смешение признаков
</a:t>
            </a:r>
            <a:endParaRPr lang="en-US" sz="1500" dirty="0"/>
          </a:p>
        </p:txBody>
      </p:sp>
      <p:sp>
        <p:nvSpPr>
          <p:cNvPr id="11" name="Text 4"/>
          <p:cNvSpPr txBox="1"/>
          <p:nvPr/>
        </p:nvSpPr>
        <p:spPr>
          <a:xfrm>
            <a:off x="4979450" y="2421725"/>
            <a:ext cx="3841500" cy="76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4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этих поясах сезоны выражены сильнее, чем в экваториальной зоне, но не всегда так резко, как в умеренных широтах. Поэтому погода становится более разнообразной в течение года.
</a:t>
            </a:r>
            <a:endParaRPr lang="en-US" sz="1000" dirty="0"/>
          </a:p>
        </p:txBody>
      </p:sp>
      <p:sp>
        <p:nvSpPr>
          <p:cNvPr id="12" name="Text 5"/>
          <p:cNvSpPr txBox="1"/>
          <p:nvPr/>
        </p:nvSpPr>
        <p:spPr>
          <a:xfrm>
            <a:off x="5463150" y="1909325"/>
            <a:ext cx="3357900" cy="41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dirty="0">
                <a:solidFill>
                  <a:srgbClr val="59595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Изменчивые сезоны
</a:t>
            </a:r>
            <a:endParaRPr lang="en-US" sz="1500" dirty="0"/>
          </a:p>
        </p:txBody>
      </p:sp>
      <p:sp>
        <p:nvSpPr>
          <p:cNvPr id="13" name="Text 6"/>
          <p:cNvSpPr txBox="1"/>
          <p:nvPr/>
        </p:nvSpPr>
        <p:spPr>
          <a:xfrm>
            <a:off x="544625" y="4081075"/>
            <a:ext cx="3852900" cy="76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4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Здесь поочерёдно господствуют разные воздушные массы, из-за чего меняются температура, влажность и направление ветров. Это делает климат переходных поясов особенно нестабильным.
</a:t>
            </a:r>
            <a:endParaRPr lang="en-US" sz="1000" dirty="0"/>
          </a:p>
        </p:txBody>
      </p:sp>
      <p:sp>
        <p:nvSpPr>
          <p:cNvPr id="14" name="Text 7"/>
          <p:cNvSpPr txBox="1"/>
          <p:nvPr/>
        </p:nvSpPr>
        <p:spPr>
          <a:xfrm>
            <a:off x="1070700" y="3525450"/>
            <a:ext cx="3326700" cy="41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Смена воздушных масс
</a:t>
            </a:r>
            <a:endParaRPr lang="en-US" sz="1500" dirty="0"/>
          </a:p>
        </p:txBody>
      </p:sp>
      <p:sp>
        <p:nvSpPr>
          <p:cNvPr id="15" name="Text 8"/>
          <p:cNvSpPr txBox="1"/>
          <p:nvPr/>
        </p:nvSpPr>
        <p:spPr>
          <a:xfrm>
            <a:off x="4968275" y="4073925"/>
            <a:ext cx="3852900" cy="76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4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Переходные пояса образуют границы между основными климатическими зонами и помогают понять, как на Земле постепенно меняются природные условия от экватора к полюсам.
</a:t>
            </a:r>
            <a:endParaRPr lang="en-US" sz="1000" dirty="0"/>
          </a:p>
        </p:txBody>
      </p:sp>
      <p:sp>
        <p:nvSpPr>
          <p:cNvPr id="16" name="Text 9"/>
          <p:cNvSpPr txBox="1"/>
          <p:nvPr/>
        </p:nvSpPr>
        <p:spPr>
          <a:xfrm>
            <a:off x="5463150" y="3525450"/>
            <a:ext cx="3357900" cy="41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dirty="0">
                <a:solidFill>
                  <a:srgbClr val="59595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Связующее звено
</a:t>
            </a:r>
            <a:endParaRPr lang="en-US" sz="15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2100" y="1886116"/>
            <a:ext cx="4813500" cy="1737417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42900" y="158175"/>
            <a:ext cx="8330700" cy="81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26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Переходные пояса и их признаки
</a:t>
            </a:r>
            <a:endParaRPr lang="en-US" sz="2600" dirty="0"/>
          </a:p>
        </p:txBody>
      </p:sp>
      <p:sp>
        <p:nvSpPr>
          <p:cNvPr id="5" name="Text 1"/>
          <p:cNvSpPr txBox="1"/>
          <p:nvPr/>
        </p:nvSpPr>
        <p:spPr>
          <a:xfrm>
            <a:off x="75750" y="4797275"/>
            <a:ext cx="519300" cy="93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595062" y="4471245"/>
            <a:ext cx="4152000" cy="16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41"/>
              </a:lnSpc>
              <a:buNone/>
            </a:pPr>
            <a:r>
              <a:rPr lang="en-US" sz="887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Школьная география; обобщение по климатическим поясам
</a:t>
            </a:r>
            <a:endParaRPr lang="en-US" sz="887" dirty="0"/>
          </a:p>
        </p:txBody>
      </p:sp>
      <p:sp>
        <p:nvSpPr>
          <p:cNvPr id="7" name="Text 3"/>
          <p:cNvSpPr txBox="1"/>
          <p:nvPr/>
        </p:nvSpPr>
        <p:spPr>
          <a:xfrm>
            <a:off x="5542750" y="969375"/>
            <a:ext cx="3409800" cy="289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41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как в переходных поясах меняются летний и зимний сезоны и какие природные условия с ними связаны.
</a:t>
            </a:r>
            <a:pPr algn="l" indent="0" marL="0">
              <a:lnSpc>
                <a:spcPct val="150041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Переходные пояса соединяют признаки соседних зон: от влажного и сухого чередования до мягкой зимы или долгого холода.
</a:t>
            </a:r>
            <a:endParaRPr lang="en-US" sz="14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2125" y="1942073"/>
            <a:ext cx="8404500" cy="2687153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5750" y="4797275"/>
            <a:ext cx="519300" cy="93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372125" y="274000"/>
            <a:ext cx="8404500" cy="107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определить климатический пояс
</a:t>
            </a:r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построена по основным признакам климата: температуре, осадкам, сезонам, ветрам и типу природной зоны.
</a:t>
            </a:r>
            <a:endParaRPr lang="en-US" sz="24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330800" y="633615"/>
            <a:ext cx="4534800" cy="3567821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330800" y="4356225"/>
            <a:ext cx="4434300" cy="33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41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Школьная география; схема соответствия климатических и природных зон
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75750" y="4797275"/>
            <a:ext cx="519300" cy="93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374475" y="1103750"/>
            <a:ext cx="3763800" cy="325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20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Климатические пояса и природные зоны
</a:t>
            </a:r>
            <a:pPr algn="l" indent="0" marL="0">
              <a:lnSpc>
                <a:spcPct val="120000"/>
              </a:lnSpc>
              <a:buNone/>
            </a:pPr>
            <a:r>
              <a:rPr lang="en-US" sz="26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Природные зоны отражают не только температуру, но и количество влаги, поэтому даже на одной широте ландшафты могут заметно различаться.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Самые влажные леса связаны с экватором, а большие площади суши занимают пустыни и зоны умеренного климата.
</a:t>
            </a:r>
            <a:endParaRPr lang="en-US" sz="20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3222"/>
            <a:ext cx="9144000" cy="2053828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204660" y="323582"/>
            <a:ext cx="8668345" cy="160344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океаны и горы меняют климат
</a:t>
            </a:r>
            <a:endParaRPr lang="en-US" sz="2400" dirty="0"/>
          </a:p>
        </p:txBody>
      </p:sp>
      <p:sp>
        <p:nvSpPr>
          <p:cNvPr id="9" name="Text 1"/>
          <p:cNvSpPr txBox="1"/>
          <p:nvPr/>
        </p:nvSpPr>
        <p:spPr>
          <a:xfrm>
            <a:off x="75750" y="4797275"/>
            <a:ext cx="519300" cy="93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400" dirty="0"/>
          </a:p>
        </p:txBody>
      </p:sp>
      <p:sp>
        <p:nvSpPr>
          <p:cNvPr id="10" name="Text 2"/>
          <p:cNvSpPr txBox="1"/>
          <p:nvPr/>
        </p:nvSpPr>
        <p:spPr>
          <a:xfrm>
            <a:off x="297777" y="2539358"/>
            <a:ext cx="4002062" cy="94100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Океаны сглаживают колебания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Возле океана воздух дольше сохраняет тепло, поэтому зимы становятся мягче, а лето — прохладнее. Чем дальше от берега, тем заметнее контрасты температур в течение года.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4801994" y="2539358"/>
            <a:ext cx="4002062" cy="94100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Горы задерживают влагу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влажный воздух поднимается по склону горы, он охлаждается и отдаёт осадки. Поэтому на наветренной стороне чаще идут дожди, а за хребтом климат суше.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297777" y="4008394"/>
            <a:ext cx="4002062" cy="94100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Одна широта — разные условия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Даже в одинаковых широтах побережье и внутренние районы материка могут иметь разный климат. Это связано с близостью моря, рельефом и направлением переноса воздушных масс.
</a:t>
            </a:r>
            <a:endParaRPr lang="en-US" sz="12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983173" y="412511"/>
            <a:ext cx="1889335" cy="4318479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90206" y="2361825"/>
            <a:ext cx="2867100" cy="42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37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Климатические пояса России
</a:t>
            </a:r>
            <a:endParaRPr lang="en-US" sz="1837" dirty="0"/>
          </a:p>
        </p:txBody>
      </p:sp>
      <p:sp>
        <p:nvSpPr>
          <p:cNvPr id="9" name="Text 1"/>
          <p:cNvSpPr txBox="1"/>
          <p:nvPr/>
        </p:nvSpPr>
        <p:spPr>
          <a:xfrm>
            <a:off x="0" y="4768875"/>
            <a:ext cx="474000" cy="109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7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700" dirty="0"/>
          </a:p>
        </p:txBody>
      </p:sp>
      <p:sp>
        <p:nvSpPr>
          <p:cNvPr id="10" name="Text 2"/>
          <p:cNvSpPr txBox="1"/>
          <p:nvPr/>
        </p:nvSpPr>
        <p:spPr>
          <a:xfrm>
            <a:off x="3686061" y="795731"/>
            <a:ext cx="1383675" cy="158450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Север страны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Арктический и субарктический пояса охватывают северные территории России. Здесь преобладают очень низкие температуры, длинная зима, короткое лето и малое количество осадков.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5403775" y="795731"/>
            <a:ext cx="1383675" cy="158450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Основная часть территории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Большая часть России находится в умеренном поясе. Именно здесь особенно заметны смена времён года, различия между морским и континентальным климатом и большая погода́ная изменчивость.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3686061" y="2763265"/>
            <a:ext cx="1383675" cy="158450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Южные районы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Черноморском побережье встречаются участки субтропического климата. Здесь зимы мягче, а лето длиннее и теплее, чем в большинстве других районов страны.
</a:t>
            </a:r>
            <a:endParaRPr lang="en-US" sz="1200" dirty="0"/>
          </a:p>
        </p:txBody>
      </p:sp>
      <p:sp>
        <p:nvSpPr>
          <p:cNvPr id="13" name="Text 5"/>
          <p:cNvSpPr txBox="1"/>
          <p:nvPr/>
        </p:nvSpPr>
        <p:spPr>
          <a:xfrm>
            <a:off x="5403776" y="2763265"/>
            <a:ext cx="1383675" cy="158450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климат разный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климат России влияют огромная протяжённость с севера на юг, удалённость от океанов, равнины, горы и моря. Поэтому природные условия сильно меняются от региона к региону.
</a:t>
            </a:r>
            <a:endParaRPr lang="en-US" sz="12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330800" y="633615"/>
            <a:ext cx="4534800" cy="3567821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330800" y="4356225"/>
            <a:ext cx="4434300" cy="33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41"/>
              </a:lnSpc>
              <a:buNone/>
            </a:pPr>
            <a:r>
              <a:rPr lang="en-US" sz="88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 материалам IPCC и школьного курса географии; схема факторов, без точных долей
</a:t>
            </a:r>
            <a:endParaRPr lang="en-US" sz="880" dirty="0"/>
          </a:p>
        </p:txBody>
      </p:sp>
      <p:sp>
        <p:nvSpPr>
          <p:cNvPr id="5" name="Text 1"/>
          <p:cNvSpPr txBox="1"/>
          <p:nvPr/>
        </p:nvSpPr>
        <p:spPr>
          <a:xfrm>
            <a:off x="75750" y="4797275"/>
            <a:ext cx="519300" cy="93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374475" y="1103750"/>
            <a:ext cx="3763800" cy="325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20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изменяет климат сегодня
</a:t>
            </a:r>
            <a:pPr algn="l" indent="0" marL="0">
              <a:lnSpc>
                <a:spcPct val="120000"/>
              </a:lnSpc>
              <a:buNone/>
            </a:pPr>
            <a:r>
              <a:rPr lang="en-US" sz="26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Современные изменения климата заметны по более частым волнам жары, смещению сезонов и изменениям режима осадков в разных регионах.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Главный фактор современного потепления — рост концентрации парниковых газов, связанный прежде всего с деятельностью человека.
</a:t>
            </a:r>
            <a:endParaRPr lang="en-US" sz="20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918169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814773" y="2195800"/>
            <a:ext cx="317700" cy="3177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832135" y="3200400"/>
            <a:ext cx="282975" cy="3234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5011523" y="2213450"/>
            <a:ext cx="317700" cy="2824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5011523" y="3220900"/>
            <a:ext cx="317700" cy="2824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363900" y="375000"/>
            <a:ext cx="8416200" cy="93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2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Зачем знать климатические пояса
</a:t>
            </a:r>
            <a:endParaRPr lang="en-US" sz="2200" dirty="0"/>
          </a:p>
        </p:txBody>
      </p:sp>
      <p:sp>
        <p:nvSpPr>
          <p:cNvPr id="12" name="Text 1"/>
          <p:cNvSpPr txBox="1"/>
          <p:nvPr/>
        </p:nvSpPr>
        <p:spPr>
          <a:xfrm>
            <a:off x="75750" y="4797275"/>
            <a:ext cx="519300" cy="93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400" dirty="0"/>
          </a:p>
        </p:txBody>
      </p:sp>
      <p:sp>
        <p:nvSpPr>
          <p:cNvPr id="13" name="Text 2"/>
          <p:cNvSpPr txBox="1"/>
          <p:nvPr/>
        </p:nvSpPr>
        <p:spPr>
          <a:xfrm>
            <a:off x="321900" y="1948300"/>
            <a:ext cx="3255900" cy="81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90000"/>
              </a:lnSpc>
              <a:buNone/>
            </a:pPr>
            <a:r>
              <a:rPr lang="en-US" sz="106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Сельское хозяйство
</a:t>
            </a:r>
            <a:pPr algn="r" indent="0" marL="0">
              <a:lnSpc>
                <a:spcPct val="90000"/>
              </a:lnSpc>
              <a:buNone/>
            </a:pPr>
            <a:r>
              <a:rPr lang="en-US" sz="12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r" indent="0" marL="0">
              <a:lnSpc>
                <a:spcPct val="140000"/>
              </a:lnSpc>
              <a:buNone/>
            </a:pPr>
            <a:r>
              <a:rPr lang="en-US" sz="87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Знание поясов помогает выбирать культуры, которые лучше растут при нужной температуре и влажности. Это особенно важно для планирования посевов и урожая в разных регионах.
</a:t>
            </a:r>
            <a:endParaRPr lang="en-US" sz="1063" dirty="0"/>
          </a:p>
        </p:txBody>
      </p:sp>
      <p:sp>
        <p:nvSpPr>
          <p:cNvPr id="14" name="Text 3"/>
          <p:cNvSpPr txBox="1"/>
          <p:nvPr/>
        </p:nvSpPr>
        <p:spPr>
          <a:xfrm>
            <a:off x="321900" y="2973600"/>
            <a:ext cx="3255900" cy="81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9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Транспорт и безопасность
</a:t>
            </a:r>
            <a:pPr algn="r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r" indent="0" marL="0">
              <a:lnSpc>
                <a:spcPct val="14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Понимание климата помогает заранее учитывать метели, туманы, сильные дожди и гололёд. Это важно для работы дорог, авиации, морских маршрутов и школьных поездок.
</a:t>
            </a:r>
            <a:endParaRPr lang="en-US" sz="1100" dirty="0"/>
          </a:p>
        </p:txBody>
      </p:sp>
      <p:sp>
        <p:nvSpPr>
          <p:cNvPr id="15" name="Text 4"/>
          <p:cNvSpPr txBox="1"/>
          <p:nvPr/>
        </p:nvSpPr>
        <p:spPr>
          <a:xfrm>
            <a:off x="5546735" y="1948292"/>
            <a:ext cx="3255900" cy="81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Строительство
</a:t>
            </a:r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4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Климат влияет на выбор материалов, утепление зданий и защиту от снега, ветра или жары. Поэтому строители учитывают особенности пояса ещё на этапе проекта.
</a:t>
            </a:r>
            <a:endParaRPr lang="en-US" sz="1100" dirty="0"/>
          </a:p>
        </p:txBody>
      </p:sp>
      <p:sp>
        <p:nvSpPr>
          <p:cNvPr id="16" name="Text 5"/>
          <p:cNvSpPr txBox="1"/>
          <p:nvPr/>
        </p:nvSpPr>
        <p:spPr>
          <a:xfrm>
            <a:off x="5546735" y="2955750"/>
            <a:ext cx="3255900" cy="81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Природа и отдых
</a:t>
            </a:r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4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Климатические пояса подсказывают, какие растения и животные могут жить в местности, а также где лучше развивать туризм, не нарушая природные условия.
</a:t>
            </a:r>
            <a:endParaRPr lang="en-US" sz="11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429050" y="1177921"/>
            <a:ext cx="3709200" cy="293765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93925" y="1707700"/>
            <a:ext cx="3709200" cy="204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Климат Земли: от экватора к полюсам
</a:t>
            </a:r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Климатические пояса показывают, как солнечное тепло распределяется по планете и почему природа меняется от влажных лесов до ледяных пустынь. Это знание помогает лучше понимать Землю и её изменения.
</a:t>
            </a:r>
            <a:endParaRPr lang="en-US" sz="18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2026-06-02T15:03:04Z</dcterms:created>
  <dcterms:modified xsi:type="dcterms:W3CDTF">2026-06-02T15:03:04Z</dcterms:modified>
</cp:coreProperties>
</file>