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jpe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slideLayout" Target="../slideLayouts/slideLayout1.xml"/><Relationship Id="rId8"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slideLayout" Target="../slideLayouts/slideLayout1.xml"/><Relationship Id="rId7"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png"/><Relationship Id="rId9" Type="http://schemas.openxmlformats.org/officeDocument/2006/relationships/image" Target="../media/image-8-9.png"/><Relationship Id="rId10" Type="http://schemas.openxmlformats.org/officeDocument/2006/relationships/image" Target="../media/image-8-10.png"/><Relationship Id="rId11" Type="http://schemas.openxmlformats.org/officeDocument/2006/relationships/slideLayout" Target="../slideLayouts/slideLayout1.xml"/><Relationship Id="rId1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slideLayout" Target="../slideLayouts/slideLayout1.xml"/><Relationship Id="rId7"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jpeg"/><Relationship Id="rId4" Type="http://schemas.openxmlformats.org/officeDocument/2006/relationships/image" Target="../media/image-16-4.png"/><Relationship Id="rId5" Type="http://schemas.openxmlformats.org/officeDocument/2006/relationships/image" Target="../media/image-16-5.jpeg"/><Relationship Id="rId6" Type="http://schemas.openxmlformats.org/officeDocument/2006/relationships/image" Target="../media/image-16-6.png"/><Relationship Id="rId7" Type="http://schemas.openxmlformats.org/officeDocument/2006/relationships/slideLayout" Target="../slideLayouts/slideLayout1.xml"/><Relationship Id="rId8"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6264800" y="50"/>
            <a:ext cx="287815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903950" y="777900"/>
            <a:ext cx="4204500" cy="4098600"/>
          </a:xfrm>
          <a:prstGeom prst="rect">
            <a:avLst/>
          </a:prstGeom>
          <a:noFill/>
          <a:ln/>
        </p:spPr>
        <p:txBody>
          <a:bodyPr wrap="square" lIns="0" tIns="0" rIns="0" bIns="0" rtlCol="0" anchor="ctr"/>
          <a:lstStyle/>
          <a:p>
            <a:pPr algn="l" indent="0" marL="0">
              <a:lnSpc>
                <a:spcPct val="100000"/>
              </a:lnSpc>
              <a:buNone/>
            </a:pPr>
            <a:r>
              <a:rPr lang="en-US" sz="3800" b="1" dirty="0">
                <a:solidFill>
                  <a:srgbClr val="B62D04"/>
                </a:solidFill>
                <a:latin typeface="Arial" pitchFamily="34" charset="0"/>
                <a:ea typeface="Arial" pitchFamily="34" charset="-122"/>
                <a:cs typeface="Arial" pitchFamily="34" charset="-120"/>
              </a:rPr>
              <a:t>Степени сравнения прилагательных в английском языке
</a:t>
            </a:r>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Как сравнивать по-английски?
</a:t>
            </a:r>
            <a:endParaRPr lang="en-US" sz="3800" dirty="0"/>
          </a:p>
        </p:txBody>
      </p:sp>
      <p:sp>
        <p:nvSpPr>
          <p:cNvPr id="6" name="Text 1"/>
          <p:cNvSpPr txBox="1"/>
          <p:nvPr/>
        </p:nvSpPr>
        <p:spPr>
          <a:xfrm>
            <a:off x="1903950" y="217325"/>
            <a:ext cx="4204500" cy="3891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762500" y="1055225"/>
            <a:ext cx="3974400" cy="39123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650850" y="1375825"/>
            <a:ext cx="3677700" cy="32175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Сравнения помогают точно описывать людей, предметы и явления: кто выше, что дороже, где удобнее и какой вариант лучше подходит в конкретной ситуации.
</a:t>
            </a:r>
            <a:endParaRPr lang="en-US" sz="1400" dirty="0"/>
          </a:p>
        </p:txBody>
      </p:sp>
      <p:sp>
        <p:nvSpPr>
          <p:cNvPr id="6" name="Text 1"/>
          <p:cNvSpPr txBox="1"/>
          <p:nvPr/>
        </p:nvSpPr>
        <p:spPr>
          <a:xfrm>
            <a:off x="650850" y="402000"/>
            <a:ext cx="7752300" cy="375900"/>
          </a:xfrm>
          <a:prstGeom prst="rect">
            <a:avLst/>
          </a:prstGeom>
          <a:noFill/>
          <a:ln/>
        </p:spPr>
        <p:txBody>
          <a:bodyPr wrap="square" lIns="0" tIns="0" rIns="0" bIns="0" rtlCol="0" anchor="ctr"/>
          <a:lstStyle/>
          <a:p>
            <a:pPr algn="l" indent="0" marL="0">
              <a:lnSpc>
                <a:spcPct val="100000"/>
              </a:lnSpc>
              <a:buNone/>
            </a:pPr>
            <a:r>
              <a:rPr lang="en-US" sz="2400" b="1" dirty="0">
                <a:solidFill>
                  <a:srgbClr val="3850A4"/>
                </a:solidFill>
                <a:latin typeface="Arial" pitchFamily="34" charset="0"/>
                <a:ea typeface="Arial" pitchFamily="34" charset="-122"/>
                <a:cs typeface="Arial" pitchFamily="34" charset="-120"/>
              </a:rPr>
              <a:t>Зачем нужны сравнения в речи
</a:t>
            </a:r>
            <a:endParaRPr lang="en-US" sz="2400" dirty="0"/>
          </a:p>
        </p:txBody>
      </p:sp>
      <p:sp>
        <p:nvSpPr>
          <p:cNvPr id="7" name="Text 2"/>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14125" y="115700"/>
            <a:ext cx="8423100" cy="525300"/>
          </a:xfrm>
          <a:prstGeom prst="rect">
            <a:avLst/>
          </a:prstGeom>
          <a:noFill/>
          <a:ln/>
        </p:spPr>
        <p:txBody>
          <a:bodyPr wrap="square" lIns="0" tIns="0" rIns="0" bIns="0" rtlCol="0" anchor="ctr"/>
          <a:lstStyle/>
          <a:p>
            <a:pPr algn="l" indent="0" marL="0">
              <a:lnSpc>
                <a:spcPct val="100000"/>
              </a:lnSpc>
              <a:buNone/>
            </a:pPr>
            <a:r>
              <a:rPr lang="en-US" sz="2000" b="1" dirty="0">
                <a:solidFill>
                  <a:srgbClr val="FDF8E5"/>
                </a:solidFill>
                <a:latin typeface="Arial" pitchFamily="34" charset="0"/>
                <a:ea typeface="Arial" pitchFamily="34" charset="-122"/>
                <a:cs typeface="Arial" pitchFamily="34" charset="-120"/>
              </a:rPr>
              <a:t>Положительная и сравнительная степень
</a:t>
            </a:r>
            <a:endParaRPr lang="en-US" sz="2000" dirty="0"/>
          </a:p>
        </p:txBody>
      </p:sp>
      <p:sp>
        <p:nvSpPr>
          <p:cNvPr id="9"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3</a:t>
            </a:r>
            <a:endParaRPr lang="en-US" sz="1000" dirty="0"/>
          </a:p>
        </p:txBody>
      </p:sp>
      <p:sp>
        <p:nvSpPr>
          <p:cNvPr id="10" name="Text 2"/>
          <p:cNvSpPr txBox="1"/>
          <p:nvPr/>
        </p:nvSpPr>
        <p:spPr>
          <a:xfrm>
            <a:off x="591425" y="1287530"/>
            <a:ext cx="2246732" cy="1239214"/>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Обычная форма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Положительная степень называет признак без сравнения: tall, small, clever, interesting. Она просто сообщает качество предмета, человека или явления, не сопоставляя его с другим объектом.
</a:t>
            </a:r>
            <a:endParaRPr lang="en-US" sz="1200" dirty="0"/>
          </a:p>
        </p:txBody>
      </p:sp>
      <p:sp>
        <p:nvSpPr>
          <p:cNvPr id="11" name="Text 3"/>
          <p:cNvSpPr txBox="1"/>
          <p:nvPr/>
        </p:nvSpPr>
        <p:spPr>
          <a:xfrm>
            <a:off x="3448650" y="1287525"/>
            <a:ext cx="2246732" cy="1239214"/>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Форма сравнения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Сравнительная степень показывает различие между двумя объектами: taller, smaller, cleverer, more interesting. В центре внимания оказывается сам признак, а не просто название предмета.
</a:t>
            </a:r>
            <a:endParaRPr lang="en-US" sz="1200" dirty="0"/>
          </a:p>
        </p:txBody>
      </p:sp>
      <p:sp>
        <p:nvSpPr>
          <p:cNvPr id="12" name="Text 4"/>
          <p:cNvSpPr txBox="1"/>
          <p:nvPr/>
        </p:nvSpPr>
        <p:spPr>
          <a:xfrm>
            <a:off x="6305875" y="1287525"/>
            <a:ext cx="2246732" cy="1239214"/>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Два объекта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Обычно сравнивают два человека, предмета или события. Именно поэтому в предложении появляется второй объект, с которым сопоставляется первый, и смысл сравнения становится точным.
</a:t>
            </a:r>
            <a:endParaRPr lang="en-US" sz="1200" dirty="0"/>
          </a:p>
        </p:txBody>
      </p:sp>
      <p:sp>
        <p:nvSpPr>
          <p:cNvPr id="13" name="Text 5"/>
          <p:cNvSpPr txBox="1"/>
          <p:nvPr/>
        </p:nvSpPr>
        <p:spPr>
          <a:xfrm>
            <a:off x="591425" y="3197388"/>
            <a:ext cx="2246732" cy="1239214"/>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Что важно для 7 класса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Нужно уверенно отличать обычную форму прилагательного от сравнительной. Это помогает не путать описание качества с выражением «больше», «меньше» или «лучше».
</a:t>
            </a:r>
            <a:endParaRPr lang="en-US" sz="1200" dirty="0"/>
          </a:p>
        </p:txBody>
      </p:sp>
      <p:sp>
        <p:nvSpPr>
          <p:cNvPr id="14" name="Text 6"/>
          <p:cNvSpPr txBox="1"/>
          <p:nvPr/>
        </p:nvSpPr>
        <p:spPr>
          <a:xfrm>
            <a:off x="3448651" y="3197388"/>
            <a:ext cx="2246732" cy="1239214"/>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Типичный ориентир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Если слово уже показывает сравнение, оно изменяет смысл фразы. Если форма обычная, прилагательное только называет признак без сопоставления с другим объектом.
</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DF8E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83600" y="2432838"/>
            <a:ext cx="3934500" cy="2019324"/>
          </a:xfrm>
          <a:prstGeom prst="rect">
            <a:avLst/>
          </a:prstGeom>
        </p:spPr>
      </p:pic>
      <p:sp>
        <p:nvSpPr>
          <p:cNvPr id="4" name="Text 0"/>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4</a:t>
            </a:r>
            <a:endParaRPr lang="en-US" sz="1000" dirty="0"/>
          </a:p>
        </p:txBody>
      </p:sp>
      <p:sp>
        <p:nvSpPr>
          <p:cNvPr id="5" name="Text 1"/>
          <p:cNvSpPr txBox="1"/>
          <p:nvPr/>
        </p:nvSpPr>
        <p:spPr>
          <a:xfrm>
            <a:off x="398550" y="1291175"/>
            <a:ext cx="3149100" cy="26088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Главные схемы сравнения зависят от длины прилагательного и смысла высказывания.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Выбор модели зависит от структуры слова и от того, нужно ли показать равенство, различие или меньшую степень признака.
</a:t>
            </a:r>
            <a:endParaRPr lang="en-US" sz="1400" dirty="0"/>
          </a:p>
        </p:txBody>
      </p:sp>
      <p:sp>
        <p:nvSpPr>
          <p:cNvPr id="6" name="Text 2"/>
          <p:cNvSpPr txBox="1"/>
          <p:nvPr/>
        </p:nvSpPr>
        <p:spPr>
          <a:xfrm>
            <a:off x="398550" y="318300"/>
            <a:ext cx="8346900" cy="505500"/>
          </a:xfrm>
          <a:prstGeom prst="rect">
            <a:avLst/>
          </a:prstGeom>
          <a:noFill/>
          <a:ln/>
        </p:spPr>
        <p:txBody>
          <a:bodyPr wrap="square" lIns="0" tIns="0" rIns="0" bIns="0" rtlCol="0" anchor="ctr"/>
          <a:lstStyle/>
          <a:p>
            <a:pPr algn="l" indent="0" marL="0">
              <a:lnSpc>
                <a:spcPct val="100000"/>
              </a:lnSpc>
              <a:buNone/>
            </a:pPr>
            <a:r>
              <a:rPr lang="en-US" sz="2400" b="1" dirty="0">
                <a:solidFill>
                  <a:srgbClr val="FDF8E5"/>
                </a:solidFill>
                <a:latin typeface="Arial" pitchFamily="34" charset="0"/>
                <a:ea typeface="Arial" pitchFamily="34" charset="-122"/>
                <a:cs typeface="Arial" pitchFamily="34" charset="-120"/>
              </a:rPr>
              <a:t>Основные модели сравнения прилагательных
</a:t>
            </a:r>
            <a:endParaRPr lang="en-US" sz="2400" dirty="0"/>
          </a:p>
        </p:txBody>
      </p:sp>
      <p:sp>
        <p:nvSpPr>
          <p:cNvPr id="7" name="Text 3"/>
          <p:cNvSpPr txBox="1"/>
          <p:nvPr/>
        </p:nvSpPr>
        <p:spPr>
          <a:xfrm>
            <a:off x="398550" y="4237500"/>
            <a:ext cx="3149100" cy="405000"/>
          </a:xfrm>
          <a:prstGeom prst="rect">
            <a:avLst/>
          </a:prstGeom>
          <a:noFill/>
          <a:ln/>
        </p:spPr>
        <p:txBody>
          <a:bodyPr wrap="square" lIns="0" tIns="0" rIns="0" bIns="0" rtlCol="0" anchor="ctr"/>
          <a:lstStyle/>
          <a:p>
            <a:pPr algn="l" indent="0" marL="0">
              <a:lnSpc>
                <a:spcPct val="100000"/>
              </a:lnSpc>
              <a:buNone/>
            </a:pPr>
            <a:r>
              <a:rPr lang="en-US" sz="1200" i="1" dirty="0">
                <a:solidFill>
                  <a:srgbClr val="000000"/>
                </a:solidFill>
                <a:latin typeface="Arial" pitchFamily="34" charset="0"/>
                <a:ea typeface="Arial" pitchFamily="34" charset="-122"/>
                <a:cs typeface="Arial" pitchFamily="34" charset="-120"/>
              </a:rPr>
              <a:t>Материал урока по теме сравнения прилагательных
</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993255" y="827125"/>
            <a:ext cx="2964191" cy="41523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32600" y="253597"/>
            <a:ext cx="7980900" cy="525300"/>
          </a:xfrm>
          <a:prstGeom prst="rect">
            <a:avLst/>
          </a:prstGeom>
          <a:noFill/>
          <a:ln/>
        </p:spPr>
        <p:txBody>
          <a:bodyPr wrap="square" lIns="0" tIns="0" rIns="0" bIns="0" rtlCol="0" anchor="ctr"/>
          <a:lstStyle/>
          <a:p>
            <a:pPr algn="l" indent="0" marL="0">
              <a:lnSpc>
                <a:spcPct val="100000"/>
              </a:lnSpc>
              <a:buNone/>
            </a:pPr>
            <a:r>
              <a:rPr lang="en-US" sz="2000" b="1" dirty="0">
                <a:solidFill>
                  <a:srgbClr val="B62D04"/>
                </a:solidFill>
                <a:latin typeface="Arial" pitchFamily="34" charset="0"/>
                <a:ea typeface="Arial" pitchFamily="34" charset="-122"/>
                <a:cs typeface="Arial" pitchFamily="34" charset="-120"/>
              </a:rPr>
              <a:t>Сравнение коротких прилагательных с -er
</a:t>
            </a:r>
            <a:endParaRPr lang="en-US" sz="2000" dirty="0"/>
          </a:p>
        </p:txBody>
      </p:sp>
      <p:sp>
        <p:nvSpPr>
          <p:cNvPr id="9"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5</a:t>
            </a:r>
            <a:endParaRPr lang="en-US" sz="1000" dirty="0"/>
          </a:p>
        </p:txBody>
      </p:sp>
      <p:sp>
        <p:nvSpPr>
          <p:cNvPr id="10" name="Text 2"/>
          <p:cNvSpPr txBox="1"/>
          <p:nvPr/>
        </p:nvSpPr>
        <p:spPr>
          <a:xfrm>
            <a:off x="1027875" y="1150863"/>
            <a:ext cx="2017301" cy="1507104"/>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Короткая основа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Односложные прилагательные обычно образуют сравнительную степень с окончанием -er: cold → colder, fast → faster, small → smaller. Такая форма легко узнаётся в тексте.
</a:t>
            </a:r>
            <a:endParaRPr lang="en-US" sz="1200" dirty="0"/>
          </a:p>
        </p:txBody>
      </p:sp>
      <p:sp>
        <p:nvSpPr>
          <p:cNvPr id="11" name="Text 3"/>
          <p:cNvSpPr txBox="1"/>
          <p:nvPr/>
        </p:nvSpPr>
        <p:spPr>
          <a:xfrm>
            <a:off x="3659543" y="1152004"/>
            <a:ext cx="2017301" cy="1507104"/>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Смысл конструкции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После сравнительной формы часто ставится than: colder than the weather, faster than a bike. Это помогает сразу понять, с чем именно проводится сравнение.
</a:t>
            </a:r>
            <a:endParaRPr lang="en-US" sz="1200" dirty="0"/>
          </a:p>
        </p:txBody>
      </p:sp>
      <p:sp>
        <p:nvSpPr>
          <p:cNvPr id="12" name="Text 4"/>
          <p:cNvSpPr txBox="1"/>
          <p:nvPr/>
        </p:nvSpPr>
        <p:spPr>
          <a:xfrm>
            <a:off x="1027875" y="3164363"/>
            <a:ext cx="2017301" cy="1507104"/>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Практический ориентир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Для семиклассников полезно связывать короткое слово с коротким окончанием. Чем проще основа, тем вероятнее форма с -er, а не с more.
</a:t>
            </a:r>
            <a:endParaRPr lang="en-US" sz="1200" dirty="0"/>
          </a:p>
        </p:txBody>
      </p:sp>
      <p:sp>
        <p:nvSpPr>
          <p:cNvPr id="13" name="Text 5"/>
          <p:cNvSpPr txBox="1"/>
          <p:nvPr/>
        </p:nvSpPr>
        <p:spPr>
          <a:xfrm>
            <a:off x="3659543" y="3165504"/>
            <a:ext cx="2017301" cy="1507104"/>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Что сравнивается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 помощью -er удобно говорить о размере, скорости, высоте или возрасте. В таких случаях сравнение звучит кратко и естественно для школьной речи.
</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14125" y="202050"/>
            <a:ext cx="6474000" cy="865800"/>
          </a:xfrm>
          <a:prstGeom prst="rect">
            <a:avLst/>
          </a:prstGeom>
          <a:noFill/>
          <a:ln/>
        </p:spPr>
        <p:txBody>
          <a:bodyPr wrap="square" lIns="0" tIns="0" rIns="0" bIns="0" rtlCol="0" anchor="t"/>
          <a:lstStyle/>
          <a:p>
            <a:pPr algn="l" indent="0" marL="0">
              <a:lnSpc>
                <a:spcPct val="100000"/>
              </a:lnSpc>
              <a:buNone/>
            </a:pPr>
            <a:r>
              <a:rPr lang="en-US" sz="2000" b="1" dirty="0">
                <a:solidFill>
                  <a:srgbClr val="3850A4"/>
                </a:solidFill>
                <a:latin typeface="Arial" pitchFamily="34" charset="0"/>
                <a:ea typeface="Arial" pitchFamily="34" charset="-122"/>
                <a:cs typeface="Arial" pitchFamily="34" charset="-120"/>
              </a:rPr>
              <a:t>Длинные прилагательные и форма more
</a:t>
            </a:r>
            <a:endParaRPr lang="en-US" sz="2000" dirty="0"/>
          </a:p>
        </p:txBody>
      </p:sp>
      <p:sp>
        <p:nvSpPr>
          <p:cNvPr id="8"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6</a:t>
            </a:r>
            <a:endParaRPr lang="en-US" sz="1000" dirty="0"/>
          </a:p>
        </p:txBody>
      </p:sp>
      <p:sp>
        <p:nvSpPr>
          <p:cNvPr id="9" name="Text 2"/>
          <p:cNvSpPr txBox="1"/>
          <p:nvPr/>
        </p:nvSpPr>
        <p:spPr>
          <a:xfrm>
            <a:off x="694100" y="1229900"/>
            <a:ext cx="3740400" cy="1438775"/>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Сложная основа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Двусложные и многосложные прилагательные чаще образуют сравнительную степень с more: more interesting, more expensive, more comfortable. Так форма остаётся удобной для произношения и письма.
</a:t>
            </a:r>
            <a:endParaRPr lang="en-US" sz="1200" dirty="0"/>
          </a:p>
        </p:txBody>
      </p:sp>
      <p:sp>
        <p:nvSpPr>
          <p:cNvPr id="10" name="Text 3"/>
          <p:cNvSpPr txBox="1"/>
          <p:nvPr/>
        </p:nvSpPr>
        <p:spPr>
          <a:xfrm>
            <a:off x="694255" y="2937802"/>
            <a:ext cx="3740400" cy="1438775"/>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Естественное звучание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В учебной и разговорной речи такая модель звучит привычно, особенно когда слово длинное. Она помогает избежать трудной или неестественной формы с окончанием -er.
</a:t>
            </a:r>
            <a:endParaRPr lang="en-US" sz="1200" dirty="0"/>
          </a:p>
        </p:txBody>
      </p:sp>
      <p:sp>
        <p:nvSpPr>
          <p:cNvPr id="11" name="Text 4"/>
          <p:cNvSpPr txBox="1"/>
          <p:nvPr/>
        </p:nvSpPr>
        <p:spPr>
          <a:xfrm>
            <a:off x="4996450" y="1229900"/>
            <a:ext cx="3740400" cy="1438775"/>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Какие признаки подходят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More часто используется с качествами, которые нельзя измерить линейкой или секундомером: интересность, важность, полезность, красота. Здесь сравнение основано на оценке.
</a:t>
            </a:r>
            <a:endParaRPr lang="en-US" sz="1200" dirty="0"/>
          </a:p>
        </p:txBody>
      </p:sp>
      <p:sp>
        <p:nvSpPr>
          <p:cNvPr id="12" name="Text 5"/>
          <p:cNvSpPr txBox="1"/>
          <p:nvPr/>
        </p:nvSpPr>
        <p:spPr>
          <a:xfrm>
            <a:off x="4996605" y="2937802"/>
            <a:ext cx="3740400" cy="1438775"/>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Надёжное правило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Если слово заметно длиннее и тяжело добавлять -er, обычно выбирают more. Это самый безопасный способ построить сравнительную степень без ошибок.
</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26943" y="877926"/>
            <a:ext cx="4200600" cy="342906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7</a:t>
            </a:r>
            <a:endParaRPr lang="en-US" sz="1000" dirty="0"/>
          </a:p>
        </p:txBody>
      </p:sp>
      <p:sp>
        <p:nvSpPr>
          <p:cNvPr id="6" name="Text 1"/>
          <p:cNvSpPr txBox="1"/>
          <p:nvPr/>
        </p:nvSpPr>
        <p:spPr>
          <a:xfrm>
            <a:off x="238125" y="774550"/>
            <a:ext cx="3777900" cy="2827500"/>
          </a:xfrm>
          <a:prstGeom prst="rect">
            <a:avLst/>
          </a:prstGeom>
          <a:noFill/>
          <a:ln/>
        </p:spPr>
        <p:txBody>
          <a:bodyPr wrap="square" lIns="0" tIns="0" rIns="0" bIns="0" rtlCol="0" anchor="ctr"/>
          <a:lstStyle/>
          <a:p>
            <a:pPr algn="l" indent="0" marL="0">
              <a:lnSpc>
                <a:spcPct val="100000"/>
              </a:lnSpc>
              <a:buNone/>
            </a:pPr>
            <a:r>
              <a:rPr lang="en-US" sz="1517" dirty="0">
                <a:solidFill>
                  <a:srgbClr val="000000"/>
                </a:solidFill>
                <a:latin typeface="Arial" pitchFamily="34" charset="0"/>
                <a:ea typeface="Arial" pitchFamily="34" charset="-122"/>
                <a:cs typeface="Arial" pitchFamily="34" charset="-120"/>
              </a:rPr>
              <a:t>Длина слова часто подсказывает нужную форму, но отдельные случаи всё равно нужно запомнить отдельно.
</a:t>
            </a:r>
            <a:pPr algn="l" indent="0" marL="0">
              <a:lnSpc>
                <a:spcPct val="100000"/>
              </a:lnSpc>
              <a:buNone/>
            </a:pPr>
            <a:r>
              <a:rPr lang="en-US" sz="1517"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517" dirty="0">
                <a:solidFill>
                  <a:srgbClr val="000000"/>
                </a:solidFill>
                <a:latin typeface="Arial" pitchFamily="34" charset="0"/>
                <a:ea typeface="Arial" pitchFamily="34" charset="-122"/>
                <a:cs typeface="Arial" pitchFamily="34" charset="-120"/>
              </a:rPr>
              <a:t>Чем короче и проще прилагательное, тем вероятнее -er; чем длиннее слово, тем естественнее more; исключения требуют отдельного запоминания.
</a:t>
            </a:r>
            <a:endParaRPr lang="en-US" sz="1517" dirty="0"/>
          </a:p>
        </p:txBody>
      </p:sp>
      <p:sp>
        <p:nvSpPr>
          <p:cNvPr id="7" name="Text 2"/>
          <p:cNvSpPr txBox="1"/>
          <p:nvPr/>
        </p:nvSpPr>
        <p:spPr>
          <a:xfrm>
            <a:off x="238125" y="129875"/>
            <a:ext cx="7208700" cy="552000"/>
          </a:xfrm>
          <a:prstGeom prst="rect">
            <a:avLst/>
          </a:prstGeom>
          <a:noFill/>
          <a:ln/>
        </p:spPr>
        <p:txBody>
          <a:bodyPr wrap="square" lIns="0" tIns="0" rIns="0" bIns="0" rtlCol="0" anchor="ctr"/>
          <a:lstStyle/>
          <a:p>
            <a:pPr algn="l" indent="0" marL="0">
              <a:lnSpc>
                <a:spcPct val="100000"/>
              </a:lnSpc>
              <a:buNone/>
            </a:pPr>
            <a:r>
              <a:rPr lang="en-US" sz="2400" b="1" dirty="0">
                <a:solidFill>
                  <a:srgbClr val="B62D04"/>
                </a:solidFill>
                <a:latin typeface="Arial" pitchFamily="34" charset="0"/>
                <a:ea typeface="Arial" pitchFamily="34" charset="-122"/>
                <a:cs typeface="Arial" pitchFamily="34" charset="-120"/>
              </a:rPr>
              <a:t>Когда используется -er, а когда more
</a:t>
            </a:r>
            <a:endParaRPr lang="en-US" sz="2400" dirty="0"/>
          </a:p>
        </p:txBody>
      </p:sp>
      <p:sp>
        <p:nvSpPr>
          <p:cNvPr id="8" name="Text 3"/>
          <p:cNvSpPr txBox="1"/>
          <p:nvPr/>
        </p:nvSpPr>
        <p:spPr>
          <a:xfrm>
            <a:off x="238125" y="3771375"/>
            <a:ext cx="3777900" cy="635400"/>
          </a:xfrm>
          <a:prstGeom prst="rect">
            <a:avLst/>
          </a:prstGeom>
          <a:noFill/>
          <a:ln/>
        </p:spPr>
        <p:txBody>
          <a:bodyPr wrap="square" lIns="0" tIns="0" rIns="0" bIns="0" rtlCol="0" anchor="ctr"/>
          <a:lstStyle/>
          <a:p>
            <a:pPr algn="l" indent="0" marL="0">
              <a:lnSpc>
                <a:spcPct val="100000"/>
              </a:lnSpc>
              <a:buNone/>
            </a:pPr>
            <a:r>
              <a:rPr lang="en-US" sz="1301" i="1" dirty="0">
                <a:solidFill>
                  <a:srgbClr val="000000"/>
                </a:solidFill>
                <a:latin typeface="Arial" pitchFamily="34" charset="0"/>
                <a:ea typeface="Arial" pitchFamily="34" charset="-122"/>
                <a:cs typeface="Arial" pitchFamily="34" charset="-120"/>
              </a:rPr>
              <a:t>На основе примеров из материала урока
</a:t>
            </a:r>
            <a:endParaRPr lang="en-US" sz="130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096730" y="1602235"/>
            <a:ext cx="239400" cy="19152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5366267" y="1602235"/>
            <a:ext cx="239400" cy="19152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1099880" y="3418395"/>
            <a:ext cx="233100" cy="233100"/>
          </a:xfrm>
          <a:prstGeom prst="rect">
            <a:avLst/>
          </a:prstGeom>
        </p:spPr>
      </p:pic>
      <p:sp>
        <p:nvSpPr>
          <p:cNvPr id="12" name="Text 0"/>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8</a:t>
            </a:r>
            <a:endParaRPr lang="en-US" sz="1000" dirty="0"/>
          </a:p>
        </p:txBody>
      </p:sp>
      <p:sp>
        <p:nvSpPr>
          <p:cNvPr id="13" name="Text 1"/>
          <p:cNvSpPr txBox="1"/>
          <p:nvPr/>
        </p:nvSpPr>
        <p:spPr>
          <a:xfrm>
            <a:off x="608600" y="179300"/>
            <a:ext cx="7917900" cy="750600"/>
          </a:xfrm>
          <a:prstGeom prst="rect">
            <a:avLst/>
          </a:prstGeom>
          <a:noFill/>
          <a:ln/>
        </p:spPr>
        <p:txBody>
          <a:bodyPr wrap="square" lIns="0" tIns="0" rIns="0" bIns="0" rtlCol="0" anchor="ctr"/>
          <a:lstStyle/>
          <a:p>
            <a:pPr algn="l" indent="0" marL="0">
              <a:lnSpc>
                <a:spcPct val="100000"/>
              </a:lnSpc>
              <a:buNone/>
            </a:pPr>
            <a:r>
              <a:rPr lang="en-US" sz="2400" b="1" dirty="0">
                <a:solidFill>
                  <a:srgbClr val="3850A4"/>
                </a:solidFill>
                <a:latin typeface="Arial" pitchFamily="34" charset="0"/>
                <a:ea typeface="Arial" pitchFamily="34" charset="-122"/>
                <a:cs typeface="Arial" pitchFamily="34" charset="-120"/>
              </a:rPr>
              <a:t>Слово than в сравнении
</a:t>
            </a:r>
            <a:endParaRPr lang="en-US" sz="2400" dirty="0"/>
          </a:p>
        </p:txBody>
      </p:sp>
      <p:sp>
        <p:nvSpPr>
          <p:cNvPr id="14" name="Text 2"/>
          <p:cNvSpPr txBox="1"/>
          <p:nvPr/>
        </p:nvSpPr>
        <p:spPr>
          <a:xfrm>
            <a:off x="1823124" y="1279977"/>
            <a:ext cx="2308800" cy="314700"/>
          </a:xfrm>
          <a:prstGeom prst="rect">
            <a:avLst/>
          </a:prstGeom>
          <a:noFill/>
          <a:ln/>
        </p:spPr>
        <p:txBody>
          <a:bodyPr wrap="square" lIns="0" tIns="0" rIns="0" bIns="0" rtlCol="0" anchor="t"/>
          <a:lstStyle/>
          <a:p>
            <a:pPr algn="l" indent="0" marL="0">
              <a:lnSpc>
                <a:spcPct val="100000"/>
              </a:lnSpc>
              <a:buNone/>
            </a:pPr>
            <a:r>
              <a:rPr lang="en-US" sz="1300" b="1" dirty="0">
                <a:solidFill>
                  <a:srgbClr val="000000"/>
                </a:solidFill>
                <a:latin typeface="Arial" pitchFamily="34" charset="0"/>
                <a:ea typeface="Arial" pitchFamily="34" charset="-122"/>
                <a:cs typeface="Arial" pitchFamily="34" charset="-120"/>
              </a:rPr>
              <a:t>Связывает две части
</a:t>
            </a:r>
            <a:endParaRPr lang="en-US" sz="1300" dirty="0"/>
          </a:p>
        </p:txBody>
      </p:sp>
      <p:sp>
        <p:nvSpPr>
          <p:cNvPr id="15" name="Text 3"/>
          <p:cNvSpPr txBox="1"/>
          <p:nvPr/>
        </p:nvSpPr>
        <p:spPr>
          <a:xfrm>
            <a:off x="1823050" y="1632575"/>
            <a:ext cx="2308800" cy="775500"/>
          </a:xfrm>
          <a:prstGeom prst="rect">
            <a:avLst/>
          </a:prstGeom>
          <a:noFill/>
          <a:ln/>
        </p:spPr>
        <p:txBody>
          <a:bodyPr wrap="square" lIns="0" tIns="0" rIns="0" bIns="0" rtlCol="0" anchor="t"/>
          <a:lstStyle/>
          <a:p>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Than соединяет признак и второй объект сравнения: bigger than my bag, more useful than yesterday. Без него сравнительная форма часто звучит незавершённо и неясно.
</a:t>
            </a:r>
            <a:endParaRPr lang="en-US" sz="1100" dirty="0"/>
          </a:p>
        </p:txBody>
      </p:sp>
      <p:sp>
        <p:nvSpPr>
          <p:cNvPr id="16" name="Text 4"/>
          <p:cNvSpPr txBox="1"/>
          <p:nvPr/>
        </p:nvSpPr>
        <p:spPr>
          <a:xfrm>
            <a:off x="6092655" y="1279977"/>
            <a:ext cx="2308800" cy="314700"/>
          </a:xfrm>
          <a:prstGeom prst="rect">
            <a:avLst/>
          </a:prstGeom>
          <a:noFill/>
          <a:ln/>
        </p:spPr>
        <p:txBody>
          <a:bodyPr wrap="square" lIns="0" tIns="0" rIns="0" bIns="0" rtlCol="0" anchor="t"/>
          <a:lstStyle/>
          <a:p>
            <a:pPr algn="l" indent="0" marL="0">
              <a:lnSpc>
                <a:spcPct val="100000"/>
              </a:lnSpc>
              <a:buNone/>
            </a:pPr>
            <a:r>
              <a:rPr lang="en-US" sz="1294" b="1" dirty="0">
                <a:solidFill>
                  <a:srgbClr val="000000"/>
                </a:solidFill>
                <a:latin typeface="Arial" pitchFamily="34" charset="0"/>
                <a:ea typeface="Arial" pitchFamily="34" charset="-122"/>
                <a:cs typeface="Arial" pitchFamily="34" charset="-120"/>
              </a:rPr>
              <a:t>Передаёт объект сравнения
</a:t>
            </a:r>
            <a:endParaRPr lang="en-US" sz="1294" dirty="0"/>
          </a:p>
        </p:txBody>
      </p:sp>
      <p:sp>
        <p:nvSpPr>
          <p:cNvPr id="17" name="Text 5"/>
          <p:cNvSpPr txBox="1"/>
          <p:nvPr/>
        </p:nvSpPr>
        <p:spPr>
          <a:xfrm>
            <a:off x="6092577" y="1632575"/>
            <a:ext cx="2308800" cy="775500"/>
          </a:xfrm>
          <a:prstGeom prst="rect">
            <a:avLst/>
          </a:prstGeom>
          <a:noFill/>
          <a:ln/>
        </p:spPr>
        <p:txBody>
          <a:bodyPr wrap="square" lIns="0" tIns="0" rIns="0" bIns="0" rtlCol="0" anchor="t"/>
          <a:lstStyle/>
          <a:p>
            <a:pPr algn="l" indent="0" marL="0">
              <a:lnSpc>
                <a:spcPct val="100000"/>
              </a:lnSpc>
              <a:buNone/>
            </a:pPr>
            <a:r>
              <a:rPr lang="en-US" sz="1017" dirty="0">
                <a:solidFill>
                  <a:srgbClr val="000000"/>
                </a:solidFill>
                <a:latin typeface="Arial" pitchFamily="34" charset="0"/>
                <a:ea typeface="Arial" pitchFamily="34" charset="-122"/>
                <a:cs typeface="Arial" pitchFamily="34" charset="-120"/>
              </a:rPr>
              <a:t>После than может стоять существительное, местоимение или целое предложение. Это делает сравнение точным: видно, с чем именно сопоставляется первый объект.
</a:t>
            </a:r>
            <a:endParaRPr lang="en-US" sz="1017" dirty="0"/>
          </a:p>
        </p:txBody>
      </p:sp>
      <p:sp>
        <p:nvSpPr>
          <p:cNvPr id="18" name="Text 6"/>
          <p:cNvSpPr txBox="1"/>
          <p:nvPr/>
        </p:nvSpPr>
        <p:spPr>
          <a:xfrm>
            <a:off x="1823124" y="3116927"/>
            <a:ext cx="2308800" cy="314700"/>
          </a:xfrm>
          <a:prstGeom prst="rect">
            <a:avLst/>
          </a:prstGeom>
          <a:noFill/>
          <a:ln/>
        </p:spPr>
        <p:txBody>
          <a:bodyPr wrap="square" lIns="0" tIns="0" rIns="0" bIns="0" rtlCol="0" anchor="t"/>
          <a:lstStyle/>
          <a:p>
            <a:pPr algn="l" indent="0" marL="0">
              <a:lnSpc>
                <a:spcPct val="100000"/>
              </a:lnSpc>
              <a:buNone/>
            </a:pPr>
            <a:r>
              <a:rPr lang="en-US" sz="1238" b="1" dirty="0">
                <a:solidFill>
                  <a:srgbClr val="000000"/>
                </a:solidFill>
                <a:latin typeface="Arial" pitchFamily="34" charset="0"/>
                <a:ea typeface="Arial" pitchFamily="34" charset="-122"/>
                <a:cs typeface="Arial" pitchFamily="34" charset="-120"/>
              </a:rPr>
              <a:t>Помогает избежать путаницы
</a:t>
            </a:r>
            <a:endParaRPr lang="en-US" sz="1238" dirty="0"/>
          </a:p>
        </p:txBody>
      </p:sp>
      <p:sp>
        <p:nvSpPr>
          <p:cNvPr id="19" name="Text 7"/>
          <p:cNvSpPr txBox="1"/>
          <p:nvPr/>
        </p:nvSpPr>
        <p:spPr>
          <a:xfrm>
            <a:off x="1823050" y="3469525"/>
            <a:ext cx="2308800" cy="775500"/>
          </a:xfrm>
          <a:prstGeom prst="rect">
            <a:avLst/>
          </a:prstGeom>
          <a:noFill/>
          <a:ln/>
        </p:spPr>
        <p:txBody>
          <a:bodyPr wrap="square" lIns="0" tIns="0" rIns="0" bIns="0" rtlCol="0" anchor="t"/>
          <a:lstStyle/>
          <a:p>
            <a:pPr algn="l" indent="0" marL="0">
              <a:lnSpc>
                <a:spcPct val="100000"/>
              </a:lnSpc>
              <a:buNone/>
            </a:pPr>
            <a:r>
              <a:rPr lang="en-US" sz="1052" dirty="0">
                <a:solidFill>
                  <a:srgbClr val="000000"/>
                </a:solidFill>
                <a:latin typeface="Arial" pitchFamily="34" charset="0"/>
                <a:ea typeface="Arial" pitchFamily="34" charset="-122"/>
                <a:cs typeface="Arial" pitchFamily="34" charset="-120"/>
              </a:rPr>
              <a:t>Than показывает, что речь идёт не о самостоятельном качестве, а о сопоставлении. Поэтому в школьных предложениях эта частица почти всегда идёт после comparative form.
</a:t>
            </a:r>
            <a:endParaRPr lang="en-US" sz="1052"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95075" y="1421909"/>
            <a:ext cx="7748700" cy="3569733"/>
          </a:xfrm>
          <a:prstGeom prst="rect">
            <a:avLst/>
          </a:prstGeom>
        </p:spPr>
      </p:pic>
      <p:sp>
        <p:nvSpPr>
          <p:cNvPr id="4" name="Text 0"/>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9</a:t>
            </a:r>
            <a:endParaRPr lang="en-US" sz="1000" dirty="0"/>
          </a:p>
        </p:txBody>
      </p:sp>
      <p:sp>
        <p:nvSpPr>
          <p:cNvPr id="5" name="Text 1"/>
          <p:cNvSpPr txBox="1"/>
          <p:nvPr/>
        </p:nvSpPr>
        <p:spPr>
          <a:xfrm>
            <a:off x="238125" y="129875"/>
            <a:ext cx="8205600" cy="552000"/>
          </a:xfrm>
          <a:prstGeom prst="rect">
            <a:avLst/>
          </a:prstGeom>
          <a:noFill/>
          <a:ln/>
        </p:spPr>
        <p:txBody>
          <a:bodyPr wrap="square" lIns="0" tIns="0" rIns="0" bIns="0" rtlCol="0" anchor="t"/>
          <a:lstStyle/>
          <a:p>
            <a:pPr algn="l" indent="0" marL="0">
              <a:lnSpc>
                <a:spcPct val="100000"/>
              </a:lnSpc>
              <a:buNone/>
            </a:pPr>
            <a:r>
              <a:rPr lang="en-US" sz="2400" b="1" dirty="0">
                <a:solidFill>
                  <a:srgbClr val="B62D04"/>
                </a:solidFill>
                <a:latin typeface="Arial" pitchFamily="34" charset="0"/>
                <a:ea typeface="Arial" pitchFamily="34" charset="-122"/>
                <a:cs typeface="Arial" pitchFamily="34" charset="-120"/>
              </a:rPr>
              <a:t>Как построить сравнительную степень
</a:t>
            </a:r>
            <a:endParaRPr lang="en-US" sz="2400" dirty="0"/>
          </a:p>
        </p:txBody>
      </p:sp>
      <p:sp>
        <p:nvSpPr>
          <p:cNvPr id="6" name="Text 2"/>
          <p:cNvSpPr txBox="1"/>
          <p:nvPr/>
        </p:nvSpPr>
        <p:spPr>
          <a:xfrm>
            <a:off x="238125" y="774550"/>
            <a:ext cx="8205600" cy="552000"/>
          </a:xfrm>
          <a:prstGeom prst="rect">
            <a:avLst/>
          </a:prstGeom>
          <a:noFill/>
          <a:ln/>
        </p:spPr>
        <p:txBody>
          <a:bodyPr wrap="square" lIns="0" tIns="0" rIns="0" bIns="0" rtlCol="0" anchor="t"/>
          <a:lstStyle/>
          <a:p>
            <a:pPr algn="l" indent="0" marL="0">
              <a:lnSpc>
                <a:spcPct val="100000"/>
              </a:lnSpc>
              <a:buNone/>
            </a:pPr>
            <a:r>
              <a:rPr lang="en-US" sz="1301" i="1" dirty="0">
                <a:solidFill>
                  <a:srgbClr val="000000"/>
                </a:solidFill>
                <a:latin typeface="Arial" pitchFamily="34" charset="0"/>
                <a:ea typeface="Arial" pitchFamily="34" charset="-122"/>
                <a:cs typeface="Arial" pitchFamily="34" charset="-120"/>
              </a:rPr>
              <a:t>Последовательность выбора формы и проверки предложения
</a:t>
            </a:r>
            <a:endParaRPr lang="en-US" sz="130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71900" y="289393"/>
            <a:ext cx="8200200" cy="501300"/>
          </a:xfrm>
          <a:prstGeom prst="rect">
            <a:avLst/>
          </a:prstGeom>
          <a:noFill/>
          <a:ln/>
        </p:spPr>
        <p:txBody>
          <a:bodyPr wrap="square" lIns="0" tIns="0" rIns="0" bIns="0" rtlCol="0" anchor="ctr"/>
          <a:lstStyle/>
          <a:p>
            <a:pPr algn="l" indent="0" marL="0">
              <a:lnSpc>
                <a:spcPct val="100000"/>
              </a:lnSpc>
              <a:buNone/>
            </a:pPr>
            <a:r>
              <a:rPr lang="en-US" sz="2000" b="1" dirty="0">
                <a:solidFill>
                  <a:srgbClr val="B62D04"/>
                </a:solidFill>
                <a:latin typeface="Arial" pitchFamily="34" charset="0"/>
                <a:ea typeface="Arial" pitchFamily="34" charset="-122"/>
                <a:cs typeface="Arial" pitchFamily="34" charset="-120"/>
              </a:rPr>
              <a:t>Орфографические правила для формы -er
</a:t>
            </a:r>
            <a:endParaRPr lang="en-US" sz="2000" dirty="0"/>
          </a:p>
        </p:txBody>
      </p:sp>
      <p:sp>
        <p:nvSpPr>
          <p:cNvPr id="8"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10</a:t>
            </a:r>
            <a:endParaRPr lang="en-US" sz="1000" dirty="0"/>
          </a:p>
        </p:txBody>
      </p:sp>
      <p:sp>
        <p:nvSpPr>
          <p:cNvPr id="9" name="Text 2"/>
          <p:cNvSpPr txBox="1"/>
          <p:nvPr/>
        </p:nvSpPr>
        <p:spPr>
          <a:xfrm>
            <a:off x="864627" y="1264775"/>
            <a:ext cx="3585418" cy="1500600"/>
          </a:xfrm>
          <a:prstGeom prst="rect">
            <a:avLst/>
          </a:prstGeom>
          <a:noFill/>
          <a:ln/>
        </p:spPr>
        <p:txBody>
          <a:bodyPr wrap="square" lIns="0" tIns="0" rIns="0" bIns="0" rtlCol="0" anchor="ctr"/>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Немая e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Если прилагательное заканчивается на немую e, добавляется только r: nice → nicer, large → larger. Буква e уже есть в основе, поэтому повторять её не нужно.
</a:t>
            </a:r>
            <a:endParaRPr lang="en-US" sz="1200" dirty="0"/>
          </a:p>
        </p:txBody>
      </p:sp>
      <p:sp>
        <p:nvSpPr>
          <p:cNvPr id="10" name="Text 3"/>
          <p:cNvSpPr txBox="1"/>
          <p:nvPr/>
        </p:nvSpPr>
        <p:spPr>
          <a:xfrm>
            <a:off x="864776" y="3046075"/>
            <a:ext cx="3585418" cy="1500600"/>
          </a:xfrm>
          <a:prstGeom prst="rect">
            <a:avLst/>
          </a:prstGeom>
          <a:noFill/>
          <a:ln/>
        </p:spPr>
        <p:txBody>
          <a:bodyPr wrap="square" lIns="0" tIns="0" rIns="0" bIns="0" rtlCol="0" anchor="ctr"/>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Удвоение согласной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У коротких слов с ударением на последний слог последняя согласная часто удваивается: big → bigger, hot → hotter, thin → thinner. Это помогает сохранить правильное чтение слова.
</a:t>
            </a:r>
            <a:endParaRPr lang="en-US" sz="1200" dirty="0"/>
          </a:p>
        </p:txBody>
      </p:sp>
      <p:sp>
        <p:nvSpPr>
          <p:cNvPr id="11" name="Text 4"/>
          <p:cNvSpPr txBox="1"/>
          <p:nvPr/>
        </p:nvSpPr>
        <p:spPr>
          <a:xfrm>
            <a:off x="5086527" y="1264775"/>
            <a:ext cx="3585418" cy="1500600"/>
          </a:xfrm>
          <a:prstGeom prst="rect">
            <a:avLst/>
          </a:prstGeom>
          <a:noFill/>
          <a:ln/>
        </p:spPr>
        <p:txBody>
          <a:bodyPr wrap="square" lIns="0" tIns="0" rIns="0" bIns="0" rtlCol="0" anchor="ctr"/>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Буква y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Если слово оканчивается на y после согласной, y меняется на i: happy → happier, busy → busier. Такое изменение особенно важно в письменных заданиях.
</a:t>
            </a:r>
            <a:endParaRPr lang="en-US" sz="1200" dirty="0"/>
          </a:p>
        </p:txBody>
      </p:sp>
      <p:sp>
        <p:nvSpPr>
          <p:cNvPr id="12" name="Text 5"/>
          <p:cNvSpPr txBox="1"/>
          <p:nvPr/>
        </p:nvSpPr>
        <p:spPr>
          <a:xfrm>
            <a:off x="5086676" y="3046075"/>
            <a:ext cx="3585418" cy="1500600"/>
          </a:xfrm>
          <a:prstGeom prst="rect">
            <a:avLst/>
          </a:prstGeom>
          <a:noFill/>
          <a:ln/>
        </p:spPr>
        <p:txBody>
          <a:bodyPr wrap="square" lIns="0" tIns="0" rIns="0" bIns="0" rtlCol="0" anchor="ctr"/>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Почему это важно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Орфографические правила помогают писать формы без ошибок в тетради и на контрольной. Даже если правило понятное, его нужно каждый раз проверять при записи.
</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14125" y="202050"/>
            <a:ext cx="6474000" cy="865800"/>
          </a:xfrm>
          <a:prstGeom prst="rect">
            <a:avLst/>
          </a:prstGeom>
          <a:noFill/>
          <a:ln/>
        </p:spPr>
        <p:txBody>
          <a:bodyPr wrap="square" lIns="0" tIns="0" rIns="0" bIns="0" rtlCol="0" anchor="t"/>
          <a:lstStyle/>
          <a:p>
            <a:pPr algn="l" indent="0" marL="0">
              <a:lnSpc>
                <a:spcPct val="100000"/>
              </a:lnSpc>
              <a:buNone/>
            </a:pPr>
            <a:r>
              <a:rPr lang="en-US" sz="2000" b="1" dirty="0">
                <a:solidFill>
                  <a:srgbClr val="3850A4"/>
                </a:solidFill>
                <a:latin typeface="Arial" pitchFamily="34" charset="0"/>
                <a:ea typeface="Arial" pitchFamily="34" charset="-122"/>
                <a:cs typeface="Arial" pitchFamily="34" charset="-120"/>
              </a:rPr>
              <a:t>Конструкция as… as
</a:t>
            </a:r>
            <a:endParaRPr lang="en-US" sz="2000" dirty="0"/>
          </a:p>
        </p:txBody>
      </p:sp>
      <p:sp>
        <p:nvSpPr>
          <p:cNvPr id="8"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11</a:t>
            </a:r>
            <a:endParaRPr lang="en-US" sz="1000" dirty="0"/>
          </a:p>
        </p:txBody>
      </p:sp>
      <p:sp>
        <p:nvSpPr>
          <p:cNvPr id="9" name="Text 2"/>
          <p:cNvSpPr txBox="1"/>
          <p:nvPr/>
        </p:nvSpPr>
        <p:spPr>
          <a:xfrm>
            <a:off x="694100" y="1229900"/>
            <a:ext cx="3740400" cy="1438775"/>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Равенство признака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Конструкция as… as показывает, что два объекта одинаковы по одному признаку. В ней прилагательное остаётся в обычной форме, без окончания -er и без слова more.
</a:t>
            </a:r>
            <a:endParaRPr lang="en-US" sz="1200" dirty="0"/>
          </a:p>
        </p:txBody>
      </p:sp>
      <p:sp>
        <p:nvSpPr>
          <p:cNvPr id="10" name="Text 3"/>
          <p:cNvSpPr txBox="1"/>
          <p:nvPr/>
        </p:nvSpPr>
        <p:spPr>
          <a:xfrm>
            <a:off x="694255" y="2937802"/>
            <a:ext cx="3740400" cy="1438775"/>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Как строится модель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Первая часть as ставится перед прилагательным, затем следует второй as и сравниваемый объект. Такая схема помогает быстро увидеть, что речь идёт именно о равенстве, а не о различии.
</a:t>
            </a:r>
            <a:endParaRPr lang="en-US" sz="1200" dirty="0"/>
          </a:p>
        </p:txBody>
      </p:sp>
      <p:sp>
        <p:nvSpPr>
          <p:cNvPr id="11" name="Text 4"/>
          <p:cNvSpPr txBox="1"/>
          <p:nvPr/>
        </p:nvSpPr>
        <p:spPr>
          <a:xfrm>
            <a:off x="4996450" y="1229900"/>
            <a:ext cx="3740400" cy="1438775"/>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Простые примеры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В речи часто встречаются сочетания вроде as old as, as clean as, as strong as. Они удобны, когда нужно подчеркнуть одинаковый уровень признака у людей, предметов или явлений.
</a:t>
            </a:r>
            <a:endParaRPr lang="en-US" sz="1200" dirty="0"/>
          </a:p>
        </p:txBody>
      </p:sp>
      <p:sp>
        <p:nvSpPr>
          <p:cNvPr id="12" name="Text 5"/>
          <p:cNvSpPr txBox="1"/>
          <p:nvPr/>
        </p:nvSpPr>
        <p:spPr>
          <a:xfrm>
            <a:off x="4996605" y="2937802"/>
            <a:ext cx="3740400" cy="1438775"/>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Главное правило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Если вы используете as… as, не добавляйте сравнительную форму. Ошибка as taller as звучит неправильно, потому что здесь нужен только обычный вариант прилагательного: as tall as.
</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12</a:t>
            </a:r>
            <a:endParaRPr lang="en-US" sz="1000" dirty="0"/>
          </a:p>
        </p:txBody>
      </p:sp>
      <p:sp>
        <p:nvSpPr>
          <p:cNvPr id="5" name="Text 1"/>
          <p:cNvSpPr txBox="1"/>
          <p:nvPr/>
        </p:nvSpPr>
        <p:spPr>
          <a:xfrm>
            <a:off x="1315375" y="1656200"/>
            <a:ext cx="1699500" cy="659100"/>
          </a:xfrm>
          <a:prstGeom prst="rect">
            <a:avLst/>
          </a:prstGeom>
          <a:noFill/>
          <a:ln/>
        </p:spPr>
        <p:txBody>
          <a:bodyPr wrap="square" lIns="0" tIns="0" rIns="0" bIns="0" rtlCol="0" anchor="b"/>
          <a:lstStyle/>
          <a:p>
            <a:pPr algn="ctr" indent="0" marL="0">
              <a:lnSpc>
                <a:spcPct val="100000"/>
              </a:lnSpc>
              <a:buNone/>
            </a:pPr>
            <a:r>
              <a:rPr lang="en-US" sz="2733" b="1" dirty="0">
                <a:solidFill>
                  <a:srgbClr val="B62D04"/>
                </a:solidFill>
                <a:latin typeface="Arial" pitchFamily="34" charset="0"/>
                <a:ea typeface="Arial" pitchFamily="34" charset="-122"/>
                <a:cs typeface="Arial" pitchFamily="34" charset="-120"/>
              </a:rPr>
              <a:t>2 объекта
</a:t>
            </a:r>
            <a:endParaRPr lang="en-US" sz="2733" dirty="0"/>
          </a:p>
        </p:txBody>
      </p:sp>
      <p:sp>
        <p:nvSpPr>
          <p:cNvPr id="6" name="Text 2"/>
          <p:cNvSpPr txBox="1"/>
          <p:nvPr/>
        </p:nvSpPr>
        <p:spPr>
          <a:xfrm>
            <a:off x="1008775" y="2520188"/>
            <a:ext cx="2312700" cy="786900"/>
          </a:xfrm>
          <a:prstGeom prst="rect">
            <a:avLst/>
          </a:prstGeom>
          <a:noFill/>
          <a:ln/>
        </p:spPr>
        <p:txBody>
          <a:bodyPr wrap="square" lIns="0" tIns="0" rIns="0" bIns="0" rtlCol="0" anchor="t"/>
          <a:lstStyle/>
          <a:p>
            <a:pPr algn="ctr" indent="0" marL="0">
              <a:lnSpc>
                <a:spcPct val="100000"/>
              </a:lnSpc>
              <a:buNone/>
            </a:pPr>
            <a:r>
              <a:rPr lang="en-US" sz="1400" b="1" dirty="0">
                <a:solidFill>
                  <a:srgbClr val="000000"/>
                </a:solidFill>
                <a:latin typeface="Arial" pitchFamily="34" charset="0"/>
                <a:ea typeface="Arial" pitchFamily="34" charset="-122"/>
                <a:cs typeface="Arial" pitchFamily="34" charset="-120"/>
              </a:rPr>
              <a:t>Эта конструкция сравнивает два объекта, когда первый выражает признак слабее второго.
</a:t>
            </a:r>
            <a:endParaRPr lang="en-US" sz="1400" dirty="0"/>
          </a:p>
        </p:txBody>
      </p:sp>
      <p:sp>
        <p:nvSpPr>
          <p:cNvPr id="7" name="Text 3"/>
          <p:cNvSpPr txBox="1"/>
          <p:nvPr/>
        </p:nvSpPr>
        <p:spPr>
          <a:xfrm>
            <a:off x="3834425" y="1285731"/>
            <a:ext cx="4335000" cy="24255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Форма not as… as помогает мягко показать, что один предмет или явление уступает другому по признаку без прямого противопоставления.
</a:t>
            </a:r>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i="1" dirty="0">
                <a:solidFill>
                  <a:srgbClr val="000000"/>
                </a:solidFill>
                <a:latin typeface="Arial" pitchFamily="34" charset="0"/>
                <a:ea typeface="Arial" pitchFamily="34" charset="-122"/>
                <a:cs typeface="Arial" pitchFamily="34" charset="-120"/>
              </a:rPr>
              <a:t>Учебное правило по сравнительным конструкциям в английском языке
</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25500" y="1986572"/>
            <a:ext cx="3805200" cy="1214306"/>
          </a:xfrm>
          <a:prstGeom prst="rect">
            <a:avLst/>
          </a:prstGeom>
        </p:spPr>
      </p:pic>
      <p:sp>
        <p:nvSpPr>
          <p:cNvPr id="4" name="Text 0"/>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13</a:t>
            </a:r>
            <a:endParaRPr lang="en-US" sz="1000" dirty="0"/>
          </a:p>
        </p:txBody>
      </p:sp>
      <p:sp>
        <p:nvSpPr>
          <p:cNvPr id="5" name="Text 1"/>
          <p:cNvSpPr txBox="1"/>
          <p:nvPr/>
        </p:nvSpPr>
        <p:spPr>
          <a:xfrm>
            <a:off x="238125" y="774550"/>
            <a:ext cx="4026600" cy="2827500"/>
          </a:xfrm>
          <a:prstGeom prst="rect">
            <a:avLst/>
          </a:prstGeom>
          <a:noFill/>
          <a:ln/>
        </p:spPr>
        <p:txBody>
          <a:bodyPr wrap="square" lIns="0" tIns="0" rIns="0" bIns="0" rtlCol="0" anchor="ctr"/>
          <a:lstStyle/>
          <a:p>
            <a:pPr algn="l" indent="0" marL="0">
              <a:lnSpc>
                <a:spcPct val="100000"/>
              </a:lnSpc>
              <a:buNone/>
            </a:pPr>
            <a:r>
              <a:rPr lang="en-US" sz="1517" dirty="0">
                <a:solidFill>
                  <a:srgbClr val="000000"/>
                </a:solidFill>
                <a:latin typeface="Arial" pitchFamily="34" charset="0"/>
                <a:ea typeface="Arial" pitchFamily="34" charset="-122"/>
                <a:cs typeface="Arial" pitchFamily="34" charset="-120"/>
              </a:rPr>
              <a:t>Три основные модели помогают передать одинаковый уровень признака, меньшую степень или явное различие между объектами.
</a:t>
            </a:r>
            <a:pPr algn="l" indent="0" marL="0">
              <a:lnSpc>
                <a:spcPct val="100000"/>
              </a:lnSpc>
              <a:buNone/>
            </a:pPr>
            <a:r>
              <a:rPr lang="en-US" sz="1517"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517" dirty="0">
                <a:solidFill>
                  <a:srgbClr val="000000"/>
                </a:solidFill>
                <a:latin typeface="Arial" pitchFamily="34" charset="0"/>
                <a:ea typeface="Arial" pitchFamily="34" charset="-122"/>
                <a:cs typeface="Arial" pitchFamily="34" charset="-120"/>
              </a:rPr>
              <a:t>Выбор модели зависит от того, нужно ли показать равенство, более слабый признак или прямое сравнение с другим объектом.
</a:t>
            </a:r>
            <a:endParaRPr lang="en-US" sz="1517" dirty="0"/>
          </a:p>
        </p:txBody>
      </p:sp>
      <p:sp>
        <p:nvSpPr>
          <p:cNvPr id="6" name="Text 2"/>
          <p:cNvSpPr txBox="1"/>
          <p:nvPr/>
        </p:nvSpPr>
        <p:spPr>
          <a:xfrm>
            <a:off x="238125" y="129875"/>
            <a:ext cx="7208700" cy="552000"/>
          </a:xfrm>
          <a:prstGeom prst="rect">
            <a:avLst/>
          </a:prstGeom>
          <a:noFill/>
          <a:ln/>
        </p:spPr>
        <p:txBody>
          <a:bodyPr wrap="square" lIns="0" tIns="0" rIns="0" bIns="0" rtlCol="0" anchor="ctr"/>
          <a:lstStyle/>
          <a:p>
            <a:pPr algn="l" indent="0" marL="0">
              <a:lnSpc>
                <a:spcPct val="100000"/>
              </a:lnSpc>
              <a:buNone/>
            </a:pPr>
            <a:r>
              <a:rPr lang="en-US" sz="2400" b="1" dirty="0">
                <a:solidFill>
                  <a:srgbClr val="B62D04"/>
                </a:solidFill>
                <a:latin typeface="Arial" pitchFamily="34" charset="0"/>
                <a:ea typeface="Arial" pitchFamily="34" charset="-122"/>
                <a:cs typeface="Arial" pitchFamily="34" charset="-120"/>
              </a:rPr>
              <a:t>Равенство, неравенство и превосходство
</a:t>
            </a:r>
            <a:endParaRPr lang="en-US" sz="2400" dirty="0"/>
          </a:p>
        </p:txBody>
      </p:sp>
      <p:sp>
        <p:nvSpPr>
          <p:cNvPr id="7" name="Text 3"/>
          <p:cNvSpPr txBox="1"/>
          <p:nvPr/>
        </p:nvSpPr>
        <p:spPr>
          <a:xfrm>
            <a:off x="238125" y="3967724"/>
            <a:ext cx="4026600" cy="438900"/>
          </a:xfrm>
          <a:prstGeom prst="rect">
            <a:avLst/>
          </a:prstGeom>
          <a:noFill/>
          <a:ln/>
        </p:spPr>
        <p:txBody>
          <a:bodyPr wrap="square" lIns="0" tIns="0" rIns="0" bIns="0" rtlCol="0" anchor="ctr"/>
          <a:lstStyle/>
          <a:p>
            <a:pPr algn="l" indent="0" marL="0">
              <a:lnSpc>
                <a:spcPct val="100000"/>
              </a:lnSpc>
              <a:buNone/>
            </a:pPr>
            <a:r>
              <a:rPr lang="en-US" sz="1301" i="1" dirty="0">
                <a:solidFill>
                  <a:srgbClr val="000000"/>
                </a:solidFill>
                <a:latin typeface="Arial" pitchFamily="34" charset="0"/>
                <a:ea typeface="Arial" pitchFamily="34" charset="-122"/>
                <a:cs typeface="Arial" pitchFamily="34" charset="-120"/>
              </a:rPr>
              <a:t>Обобщение правил сравнения прилагательных в английском языке
</a:t>
            </a:r>
            <a:endParaRPr lang="en-US" sz="1301"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14125" y="115700"/>
            <a:ext cx="8423100" cy="525300"/>
          </a:xfrm>
          <a:prstGeom prst="rect">
            <a:avLst/>
          </a:prstGeom>
          <a:noFill/>
          <a:ln/>
        </p:spPr>
        <p:txBody>
          <a:bodyPr wrap="square" lIns="0" tIns="0" rIns="0" bIns="0" rtlCol="0" anchor="ctr"/>
          <a:lstStyle/>
          <a:p>
            <a:pPr algn="l" indent="0" marL="0">
              <a:lnSpc>
                <a:spcPct val="100000"/>
              </a:lnSpc>
              <a:buNone/>
            </a:pPr>
            <a:r>
              <a:rPr lang="en-US" sz="2000" b="1" dirty="0">
                <a:solidFill>
                  <a:srgbClr val="FDF8E5"/>
                </a:solidFill>
                <a:latin typeface="Arial" pitchFamily="34" charset="0"/>
                <a:ea typeface="Arial" pitchFamily="34" charset="-122"/>
                <a:cs typeface="Arial" pitchFamily="34" charset="-120"/>
              </a:rPr>
              <a:t>Неправильные и особые формы
</a:t>
            </a:r>
            <a:endParaRPr lang="en-US" sz="2000" dirty="0"/>
          </a:p>
        </p:txBody>
      </p:sp>
      <p:sp>
        <p:nvSpPr>
          <p:cNvPr id="9"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14</a:t>
            </a:r>
            <a:endParaRPr lang="en-US" sz="1000" dirty="0"/>
          </a:p>
        </p:txBody>
      </p:sp>
      <p:sp>
        <p:nvSpPr>
          <p:cNvPr id="10" name="Text 2"/>
          <p:cNvSpPr txBox="1"/>
          <p:nvPr/>
        </p:nvSpPr>
        <p:spPr>
          <a:xfrm>
            <a:off x="591425" y="1287530"/>
            <a:ext cx="2246732" cy="1239214"/>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Good → better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Прилагательное good образует сравнительную степень не по общему правилу. Форма better встречается очень часто, поэтому её нужно помнить отдельно и узнавать в готовых фразах.
</a:t>
            </a:r>
            <a:endParaRPr lang="en-US" sz="1200" dirty="0"/>
          </a:p>
        </p:txBody>
      </p:sp>
      <p:sp>
        <p:nvSpPr>
          <p:cNvPr id="11" name="Text 3"/>
          <p:cNvSpPr txBox="1"/>
          <p:nvPr/>
        </p:nvSpPr>
        <p:spPr>
          <a:xfrm>
            <a:off x="3448650" y="1287525"/>
            <a:ext cx="2246732" cy="1239214"/>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Bad → worse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Слово bad тоже относится к важным исключениям. Его сравнительная форма worse нужна в обычной речи и в школьных заданиях, поэтому её стоит выучить без опоры на -er.
</a:t>
            </a:r>
            <a:endParaRPr lang="en-US" sz="1200" dirty="0"/>
          </a:p>
        </p:txBody>
      </p:sp>
      <p:sp>
        <p:nvSpPr>
          <p:cNvPr id="12" name="Text 4"/>
          <p:cNvSpPr txBox="1"/>
          <p:nvPr/>
        </p:nvSpPr>
        <p:spPr>
          <a:xfrm>
            <a:off x="6305875" y="1287525"/>
            <a:ext cx="2246732" cy="1239214"/>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Far → farther/further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Для far существуют две формы сравнительной степени: farther и further. Обе встречаются в английском языке, а выбор зависит от контекста, поэтому это слово требует особого внимания.
</a:t>
            </a:r>
            <a:endParaRPr lang="en-US" sz="1200" dirty="0"/>
          </a:p>
        </p:txBody>
      </p:sp>
      <p:sp>
        <p:nvSpPr>
          <p:cNvPr id="13" name="Text 5"/>
          <p:cNvSpPr txBox="1"/>
          <p:nvPr/>
        </p:nvSpPr>
        <p:spPr>
          <a:xfrm>
            <a:off x="591425" y="3197388"/>
            <a:ext cx="2246732" cy="1239214"/>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Many/much → more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Слова many и much в сравнении переходят в more. Это удобная форма для количественных значений и длинных прилагательных, поэтому она часто встречается в учебных примерах.
</a:t>
            </a:r>
            <a:endParaRPr lang="en-US" sz="1200" dirty="0"/>
          </a:p>
        </p:txBody>
      </p:sp>
      <p:sp>
        <p:nvSpPr>
          <p:cNvPr id="14" name="Text 6"/>
          <p:cNvSpPr txBox="1"/>
          <p:nvPr/>
        </p:nvSpPr>
        <p:spPr>
          <a:xfrm>
            <a:off x="3448651" y="3197388"/>
            <a:ext cx="2246732" cy="1239214"/>
          </a:xfrm>
          <a:prstGeom prst="rect">
            <a:avLst/>
          </a:prstGeom>
          <a:noFill/>
          <a:ln/>
        </p:spPr>
        <p:txBody>
          <a:bodyPr wrap="square" lIns="0" tIns="0" rIns="0" bIns="0" rtlCol="0" anchor="t"/>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Little → less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Слово little в сравнительной степени становится less. Эта форма показывает уменьшение количества или степени и помогает точно передать смысл без обычного окончания -er.
</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26943" y="877926"/>
            <a:ext cx="4200600" cy="342906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15</a:t>
            </a:r>
            <a:endParaRPr lang="en-US" sz="1000" dirty="0"/>
          </a:p>
        </p:txBody>
      </p:sp>
      <p:sp>
        <p:nvSpPr>
          <p:cNvPr id="6" name="Text 1"/>
          <p:cNvSpPr txBox="1"/>
          <p:nvPr/>
        </p:nvSpPr>
        <p:spPr>
          <a:xfrm>
            <a:off x="238125" y="774550"/>
            <a:ext cx="3777900" cy="2827500"/>
          </a:xfrm>
          <a:prstGeom prst="rect">
            <a:avLst/>
          </a:prstGeom>
          <a:noFill/>
          <a:ln/>
        </p:spPr>
        <p:txBody>
          <a:bodyPr wrap="square" lIns="0" tIns="0" rIns="0" bIns="0" rtlCol="0" anchor="ctr"/>
          <a:lstStyle/>
          <a:p>
            <a:pPr algn="l" indent="0" marL="0">
              <a:lnSpc>
                <a:spcPct val="100000"/>
              </a:lnSpc>
              <a:buNone/>
            </a:pPr>
            <a:r>
              <a:rPr lang="en-US" sz="1517" dirty="0">
                <a:solidFill>
                  <a:srgbClr val="000000"/>
                </a:solidFill>
                <a:latin typeface="Arial" pitchFamily="34" charset="0"/>
                <a:ea typeface="Arial" pitchFamily="34" charset="-122"/>
                <a:cs typeface="Arial" pitchFamily="34" charset="-120"/>
              </a:rPr>
              <a:t>На уроках эти формы лучше запоминать целиком: они не подчиняются обычному добавлению -er и часто проверяются в заданиях на выбор правильного варианта.
</a:t>
            </a:r>
            <a:pPr algn="l" indent="0" marL="0">
              <a:lnSpc>
                <a:spcPct val="100000"/>
              </a:lnSpc>
              <a:buNone/>
            </a:pPr>
            <a:r>
              <a:rPr lang="en-US" sz="1517"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517" dirty="0">
                <a:solidFill>
                  <a:srgbClr val="000000"/>
                </a:solidFill>
                <a:latin typeface="Arial" pitchFamily="34" charset="0"/>
                <a:ea typeface="Arial" pitchFamily="34" charset="-122"/>
                <a:cs typeface="Arial" pitchFamily="34" charset="-120"/>
              </a:rPr>
              <a:t>Самые важные для практики пары — good/better и bad/worse; остальные исключения тоже нужны, но встречаются реже.
</a:t>
            </a:r>
            <a:endParaRPr lang="en-US" sz="1517" dirty="0"/>
          </a:p>
        </p:txBody>
      </p:sp>
      <p:sp>
        <p:nvSpPr>
          <p:cNvPr id="7" name="Text 2"/>
          <p:cNvSpPr txBox="1"/>
          <p:nvPr/>
        </p:nvSpPr>
        <p:spPr>
          <a:xfrm>
            <a:off x="238125" y="129875"/>
            <a:ext cx="7208700" cy="552000"/>
          </a:xfrm>
          <a:prstGeom prst="rect">
            <a:avLst/>
          </a:prstGeom>
          <a:noFill/>
          <a:ln/>
        </p:spPr>
        <p:txBody>
          <a:bodyPr wrap="square" lIns="0" tIns="0" rIns="0" bIns="0" rtlCol="0" anchor="ctr"/>
          <a:lstStyle/>
          <a:p>
            <a:pPr algn="l" indent="0" marL="0">
              <a:lnSpc>
                <a:spcPct val="100000"/>
              </a:lnSpc>
              <a:buNone/>
            </a:pPr>
            <a:r>
              <a:rPr lang="en-US" sz="2400" b="1" dirty="0">
                <a:solidFill>
                  <a:srgbClr val="B62D04"/>
                </a:solidFill>
                <a:latin typeface="Arial" pitchFamily="34" charset="0"/>
                <a:ea typeface="Arial" pitchFamily="34" charset="-122"/>
                <a:cs typeface="Arial" pitchFamily="34" charset="-120"/>
              </a:rPr>
              <a:t>Исключения в сравнительной степени
</a:t>
            </a:r>
            <a:endParaRPr lang="en-US" sz="2400" dirty="0"/>
          </a:p>
        </p:txBody>
      </p:sp>
      <p:sp>
        <p:nvSpPr>
          <p:cNvPr id="8" name="Text 3"/>
          <p:cNvSpPr txBox="1"/>
          <p:nvPr/>
        </p:nvSpPr>
        <p:spPr>
          <a:xfrm>
            <a:off x="238125" y="3771375"/>
            <a:ext cx="3777900" cy="635400"/>
          </a:xfrm>
          <a:prstGeom prst="rect">
            <a:avLst/>
          </a:prstGeom>
          <a:noFill/>
          <a:ln/>
        </p:spPr>
        <p:txBody>
          <a:bodyPr wrap="square" lIns="0" tIns="0" rIns="0" bIns="0" rtlCol="0" anchor="ctr"/>
          <a:lstStyle/>
          <a:p>
            <a:pPr algn="l" indent="0" marL="0">
              <a:lnSpc>
                <a:spcPct val="100000"/>
              </a:lnSpc>
              <a:buNone/>
            </a:pPr>
            <a:r>
              <a:rPr lang="en-US" sz="1301" i="1" dirty="0">
                <a:solidFill>
                  <a:srgbClr val="000000"/>
                </a:solidFill>
                <a:latin typeface="Arial" pitchFamily="34" charset="0"/>
                <a:ea typeface="Arial" pitchFamily="34" charset="-122"/>
                <a:cs typeface="Arial" pitchFamily="34" charset="-120"/>
              </a:rPr>
              <a:t>Учебная классификация особых сравнительных форм прилагательных
</a:t>
            </a:r>
            <a:endParaRPr lang="en-US" sz="130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85025" y="955649"/>
            <a:ext cx="3998100" cy="208885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763945" y="955649"/>
            <a:ext cx="3998100" cy="2088851"/>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500675" y="88800"/>
            <a:ext cx="8144700" cy="613500"/>
          </a:xfrm>
          <a:prstGeom prst="rect">
            <a:avLst/>
          </a:prstGeom>
          <a:noFill/>
          <a:ln/>
        </p:spPr>
        <p:txBody>
          <a:bodyPr wrap="square" lIns="0" tIns="0" rIns="0" bIns="0" rtlCol="0" anchor="ctr"/>
          <a:lstStyle/>
          <a:p>
            <a:pPr algn="l" indent="0" marL="0">
              <a:lnSpc>
                <a:spcPct val="100000"/>
              </a:lnSpc>
              <a:buNone/>
            </a:pPr>
            <a:r>
              <a:rPr lang="en-US" sz="2400" b="1" dirty="0">
                <a:solidFill>
                  <a:srgbClr val="FDF8E5"/>
                </a:solidFill>
                <a:latin typeface="Arial" pitchFamily="34" charset="0"/>
                <a:ea typeface="Arial" pitchFamily="34" charset="-122"/>
                <a:cs typeface="Arial" pitchFamily="34" charset="-120"/>
              </a:rPr>
              <a:t>Типичные ошибки русскоязычных учащихся
</a:t>
            </a:r>
            <a:endParaRPr lang="en-US" sz="2400" dirty="0"/>
          </a:p>
        </p:txBody>
      </p:sp>
      <p:sp>
        <p:nvSpPr>
          <p:cNvPr id="9"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16</a:t>
            </a:r>
            <a:endParaRPr lang="en-US" sz="1000" dirty="0"/>
          </a:p>
        </p:txBody>
      </p:sp>
      <p:sp>
        <p:nvSpPr>
          <p:cNvPr id="10" name="Text 2"/>
          <p:cNvSpPr txBox="1"/>
          <p:nvPr/>
        </p:nvSpPr>
        <p:spPr>
          <a:xfrm>
            <a:off x="500675" y="3354450"/>
            <a:ext cx="3765000" cy="1104300"/>
          </a:xfrm>
          <a:prstGeom prst="rect">
            <a:avLst/>
          </a:prstGeom>
          <a:noFill/>
          <a:ln/>
        </p:spPr>
        <p:txBody>
          <a:bodyPr wrap="square" lIns="0" tIns="0" rIns="0" bIns="0" rtlCol="0" anchor="t"/>
          <a:lstStyle/>
          <a:p>
            <a:pPr algn="l" indent="0" marL="0">
              <a:lnSpc>
                <a:spcPct val="100000"/>
              </a:lnSpc>
              <a:buNone/>
            </a:pPr>
            <a:r>
              <a:rPr lang="en-US" sz="1314" b="1" dirty="0">
                <a:solidFill>
                  <a:srgbClr val="000000"/>
                </a:solidFill>
                <a:latin typeface="Arial" pitchFamily="34" charset="0"/>
                <a:ea typeface="Arial" pitchFamily="34" charset="-122"/>
                <a:cs typeface="Arial" pitchFamily="34" charset="-120"/>
              </a:rPr>
              <a:t>Лишнее сравнение в одной форме
</a:t>
            </a:r>
            <a:pPr algn="l" indent="0" marL="0">
              <a:lnSpc>
                <a:spcPct val="100000"/>
              </a:lnSpc>
              <a:buNone/>
            </a:pPr>
            <a:r>
              <a:rPr lang="en-US" sz="75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26" dirty="0">
                <a:solidFill>
                  <a:srgbClr val="000000"/>
                </a:solidFill>
                <a:latin typeface="Arial" pitchFamily="34" charset="0"/>
                <a:ea typeface="Arial" pitchFamily="34" charset="-122"/>
                <a:cs typeface="Arial" pitchFamily="34" charset="-120"/>
              </a:rPr>
              <a:t>На черновике появляется more taller, хотя в английском нужна только одна сравнительная форма. Ученики часто смешивают правило для коротких и длинных прилагательных. Из-за этого предложение выглядит грамматически неправильно, даже если смысл понятен.
</a:t>
            </a:r>
            <a:endParaRPr lang="en-US" sz="1314" dirty="0"/>
          </a:p>
        </p:txBody>
      </p:sp>
      <p:sp>
        <p:nvSpPr>
          <p:cNvPr id="11" name="Text 3"/>
          <p:cNvSpPr txBox="1"/>
          <p:nvPr/>
        </p:nvSpPr>
        <p:spPr>
          <a:xfrm>
            <a:off x="4879888" y="3354450"/>
            <a:ext cx="3765000" cy="1104300"/>
          </a:xfrm>
          <a:prstGeom prst="rect">
            <a:avLst/>
          </a:prstGeom>
          <a:noFill/>
          <a:ln/>
        </p:spPr>
        <p:txBody>
          <a:bodyPr wrap="square" lIns="0" tIns="0" rIns="0" bIns="0" rtlCol="0" anchor="t"/>
          <a:lstStyle/>
          <a:p>
            <a:pPr algn="l" indent="0" marL="0">
              <a:lnSpc>
                <a:spcPct val="100000"/>
              </a:lnSpc>
              <a:buNone/>
            </a:pPr>
            <a:r>
              <a:rPr lang="en-US" sz="1295" b="1" dirty="0">
                <a:solidFill>
                  <a:srgbClr val="000000"/>
                </a:solidFill>
                <a:latin typeface="Arial" pitchFamily="34" charset="0"/>
                <a:ea typeface="Arial" pitchFamily="34" charset="-122"/>
                <a:cs typeface="Arial" pitchFamily="34" charset="-120"/>
              </a:rPr>
              <a:t>Путаница в структуре сравнения
</a:t>
            </a:r>
            <a:pPr algn="l" indent="0" marL="0">
              <a:lnSpc>
                <a:spcPct val="100000"/>
              </a:lnSpc>
              <a:buNone/>
            </a:pPr>
            <a:r>
              <a:rPr lang="en-US" sz="74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10" dirty="0">
                <a:solidFill>
                  <a:srgbClr val="000000"/>
                </a:solidFill>
                <a:latin typeface="Arial" pitchFamily="34" charset="0"/>
                <a:ea typeface="Arial" pitchFamily="34" charset="-122"/>
                <a:cs typeface="Arial" pitchFamily="34" charset="-120"/>
              </a:rPr>
              <a:t>В другой строке тетради можно увидеть as taller as или than без второй части сравнения. Такие ошибки возникают, когда учащийся помнит отдельные слова, но не удерживает всю модель целиком. Важно проверять форму прилагательного и обязательные элементы конструкции.
</a:t>
            </a:r>
            <a:endParaRPr lang="en-US" sz="1295"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95075" y="1421909"/>
            <a:ext cx="7748700" cy="3569733"/>
          </a:xfrm>
          <a:prstGeom prst="rect">
            <a:avLst/>
          </a:prstGeom>
        </p:spPr>
      </p:pic>
      <p:sp>
        <p:nvSpPr>
          <p:cNvPr id="4" name="Text 0"/>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17</a:t>
            </a:r>
            <a:endParaRPr lang="en-US" sz="1000" dirty="0"/>
          </a:p>
        </p:txBody>
      </p:sp>
      <p:sp>
        <p:nvSpPr>
          <p:cNvPr id="5" name="Text 1"/>
          <p:cNvSpPr txBox="1"/>
          <p:nvPr/>
        </p:nvSpPr>
        <p:spPr>
          <a:xfrm>
            <a:off x="238125" y="129875"/>
            <a:ext cx="8205600" cy="552000"/>
          </a:xfrm>
          <a:prstGeom prst="rect">
            <a:avLst/>
          </a:prstGeom>
          <a:noFill/>
          <a:ln/>
        </p:spPr>
        <p:txBody>
          <a:bodyPr wrap="square" lIns="0" tIns="0" rIns="0" bIns="0" rtlCol="0" anchor="t"/>
          <a:lstStyle/>
          <a:p>
            <a:pPr algn="l" indent="0" marL="0">
              <a:lnSpc>
                <a:spcPct val="100000"/>
              </a:lnSpc>
              <a:buNone/>
            </a:pPr>
            <a:r>
              <a:rPr lang="en-US" sz="2400" b="1" dirty="0">
                <a:solidFill>
                  <a:srgbClr val="B62D04"/>
                </a:solidFill>
                <a:latin typeface="Arial" pitchFamily="34" charset="0"/>
                <a:ea typeface="Arial" pitchFamily="34" charset="-122"/>
                <a:cs typeface="Arial" pitchFamily="34" charset="-120"/>
              </a:rPr>
              <a:t>Проверка правильности сравнения
</a:t>
            </a:r>
            <a:endParaRPr lang="en-US" sz="2400" dirty="0"/>
          </a:p>
        </p:txBody>
      </p:sp>
      <p:sp>
        <p:nvSpPr>
          <p:cNvPr id="6" name="Text 2"/>
          <p:cNvSpPr txBox="1"/>
          <p:nvPr/>
        </p:nvSpPr>
        <p:spPr>
          <a:xfrm>
            <a:off x="238125" y="774550"/>
            <a:ext cx="8205600" cy="552000"/>
          </a:xfrm>
          <a:prstGeom prst="rect">
            <a:avLst/>
          </a:prstGeom>
          <a:noFill/>
          <a:ln/>
        </p:spPr>
        <p:txBody>
          <a:bodyPr wrap="square" lIns="0" tIns="0" rIns="0" bIns="0" rtlCol="0" anchor="t"/>
          <a:lstStyle/>
          <a:p>
            <a:pPr algn="l" indent="0" marL="0">
              <a:lnSpc>
                <a:spcPct val="100000"/>
              </a:lnSpc>
              <a:buNone/>
            </a:pPr>
            <a:r>
              <a:rPr lang="en-US" sz="1301" i="1" dirty="0">
                <a:solidFill>
                  <a:srgbClr val="000000"/>
                </a:solidFill>
                <a:latin typeface="Arial" pitchFamily="34" charset="0"/>
                <a:ea typeface="Arial" pitchFamily="34" charset="-122"/>
                <a:cs typeface="Arial" pitchFamily="34" charset="-120"/>
              </a:rPr>
              <a:t>Алгоритм выбора формы прилагательного в сравнении
</a:t>
            </a:r>
            <a:endParaRPr lang="en-US" sz="130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71900" y="289393"/>
            <a:ext cx="8200200" cy="501300"/>
          </a:xfrm>
          <a:prstGeom prst="rect">
            <a:avLst/>
          </a:prstGeom>
          <a:noFill/>
          <a:ln/>
        </p:spPr>
        <p:txBody>
          <a:bodyPr wrap="square" lIns="0" tIns="0" rIns="0" bIns="0" rtlCol="0" anchor="ctr"/>
          <a:lstStyle/>
          <a:p>
            <a:pPr algn="l" indent="0" marL="0">
              <a:lnSpc>
                <a:spcPct val="100000"/>
              </a:lnSpc>
              <a:buNone/>
            </a:pPr>
            <a:r>
              <a:rPr lang="en-US" sz="2000" b="1" dirty="0">
                <a:solidFill>
                  <a:srgbClr val="B62D04"/>
                </a:solidFill>
                <a:latin typeface="Arial" pitchFamily="34" charset="0"/>
                <a:ea typeface="Arial" pitchFamily="34" charset="-122"/>
                <a:cs typeface="Arial" pitchFamily="34" charset="-120"/>
              </a:rPr>
              <a:t>Примеры из школьной жизни
</a:t>
            </a:r>
            <a:endParaRPr lang="en-US" sz="2000" dirty="0"/>
          </a:p>
        </p:txBody>
      </p:sp>
      <p:sp>
        <p:nvSpPr>
          <p:cNvPr id="8" name="Text 1"/>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18</a:t>
            </a:r>
            <a:endParaRPr lang="en-US" sz="1000" dirty="0"/>
          </a:p>
        </p:txBody>
      </p:sp>
      <p:sp>
        <p:nvSpPr>
          <p:cNvPr id="9" name="Text 2"/>
          <p:cNvSpPr txBox="1"/>
          <p:nvPr/>
        </p:nvSpPr>
        <p:spPr>
          <a:xfrm>
            <a:off x="864627" y="1264775"/>
            <a:ext cx="3585418" cy="1500600"/>
          </a:xfrm>
          <a:prstGeom prst="rect">
            <a:avLst/>
          </a:prstGeom>
          <a:noFill/>
          <a:ln/>
        </p:spPr>
        <p:txBody>
          <a:bodyPr wrap="square" lIns="0" tIns="0" rIns="0" bIns="0" rtlCol="0" anchor="ctr"/>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Контрольная работа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This test is harder than the last one. Такое предложение удобно, когда нужно сравнить две контрольные по уровню сложности и показать, что новая работа требует больше усилий.
</a:t>
            </a:r>
            <a:endParaRPr lang="en-US" sz="1200" dirty="0"/>
          </a:p>
        </p:txBody>
      </p:sp>
      <p:sp>
        <p:nvSpPr>
          <p:cNvPr id="10" name="Text 3"/>
          <p:cNvSpPr txBox="1"/>
          <p:nvPr/>
        </p:nvSpPr>
        <p:spPr>
          <a:xfrm>
            <a:off x="864776" y="3046075"/>
            <a:ext cx="3585418" cy="1500600"/>
          </a:xfrm>
          <a:prstGeom prst="rect">
            <a:avLst/>
          </a:prstGeom>
          <a:noFill/>
          <a:ln/>
        </p:spPr>
        <p:txBody>
          <a:bodyPr wrap="square" lIns="0" tIns="0" rIns="0" bIns="0" rtlCol="0" anchor="ctr"/>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Школьные вещи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My backpack is heavier than yours. В повседневной школьной ситуации сравнение помогает быстро описать вес, размер или удобство предметов, которые ученики носят каждый день.
</a:t>
            </a:r>
            <a:endParaRPr lang="en-US" sz="1200" dirty="0"/>
          </a:p>
        </p:txBody>
      </p:sp>
      <p:sp>
        <p:nvSpPr>
          <p:cNvPr id="11" name="Text 4"/>
          <p:cNvSpPr txBox="1"/>
          <p:nvPr/>
        </p:nvSpPr>
        <p:spPr>
          <a:xfrm>
            <a:off x="5086527" y="1264775"/>
            <a:ext cx="3585418" cy="1500600"/>
          </a:xfrm>
          <a:prstGeom prst="rect">
            <a:avLst/>
          </a:prstGeom>
          <a:noFill/>
          <a:ln/>
        </p:spPr>
        <p:txBody>
          <a:bodyPr wrap="square" lIns="0" tIns="0" rIns="0" bIns="0" rtlCol="0" anchor="ctr"/>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Предметы и важность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English is as important as math. Здесь конструкция as… as показывает равную значимость двух школьных предметов, а не превосходство одного над другим.
</a:t>
            </a:r>
            <a:endParaRPr lang="en-US" sz="1200" dirty="0"/>
          </a:p>
        </p:txBody>
      </p:sp>
      <p:sp>
        <p:nvSpPr>
          <p:cNvPr id="12" name="Text 5"/>
          <p:cNvSpPr txBox="1"/>
          <p:nvPr/>
        </p:nvSpPr>
        <p:spPr>
          <a:xfrm>
            <a:off x="5086676" y="3046075"/>
            <a:ext cx="3585418" cy="1500600"/>
          </a:xfrm>
          <a:prstGeom prst="rect">
            <a:avLst/>
          </a:prstGeom>
          <a:noFill/>
          <a:ln/>
        </p:spPr>
        <p:txBody>
          <a:bodyPr wrap="square" lIns="0" tIns="0" rIns="0" bIns="0" rtlCol="0" anchor="ctr"/>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Игры и задания
</a:t>
            </a:r>
            <a:pPr algn="l" indent="0" marL="0">
              <a:lnSpc>
                <a:spcPct val="100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This game is not as easy as it looks. Такая фраза помогает мягко передать, что за внешней простотой скрывается более сложная задача или правило.
</a:t>
            </a:r>
            <a:endParaRPr lang="en-US" sz="1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DF8E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83600" y="2427052"/>
            <a:ext cx="3934500" cy="2030896"/>
          </a:xfrm>
          <a:prstGeom prst="rect">
            <a:avLst/>
          </a:prstGeom>
        </p:spPr>
      </p:pic>
      <p:sp>
        <p:nvSpPr>
          <p:cNvPr id="4" name="Text 0"/>
          <p:cNvSpPr txBox="1"/>
          <p:nvPr/>
        </p:nvSpPr>
        <p:spPr>
          <a:xfrm>
            <a:off x="8737000" y="4775225"/>
            <a:ext cx="270000" cy="275100"/>
          </a:xfrm>
          <a:prstGeom prst="rect">
            <a:avLst/>
          </a:prstGeom>
          <a:noFill/>
          <a:ln/>
        </p:spPr>
        <p:txBody>
          <a:bodyPr wrap="square" lIns="0" tIns="0" rIns="0" bIns="0" rtlCol="0" anchor="ctr"/>
          <a:lstStyle/>
          <a:p>
            <a:pPr algn="ctr" indent="0" marL="0">
              <a:lnSpc>
                <a:spcPct val="100000"/>
              </a:lnSpc>
              <a:buNone/>
            </a:pPr>
            <a:r>
              <a:rPr lang="en-US" sz="1000" dirty="0">
                <a:solidFill>
                  <a:srgbClr val="000000"/>
                </a:solidFill>
                <a:latin typeface="Arial" pitchFamily="34" charset="0"/>
                <a:ea typeface="Arial" pitchFamily="34" charset="-122"/>
                <a:cs typeface="Arial" pitchFamily="34" charset="-120"/>
              </a:rPr>
              <a:t>19</a:t>
            </a:r>
            <a:endParaRPr lang="en-US" sz="1000" dirty="0"/>
          </a:p>
        </p:txBody>
      </p:sp>
      <p:sp>
        <p:nvSpPr>
          <p:cNvPr id="5" name="Text 1"/>
          <p:cNvSpPr txBox="1"/>
          <p:nvPr/>
        </p:nvSpPr>
        <p:spPr>
          <a:xfrm>
            <a:off x="398550" y="1291175"/>
            <a:ext cx="3149100" cy="26088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Сопоставьте прилагательное, сравнительную форму и пример, чтобы быстрее запомнить типичные модели и исключения.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Форма зависит от длины слова и особых случаев; перевод на русский язык не подсказывает правильный вариант автоматически.
</a:t>
            </a:r>
            <a:endParaRPr lang="en-US" sz="1400" dirty="0"/>
          </a:p>
        </p:txBody>
      </p:sp>
      <p:sp>
        <p:nvSpPr>
          <p:cNvPr id="6" name="Text 2"/>
          <p:cNvSpPr txBox="1"/>
          <p:nvPr/>
        </p:nvSpPr>
        <p:spPr>
          <a:xfrm>
            <a:off x="398550" y="318300"/>
            <a:ext cx="8346900" cy="505500"/>
          </a:xfrm>
          <a:prstGeom prst="rect">
            <a:avLst/>
          </a:prstGeom>
          <a:noFill/>
          <a:ln/>
        </p:spPr>
        <p:txBody>
          <a:bodyPr wrap="square" lIns="0" tIns="0" rIns="0" bIns="0" rtlCol="0" anchor="ctr"/>
          <a:lstStyle/>
          <a:p>
            <a:pPr algn="l" indent="0" marL="0">
              <a:lnSpc>
                <a:spcPct val="100000"/>
              </a:lnSpc>
              <a:buNone/>
            </a:pPr>
            <a:r>
              <a:rPr lang="en-US" sz="2400" b="1" dirty="0">
                <a:solidFill>
                  <a:srgbClr val="FDF8E5"/>
                </a:solidFill>
                <a:latin typeface="Arial" pitchFamily="34" charset="0"/>
                <a:ea typeface="Arial" pitchFamily="34" charset="-122"/>
                <a:cs typeface="Arial" pitchFamily="34" charset="-120"/>
              </a:rPr>
              <a:t>Быстрый тренажёр форм
</a:t>
            </a:r>
            <a:endParaRPr lang="en-US" sz="2400" dirty="0"/>
          </a:p>
        </p:txBody>
      </p:sp>
      <p:sp>
        <p:nvSpPr>
          <p:cNvPr id="7" name="Text 3"/>
          <p:cNvSpPr txBox="1"/>
          <p:nvPr/>
        </p:nvSpPr>
        <p:spPr>
          <a:xfrm>
            <a:off x="398550" y="4237500"/>
            <a:ext cx="3149100" cy="405000"/>
          </a:xfrm>
          <a:prstGeom prst="rect">
            <a:avLst/>
          </a:prstGeom>
          <a:noFill/>
          <a:ln/>
        </p:spPr>
        <p:txBody>
          <a:bodyPr wrap="square" lIns="0" tIns="0" rIns="0" bIns="0" rtlCol="0" anchor="ctr"/>
          <a:lstStyle/>
          <a:p>
            <a:pPr algn="l" indent="0" marL="0">
              <a:lnSpc>
                <a:spcPct val="100000"/>
              </a:lnSpc>
              <a:buNone/>
            </a:pPr>
            <a:r>
              <a:rPr lang="en-US" sz="1200" i="1" dirty="0">
                <a:solidFill>
                  <a:srgbClr val="000000"/>
                </a:solidFill>
                <a:latin typeface="Arial" pitchFamily="34" charset="0"/>
                <a:ea typeface="Arial" pitchFamily="34" charset="-122"/>
                <a:cs typeface="Arial" pitchFamily="34" charset="-120"/>
              </a:rPr>
              <a:t>Учебные примеры сравнительной степени прилагательных в английском языке
</a:t>
            </a:r>
            <a:endParaRPr lang="en-US" sz="1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900750" y="1066800"/>
            <a:ext cx="7342500" cy="3021900"/>
          </a:xfrm>
          <a:prstGeom prst="rect">
            <a:avLst/>
          </a:prstGeom>
          <a:noFill/>
          <a:ln/>
        </p:spPr>
        <p:txBody>
          <a:bodyPr wrap="square" lIns="0" tIns="0" rIns="0" bIns="0" rtlCol="0" anchor="ctr"/>
          <a:lstStyle/>
          <a:p>
            <a:pPr algn="l" indent="0" marL="0">
              <a:lnSpc>
                <a:spcPct val="100000"/>
              </a:lnSpc>
              <a:buNone/>
            </a:pPr>
            <a:r>
              <a:rPr lang="en-US" sz="3800" b="1" dirty="0">
                <a:solidFill>
                  <a:srgbClr val="B62D04"/>
                </a:solidFill>
                <a:latin typeface="Arial" pitchFamily="34" charset="0"/>
                <a:ea typeface="Arial" pitchFamily="34" charset="-122"/>
                <a:cs typeface="Arial" pitchFamily="34" charset="-120"/>
              </a:rPr>
              <a:t>Главное о сравнении прилагательных
</a:t>
            </a:r>
            <a:pPr algn="l" indent="0" marL="0">
              <a:lnSpc>
                <a:spcPct val="100000"/>
              </a:lnSpc>
              <a:buNone/>
            </a:pPr>
            <a:r>
              <a:rPr lang="en-US" sz="18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Запомните три ключевые модели: сравнительная степень для различий, as… as для равенства и not as… as для меньшей степени. Для успеха важны форма слова, than и внимание к исключениям.
</a:t>
            </a:r>
            <a:endParaRPr lang="en-US" sz="3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2026-05-30T21:45:55Z</dcterms:created>
  <dcterms:modified xsi:type="dcterms:W3CDTF">2026-05-30T21:45:55Z</dcterms:modified>
</cp:coreProperties>
</file>