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91450" y="1000232"/>
            <a:ext cx="9303900" cy="417948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14300"/>
            <a:ext cx="8784000" cy="8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4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язык среди славянских языков
</a:t>
            </a:r>
            <a:endParaRPr lang="en-US" sz="3461" dirty="0"/>
          </a:p>
        </p:txBody>
      </p:sp>
      <p:sp>
        <p:nvSpPr>
          <p:cNvPr id="5" name="Text 1"/>
          <p:cNvSpPr txBox="1"/>
          <p:nvPr/>
        </p:nvSpPr>
        <p:spPr>
          <a:xfrm>
            <a:off x="5905500" y="3703325"/>
            <a:ext cx="3058500" cy="9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язык — часть большой славянской семьи и её восточной ветви.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5905500" y="4787634"/>
            <a:ext cx="3058500" cy="17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00025" y="1264148"/>
            <a:ext cx="4991400" cy="39239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8790600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возникли славянские языки
</a:t>
            </a:r>
            <a:endParaRPr lang="en-US" sz="40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956175"/>
            <a:ext cx="3942900" cy="20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славянские языки происходят от общего праславянского языка. Когда славяне расселились по Европе, единая речь постепенно разделилась на три ветви, а русский язык сохранил много общих черт с ближайшими родственниками.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90600" cy="6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ветви славянских языков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020000"/>
            <a:ext cx="3206100" cy="9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Южная ветвь
</a:t>
            </a:r>
            <a:pPr algn="l" indent="0" marL="0">
              <a:lnSpc>
                <a:spcPct val="115000"/>
              </a:lnSpc>
              <a:buNone/>
            </a:pPr>
            <a:r>
              <a:rPr lang="en-US" sz="7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южнославянским языкам относятся болгарский, македонский, сербский, хорватский и словенский. Для русского языка они дальше по происхождению, поэтому совпадения есть, но узнавать слова обычно труднее.
</a:t>
            </a:r>
            <a:endParaRPr lang="en-US" sz="1094" dirty="0"/>
          </a:p>
        </p:txBody>
      </p:sp>
      <p:sp>
        <p:nvSpPr>
          <p:cNvPr id="9" name="Text 3"/>
          <p:cNvSpPr txBox="1"/>
          <p:nvPr/>
        </p:nvSpPr>
        <p:spPr>
          <a:xfrm>
            <a:off x="2600875" y="2759613"/>
            <a:ext cx="3206100" cy="9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Западная ветвь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Западнославянские языки включают польский, чешский, словацкий и кашубский. Они тоже связаны общими корнями, но отличаются письмом, звучанием и рядом исторически сложившихся языковых правил.
</a:t>
            </a:r>
            <a:endParaRPr lang="en-US" sz="1144" dirty="0"/>
          </a:p>
        </p:txBody>
      </p:sp>
      <p:sp>
        <p:nvSpPr>
          <p:cNvPr id="10" name="Text 4"/>
          <p:cNvSpPr txBox="1"/>
          <p:nvPr/>
        </p:nvSpPr>
        <p:spPr>
          <a:xfrm>
            <a:off x="5089925" y="1499225"/>
            <a:ext cx="3206100" cy="9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Восточная ветвь
</a:t>
            </a:r>
            <a:pPr algn="l" indent="0" marL="0">
              <a:lnSpc>
                <a:spcPct val="115000"/>
              </a:lnSpc>
              <a:buNone/>
            </a:pPr>
            <a:r>
              <a:rPr lang="en-US" sz="7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восточнославянской группе относятся русский, украинский и белорусский языки. Их родство особенно заметно в грамматике, окончаниях слов и многих базовых словах, которые похожи по происхождению и смыслу.
</a:t>
            </a:r>
            <a:endParaRPr lang="en-US" sz="1059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50900" y="994349"/>
            <a:ext cx="5838600" cy="42250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180000" y="180000"/>
            <a:ext cx="8790600" cy="6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звучит русский язык
</a:t>
            </a:r>
            <a:endParaRPr lang="en-US" sz="2600" dirty="0"/>
          </a:p>
        </p:txBody>
      </p:sp>
      <p:sp>
        <p:nvSpPr>
          <p:cNvPr id="10" name="Text 2"/>
          <p:cNvSpPr txBox="1"/>
          <p:nvPr/>
        </p:nvSpPr>
        <p:spPr>
          <a:xfrm>
            <a:off x="180000" y="1743550"/>
            <a:ext cx="3372900" cy="7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России
</a:t>
            </a:r>
            <a:pPr algn="l" indent="0" marL="0">
              <a:lnSpc>
                <a:spcPct val="115000"/>
              </a:lnSpc>
              <a:buNone/>
            </a:pPr>
            <a:r>
              <a:rPr lang="en-US" sz="6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язык является государственным языком России и используется в официальной жизни, образовании и культуре. Это делает его главным языком общения для миллионов людей внутри страны.
</a:t>
            </a:r>
            <a:endParaRPr lang="en-US" sz="1018" dirty="0"/>
          </a:p>
        </p:txBody>
      </p:sp>
      <p:sp>
        <p:nvSpPr>
          <p:cNvPr id="11" name="Text 3"/>
          <p:cNvSpPr txBox="1"/>
          <p:nvPr/>
        </p:nvSpPr>
        <p:spPr>
          <a:xfrm>
            <a:off x="180000" y="2568875"/>
            <a:ext cx="3834900" cy="7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Соседние страны
</a:t>
            </a:r>
            <a:pPr algn="l" indent="0" marL="0">
              <a:lnSpc>
                <a:spcPct val="115000"/>
              </a:lnSpc>
              <a:buNone/>
            </a:pPr>
            <a:r>
              <a:rPr lang="en-US" sz="6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странах СНГ русский язык сохраняет заметное присутствие в повседневном общении, в СМИ и в школе. Его часто слышат там, где есть тесные исторические и культурные связи.
</a:t>
            </a:r>
            <a:endParaRPr lang="en-US" sz="1136" dirty="0"/>
          </a:p>
        </p:txBody>
      </p:sp>
      <p:sp>
        <p:nvSpPr>
          <p:cNvPr id="12" name="Text 4"/>
          <p:cNvSpPr txBox="1"/>
          <p:nvPr/>
        </p:nvSpPr>
        <p:spPr>
          <a:xfrm>
            <a:off x="180000" y="3394200"/>
            <a:ext cx="3834900" cy="7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 пределами границ
</a:t>
            </a:r>
            <a:pPr algn="l" indent="0" marL="0">
              <a:lnSpc>
                <a:spcPct val="115000"/>
              </a:lnSpc>
              <a:buNone/>
            </a:pPr>
            <a:r>
              <a:rPr lang="en-US" sz="7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язык звучит в семьях русскоязычных людей по всему миру, а также в интернете, на видеоплатформах и в сообществах, где люди общаются между собой на русском.
</a:t>
            </a:r>
            <a:endParaRPr lang="en-US" sz="1226" dirty="0"/>
          </a:p>
        </p:txBody>
      </p:sp>
      <p:sp>
        <p:nvSpPr>
          <p:cNvPr id="13" name="Text 5"/>
          <p:cNvSpPr txBox="1"/>
          <p:nvPr/>
        </p:nvSpPr>
        <p:spPr>
          <a:xfrm>
            <a:off x="180000" y="4219500"/>
            <a:ext cx="3834900" cy="7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распространения
</a:t>
            </a:r>
            <a:pPr algn="l" indent="0" marL="0">
              <a:lnSpc>
                <a:spcPct val="115000"/>
              </a:lnSpc>
              <a:buNone/>
            </a:pPr>
            <a:r>
              <a:rPr lang="en-US" sz="6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карте легко увидеть, что восточнославянская зона занимает большую территорию и связана с широким распространением русского языка. Это помогает понять его важную роль среди славянских языков.
</a:t>
            </a:r>
            <a:endParaRPr lang="en-US" sz="1068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4900" y="1666010"/>
            <a:ext cx="3929100" cy="18812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7432500" cy="7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Похожесть базовой лексики у славянских языков
</a:t>
            </a:r>
            <a:endParaRPr lang="en-US" sz="2590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привычные слова обычно лучше всего сохраняются в родственных языках, потому что ими пользуются каждый день и в устной речи, и в письменной.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714810" y="399570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ближе языки по происхождению, тем легче узнать общие слова. В восточнославянской группе сходство особенно высоко, а дальше по ветвям оно постепенно уменьшается.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41500" y="3669950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общеизвестной базовой лексики славянских языков; данные для учебной иллюстрации, без точной статистики.
</a:t>
            </a:r>
            <a:endParaRPr lang="en-US" sz="609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1550" y="1391983"/>
            <a:ext cx="3929100" cy="160630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600" cy="72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похожих слов в разных славянских языках
</a:t>
            </a:r>
            <a:endParaRPr lang="en-US" sz="2531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37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общие корни сохраняются в разных языках, хотя звучание и написание слов могут заметно различаться.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546764" y="3995700"/>
            <a:ext cx="29937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примерах видны общие корни, но польский язык сильнее отличается письмом и чтением. Восточнославянские языки ближе друг к другу по форме слов.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35075" y="3361042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Общеизвестные сопоставления слов в славянских языках; учебная подборка без точной статистики.
</a:t>
            </a:r>
            <a:endParaRPr lang="en-US" sz="658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90600" cy="6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черты славянских языков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020000"/>
            <a:ext cx="3206100" cy="9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Близость восточной группы
</a:t>
            </a:r>
            <a:pPr algn="l" indent="0" marL="0">
              <a:lnSpc>
                <a:spcPct val="115000"/>
              </a:lnSpc>
              <a:buNone/>
            </a:pPr>
            <a:r>
              <a:rPr lang="en-US" sz="8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Русский, украинский и белорусский языки особенно близки по окончаниям, местоимениям и формам глаголов. Поэтому между ними много узнаваемых слов и похожих грамматических конструкций.
</a:t>
            </a:r>
            <a:endParaRPr lang="en-US" sz="1189" dirty="0"/>
          </a:p>
        </p:txBody>
      </p:sp>
      <p:sp>
        <p:nvSpPr>
          <p:cNvPr id="9" name="Text 3"/>
          <p:cNvSpPr txBox="1"/>
          <p:nvPr/>
        </p:nvSpPr>
        <p:spPr>
          <a:xfrm>
            <a:off x="2600875" y="2759613"/>
            <a:ext cx="3206100" cy="9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Похожая грамматика
</a:t>
            </a:r>
            <a:pPr algn="l" indent="0" marL="0">
              <a:lnSpc>
                <a:spcPct val="115000"/>
              </a:lnSpc>
              <a:buNone/>
            </a:pPr>
            <a:r>
              <a:rPr lang="en-US" sz="7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славянских языков характерны падежи, изменения слов по числам и родам, а также общие модели образования слов. Из-за этого многие формы выглядят знакомо и помогают быстрее понимать родственные языки.
</a:t>
            </a:r>
            <a:endParaRPr lang="en-US" sz="1059" dirty="0"/>
          </a:p>
        </p:txBody>
      </p:sp>
      <p:sp>
        <p:nvSpPr>
          <p:cNvPr id="10" name="Text 4"/>
          <p:cNvSpPr txBox="1"/>
          <p:nvPr/>
        </p:nvSpPr>
        <p:spPr>
          <a:xfrm>
            <a:off x="5089925" y="1499225"/>
            <a:ext cx="3206100" cy="9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корни
</a:t>
            </a:r>
            <a:pPr algn="l" indent="0" marL="0">
              <a:lnSpc>
                <a:spcPct val="115000"/>
              </a:lnSpc>
              <a:buNone/>
            </a:pPr>
            <a:r>
              <a:rPr lang="en-US" sz="7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славянских языках встречаются похожие корни слов, поэтому знакомые значения часто угадываются даже без словаря. Это особенно заметно в повседневной лексике, связанной с семьёй, природой и домом.
</a:t>
            </a:r>
            <a:endParaRPr lang="en-US" sz="1061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4900" y="1666010"/>
            <a:ext cx="3929100" cy="18812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7432500" cy="7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3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буквы и различия в письме
</a:t>
            </a:r>
            <a:endParaRPr lang="en-US" sz="3336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славянских языков есть общая звуковая основа, но алфавиты и правила чтения могут сильно различаться. Это влияет на внешний вид слов.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714810" y="399570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Кириллица объединяет часть славянских языков, а латиница — другую часть. Письмо помогает понять язык, но не всегда показывает, насколько языки близки по происхождению.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41500" y="3669950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распространённых алфавитов славянских языков; учебная схема без точной статистики.
</a:t>
            </a:r>
            <a:endParaRPr lang="en-US" sz="659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191" y="1606600"/>
            <a:ext cx="8777617" cy="2970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6009300" cy="58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русского языка от праславянского к современному
</a:t>
            </a:r>
            <a:endParaRPr lang="en-US" sz="2006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834000"/>
            <a:ext cx="35463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исторические этапы развития языка и постепенное расхождение славянских диалектов.
</a:t>
            </a:r>
            <a:endParaRPr lang="en-US" sz="909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710609"/>
            <a:ext cx="4490400" cy="24425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54075" y="633264"/>
            <a:ext cx="4317300" cy="250437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40075" y="3212925"/>
            <a:ext cx="30102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летописей и повседневной жизни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Древнерусский язык был живой речью восточных славян и использовался в повседневном общении. На его основе позже развивался русский язык, поэтому в нём сохранились многие знакомые слова и грамматические привычки, которые помогают увидеть связь с прошлым.
</a:t>
            </a:r>
            <a:endParaRPr lang="en-US" sz="1169" dirty="0"/>
          </a:p>
        </p:txBody>
      </p:sp>
      <p:sp>
        <p:nvSpPr>
          <p:cNvPr id="8" name="Text 2"/>
          <p:cNvSpPr txBox="1"/>
          <p:nvPr/>
        </p:nvSpPr>
        <p:spPr>
          <a:xfrm>
            <a:off x="5463700" y="3212925"/>
            <a:ext cx="30102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Книги, рукописи и богослужение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Церковнославянский язык пришёл в письменную культуру и долго служил языком книг, летописей и богослужения. Он повлиял на книжную лексику, стиль и орфографию, а старинные рукописи до сих пор напоминают о его значении.
</a:t>
            </a:r>
            <a:endParaRPr lang="en-US" sz="1169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180000"/>
            <a:ext cx="87909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Древнерусский и церковнославянский: два важных слоя истории
</a:t>
            </a:r>
            <a:endParaRPr lang="en-US" sz="221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90600" cy="72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русский язык отличается от украинского и белорусского
</a:t>
            </a:r>
            <a:endParaRPr lang="en-US" sz="2487" dirty="0"/>
          </a:p>
        </p:txBody>
      </p:sp>
      <p:sp>
        <p:nvSpPr>
          <p:cNvPr id="7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2568100"/>
            <a:ext cx="2724300" cy="10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Произношение согласных
</a:t>
            </a:r>
            <a:pPr algn="l" indent="0" marL="0">
              <a:lnSpc>
                <a:spcPct val="115000"/>
              </a:lnSpc>
              <a:buNone/>
            </a:pPr>
            <a:r>
              <a:rPr lang="en-US" sz="7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русском языке многие согласные произносятся твёрдо, тогда как в украинском и белорусском чаще встречаются мягкие и особые звуки. Это сразу заметно на слух и влияет на звучание знакомых слов.
</a:t>
            </a:r>
            <a:endParaRPr lang="en-US" sz="1206" dirty="0"/>
          </a:p>
        </p:txBody>
      </p:sp>
      <p:sp>
        <p:nvSpPr>
          <p:cNvPr id="9" name="Text 3"/>
          <p:cNvSpPr txBox="1"/>
          <p:nvPr/>
        </p:nvSpPr>
        <p:spPr>
          <a:xfrm>
            <a:off x="3209800" y="2568100"/>
            <a:ext cx="2724300" cy="10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Грамматика и формы слов
</a:t>
            </a:r>
            <a:pPr algn="l" indent="0" marL="0">
              <a:lnSpc>
                <a:spcPct val="115000"/>
              </a:lnSpc>
              <a:buNone/>
            </a:pPr>
            <a:r>
              <a:rPr lang="en-US" sz="7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трёх языков много общего в падежах, роде и числах, но отдельные окончания и формы глаголов различаются. Из-за этого похожие по смыслу фразы выглядят по-разному, хотя построены по сходным правилам.
</a:t>
            </a:r>
            <a:endParaRPr lang="en-US" sz="1206" dirty="0"/>
          </a:p>
        </p:txBody>
      </p:sp>
      <p:sp>
        <p:nvSpPr>
          <p:cNvPr id="10" name="Text 4"/>
          <p:cNvSpPr txBox="1"/>
          <p:nvPr/>
        </p:nvSpPr>
        <p:spPr>
          <a:xfrm>
            <a:off x="6239700" y="2568100"/>
            <a:ext cx="2724300" cy="10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Словарь и написание
</a:t>
            </a:r>
            <a:pPr algn="l" indent="0" marL="0">
              <a:lnSpc>
                <a:spcPct val="115000"/>
              </a:lnSpc>
              <a:buNone/>
            </a:pPr>
            <a:r>
              <a:rPr lang="en-US" sz="7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слов совпадает по корню, однако написание и ударение нередко расходятся. В украинском и белорусском языках есть свои буквы, привычные только для этих систем, поэтому текст выглядит иначе, чем русский.
</a:t>
            </a:r>
            <a:endParaRPr lang="en-US" sz="119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4900" y="1666010"/>
            <a:ext cx="3929100" cy="18812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7432500" cy="7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Сходство грамматики восточнославянских языков
</a:t>
            </a:r>
            <a:endParaRPr lang="en-US" sz="2590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грамматические категории помогают носителям родственных языков быстрее понимать структуру фразы и узнавать знакомые формы.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714810" y="399570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основным грамматическим признакам восточнославянские языки очень близки; различия заметнее в звучании и отдельных словоформах, чем в самой системе языка.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41500" y="3669950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школьным лингвистическим описаниям восточнославянских языков
</a:t>
            </a:r>
            <a:endParaRPr lang="en-US" sz="797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2252470"/>
            <a:ext cx="3950100" cy="10746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300" cy="7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и другие славянские языки в цифрах
</a:t>
            </a:r>
            <a:endParaRPr lang="en-US" sz="3013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5716834" y="2179300"/>
            <a:ext cx="30555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по-разному развиваются славянские языки, сохраняя связь с историей и культурой своих народов.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822375" y="3627125"/>
            <a:ext cx="30555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язык выделяется особенно большим числом носителей и широким распространением, а остальные славянские языки важны как основа национальной культуры.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180000" y="4785300"/>
            <a:ext cx="31119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Справочные лингвистические источники; оценки численности носителей меняются со временем
</a:t>
            </a:r>
            <a:endParaRPr lang="en-US" sz="609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56851" y="2145390"/>
            <a:ext cx="690900" cy="5527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0403" y="1466300"/>
            <a:ext cx="651038" cy="578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09955" y="2255425"/>
            <a:ext cx="690900" cy="5527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443723" y="1479290"/>
            <a:ext cx="690900" cy="55272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906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русский язык часто понимают в соседних странах
</a:t>
            </a:r>
            <a:endParaRPr lang="en-US" sz="2377" dirty="0"/>
          </a:p>
        </p:txBody>
      </p:sp>
      <p:sp>
        <p:nvSpPr>
          <p:cNvPr id="8" name="Text 1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43687" y="3197327"/>
            <a:ext cx="15762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лексика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словах сохраняются общие корни и похожие значения. Поэтому даже без полного знания языка человек может узнать знакомые слова и догадаться о смысле фразы.
</a:t>
            </a:r>
            <a:endParaRPr lang="en-US" sz="1090" dirty="0"/>
          </a:p>
        </p:txBody>
      </p:sp>
      <p:sp>
        <p:nvSpPr>
          <p:cNvPr id="10" name="Text 3"/>
          <p:cNvSpPr txBox="1"/>
          <p:nvPr/>
        </p:nvSpPr>
        <p:spPr>
          <a:xfrm>
            <a:off x="2762158" y="3197327"/>
            <a:ext cx="15762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Похожая грамматика
</a:t>
            </a:r>
            <a:pPr algn="l" indent="0" marL="0">
              <a:lnSpc>
                <a:spcPct val="115000"/>
              </a:lnSpc>
              <a:buNone/>
            </a:pPr>
            <a:r>
              <a:rPr lang="en-US" sz="8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Сходные правила построения слов и предложений облегчают понимание. Когда грамматические модели похожи, легче заметить, где в тексте подлежащее, сказуемое и другие части предложения.
</a:t>
            </a:r>
            <a:endParaRPr lang="en-US" sz="1025" dirty="0"/>
          </a:p>
        </p:txBody>
      </p:sp>
      <p:sp>
        <p:nvSpPr>
          <p:cNvPr id="11" name="Text 4"/>
          <p:cNvSpPr txBox="1"/>
          <p:nvPr/>
        </p:nvSpPr>
        <p:spPr>
          <a:xfrm>
            <a:off x="4960699" y="3197327"/>
            <a:ext cx="15762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вокруг каждый день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язык часто слышат в школе, по телевидению, в интернете и в разговорах дома. Постоянное присутствие языка помогает привыкнуть к его звучанию с детства.
</a:t>
            </a:r>
            <a:endParaRPr lang="en-US" sz="1090" dirty="0"/>
          </a:p>
        </p:txBody>
      </p:sp>
      <p:sp>
        <p:nvSpPr>
          <p:cNvPr id="12" name="Text 5"/>
          <p:cNvSpPr txBox="1"/>
          <p:nvPr/>
        </p:nvSpPr>
        <p:spPr>
          <a:xfrm>
            <a:off x="7032576" y="3197327"/>
            <a:ext cx="15762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Живое общение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Беларуси, Казахстане, Молдове и других странах многие люди используют русский язык в быту и при общении с соседями. Это делает его узнаваемым и привычным для окружающих.
</a:t>
            </a:r>
            <a:endParaRPr lang="en-US" sz="109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4900" y="1666010"/>
            <a:ext cx="3929100" cy="18812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7432500" cy="7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Алфавиты славянских языков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системы письма появились исторически и связаны с культурными традициями отдельных народов.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714810" y="399570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Кириллица и латиница делят славянские языки на заметные группы, а особенности письма напрямую влияют на внешний вид и чтение слов.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41500" y="3669950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алфавитов славянских языков по общеизвестным справочным данным
</a:t>
            </a:r>
            <a:endParaRPr lang="en-US" sz="799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191" y="1606600"/>
            <a:ext cx="8777617" cy="2970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6009300" cy="58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9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язык меняется со временем
</a:t>
            </a:r>
            <a:endParaRPr lang="en-US" sz="2956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834000"/>
            <a:ext cx="35463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общая языковая основа постепенно превращается в современную речь под влиянием истории и общения людей.
</a:t>
            </a:r>
            <a:endParaRPr lang="en-US" sz="806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58950" y="1040426"/>
            <a:ext cx="4683900" cy="182964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25075" y="2898573"/>
            <a:ext cx="4716600" cy="182860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9635" y="1423850"/>
            <a:ext cx="2926500" cy="11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узнаются знакомые корни
</a:t>
            </a:r>
            <a:pPr algn="l" indent="0" marL="0">
              <a:lnSpc>
                <a:spcPct val="115000"/>
              </a:lnSpc>
              <a:buNone/>
            </a:pPr>
            <a:r>
              <a:rPr lang="en-US" sz="10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рядом поставить слова «вода», «дом», «брат» и «город» на разных славянских языках, сходство заметно сразу. Звуки и буквы могут меняться, но общий смысл часто остаётся понятным даже без перевода.
</a:t>
            </a:r>
            <a:endParaRPr lang="en-US" sz="1243" dirty="0"/>
          </a:p>
        </p:txBody>
      </p:sp>
      <p:sp>
        <p:nvSpPr>
          <p:cNvPr id="7" name="Text 1"/>
          <p:cNvSpPr txBox="1"/>
          <p:nvPr/>
        </p:nvSpPr>
        <p:spPr>
          <a:xfrm>
            <a:off x="399625" y="3335786"/>
            <a:ext cx="2926500" cy="11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Карточки языков на одной странице
</a:t>
            </a:r>
            <a:pPr algn="l" indent="0" marL="0">
              <a:lnSpc>
                <a:spcPct val="115000"/>
              </a:lnSpc>
              <a:buNone/>
            </a:pPr>
            <a:r>
              <a:rPr lang="en-US" sz="9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карточках легко сравнить, как одно и то же слово выглядит по-русски, по-украински, по-белорусски и по-польски. Такой формат помогает увидеть не только родство языков, но и их самостоятельность и красивое различие в письме.
</a:t>
            </a:r>
            <a:endParaRPr lang="en-US" sz="1118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180000"/>
            <a:ext cx="8790600" cy="49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показывают родство славянских языков
</a:t>
            </a:r>
            <a:endParaRPr lang="en-US" sz="2420" dirty="0"/>
          </a:p>
        </p:txBody>
      </p:sp>
      <p:sp>
        <p:nvSpPr>
          <p:cNvPr id="9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9775" y="1622875"/>
            <a:ext cx="303450" cy="346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8100" y="3134175"/>
            <a:ext cx="346800" cy="346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23389" y="2346947"/>
            <a:ext cx="363000" cy="32266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031489" y="4022121"/>
            <a:ext cx="346800" cy="346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896564" y="3135276"/>
            <a:ext cx="303450" cy="3468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87906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язык как язык общения
</a:t>
            </a:r>
            <a:endParaRPr lang="en-US" sz="3600" dirty="0"/>
          </a:p>
        </p:txBody>
      </p:sp>
      <p:sp>
        <p:nvSpPr>
          <p:cNvPr id="9" name="Text 1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724662" y="1625077"/>
            <a:ext cx="17544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
</a:t>
            </a:r>
            <a:pPr algn="l" indent="0" marL="0">
              <a:lnSpc>
                <a:spcPct val="115000"/>
              </a:lnSpc>
              <a:buNone/>
            </a:pPr>
            <a:r>
              <a:rPr lang="en-US" sz="6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язык используется в научных текстах, на конференциях и в образовательных материалах. Он помогает передавать знания и знакомить читателей с открытиями в разных областях.
</a:t>
            </a:r>
            <a:endParaRPr lang="en-US" sz="748" dirty="0"/>
          </a:p>
        </p:txBody>
      </p:sp>
      <p:sp>
        <p:nvSpPr>
          <p:cNvPr id="11" name="Text 3"/>
          <p:cNvSpPr txBox="1"/>
          <p:nvPr/>
        </p:nvSpPr>
        <p:spPr>
          <a:xfrm>
            <a:off x="724662" y="3136377"/>
            <a:ext cx="17544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Космос
</a:t>
            </a:r>
            <a:pPr algn="l" indent="0" marL="0">
              <a:lnSpc>
                <a:spcPct val="115000"/>
              </a:lnSpc>
              <a:buNone/>
            </a:pPr>
            <a:r>
              <a:rPr lang="en-US" sz="6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язык связан с историей космонавтики и используется в профессиональном общении специалистов. Это подчёркивает его роль не только в культуре, но и в науке и технике.
</a:t>
            </a:r>
            <a:endParaRPr lang="en-US" sz="744" dirty="0"/>
          </a:p>
        </p:txBody>
      </p:sp>
      <p:sp>
        <p:nvSpPr>
          <p:cNvPr id="12" name="Text 4"/>
          <p:cNvSpPr txBox="1"/>
          <p:nvPr/>
        </p:nvSpPr>
        <p:spPr>
          <a:xfrm>
            <a:off x="3568051" y="2337082"/>
            <a:ext cx="17544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
</a:t>
            </a:r>
            <a:pPr algn="l" indent="0" marL="0">
              <a:lnSpc>
                <a:spcPct val="115000"/>
              </a:lnSpc>
              <a:buNone/>
            </a:pPr>
            <a:r>
              <a:rPr lang="en-US" sz="7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школах и вузах русский язык остаётся важным предметом и средством обучения. Через него дети и подростки читают, пишут и осваивают новые темы.
</a:t>
            </a:r>
            <a:endParaRPr lang="en-US" sz="849" dirty="0"/>
          </a:p>
        </p:txBody>
      </p:sp>
      <p:sp>
        <p:nvSpPr>
          <p:cNvPr id="13" name="Text 5"/>
          <p:cNvSpPr txBox="1"/>
          <p:nvPr/>
        </p:nvSpPr>
        <p:spPr>
          <a:xfrm>
            <a:off x="3568051" y="4024323"/>
            <a:ext cx="17544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Цифровая среда
</a:t>
            </a:r>
            <a:pPr algn="l" indent="0" marL="0">
              <a:lnSpc>
                <a:spcPct val="115000"/>
              </a:lnSpc>
              <a:buNone/>
            </a:pPr>
            <a:r>
              <a:rPr lang="en-US" sz="6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интернете, мессенджерах и социальных сетях русский язык остаётся одним из самых заметных языков общения. Он помогает людям из разных стран поддерживать связь и обмениваться информацией.
</a:t>
            </a:r>
            <a:endParaRPr lang="en-US" sz="744" dirty="0"/>
          </a:p>
        </p:txBody>
      </p:sp>
      <p:sp>
        <p:nvSpPr>
          <p:cNvPr id="14" name="Text 6"/>
          <p:cNvSpPr txBox="1"/>
          <p:nvPr/>
        </p:nvSpPr>
        <p:spPr>
          <a:xfrm>
            <a:off x="6411450" y="3137478"/>
            <a:ext cx="17544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
</a:t>
            </a:r>
            <a:pPr algn="l" indent="0" marL="0">
              <a:lnSpc>
                <a:spcPct val="115000"/>
              </a:lnSpc>
              <a:buNone/>
            </a:pPr>
            <a:r>
              <a:rPr lang="en-US" sz="7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язык нужен в расписаниях, объявлениях и дорожной информации. Он помогает людям быстро ориентироваться в пути и понимать важные сообщения в поездках.
</a:t>
            </a:r>
            <a:endParaRPr lang="en-US" sz="831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4900" y="1666010"/>
            <a:ext cx="3929100" cy="18812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7432500" cy="7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Сходства и различия славянских языков
</a:t>
            </a:r>
            <a:endParaRPr lang="en-US" sz="2850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при сильном родстве языков носители часто сразу замечают разницу в буквенной записи и произношении.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714810" y="399570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происхождение лучше всего видно в словах и грамматике, а самые заметные отличия связаны с алфавитом, звуками и историческим развитием.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41500" y="3669950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Сводное сравнение славянских языков по учебным и справочным материалам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03350" y="1307425"/>
            <a:ext cx="77373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35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язык в славянской семье
</a:t>
            </a:r>
            <a:endParaRPr lang="en-US" sz="3579" dirty="0"/>
          </a:p>
        </p:txBody>
      </p:sp>
      <p:sp>
        <p:nvSpPr>
          <p:cNvPr id="4" name="Text 1"/>
          <p:cNvSpPr txBox="1"/>
          <p:nvPr/>
        </p:nvSpPr>
        <p:spPr>
          <a:xfrm>
            <a:off x="2155750" y="2350100"/>
            <a:ext cx="4832400" cy="17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язык занимает важное место среди славянских языков: он близок украинскому и белорусскому, но остаётся самостоятельным и узнаваемым. Его история показывает, как общее происхождение соединяется с собственным путём развития.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2026-05-28T15:22:06Z</dcterms:created>
  <dcterms:modified xsi:type="dcterms:W3CDTF">2026-05-28T15:22:06Z</dcterms:modified>
</cp:coreProperties>
</file>