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3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Уильям Шекспир: поэт, драматург, автор вечных сюжетов
</a:t>
            </a:r>
            <a:endParaRPr lang="en-US" sz="3836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 создал истории, которые читают и ставят уже более 400 лет.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 и Англия эпохи Возрождения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 жил в время, когда в Англии особенно ценили человека, его чувства и внутренний мир. В Лондоне быстро рос театр, а пьесы становились важной частью городской жизни.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сведения о жизни Шекспира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265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1564 — рождение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Уильям Шекспир родился в Стратфорде-на-Эйвоне в семье ремесленника и торговца.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4532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1582 — семья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1582 году он женился на Энн Хэтэуэй; в семье родились трое детей.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4799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1590 — Лондон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 переехал в Лондон, где стал актёром, драматургом и совладельцем театральной труппы.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5066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1616 — конец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он провёл в Стратфорде-на-Эйвоне, где и умер в 1616 году.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Стратфорд-на-Эйвоне — город, где всё началось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который помнит детство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Стратфорде-на-Эйвоне сохранился дом семьи Шекспира, связанный с его ранними годами. Узкие улицы старого города помогают представить, каким было его окружение. Такой вид часто используют, чтобы показать начало жизненного пути писателя.
</a:t>
            </a:r>
            <a:endParaRPr lang="en-US" sz="1273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старый город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Недалеко от дома находилась старинная школа, где Шекспир мог получить основы образования. Сегодня этот городской пейзаж напоминает о времени, когда обучение и ремесло были частью повседневной жизни. На иллюстрациях здесь хорошо смотрятся кирпичные дома и тихие улицы.
</a:t>
            </a:r>
            <a:endParaRPr lang="en-US" sz="1125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Святой Троицы и память о писателе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церкви Святой Троицы находится могила Шекспира, и это место стало символом памяти о нём. Сюда приезжают люди, интересующиеся литературой, чтобы увидеть один из самых известных памятных уголков Англии. Рядом часто изображают реку Эйвон и спокойный городской пейзаж.
</a:t>
            </a:r>
            <a:endParaRPr lang="en-US" sz="1139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 Шекспира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Карьера Шекспира развивалась постепенно: от жизни в Стратфорде до успеха в Лондоне и признания всей Европы.
</a:t>
            </a:r>
            <a:endParaRPr lang="en-US" sz="1721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Шекспире; общепринятая хронология жизни и творчества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показывает, как жизненные события связаны с ростом его театральной славы.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475" y="1317313"/>
            <a:ext cx="874200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3513" y="1317313"/>
            <a:ext cx="874200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92138" y="1358413"/>
            <a:ext cx="891000" cy="79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09175" y="1398013"/>
            <a:ext cx="891000" cy="712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8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«Глобус» и особенности шекспировской сцены
</a:t>
            </a:r>
            <a:endParaRPr lang="en-US" sz="2388" dirty="0"/>
          </a:p>
        </p:txBody>
      </p:sp>
      <p:sp>
        <p:nvSpPr>
          <p:cNvPr id="12" name="Text 1"/>
          <p:cNvSpPr txBox="1"/>
          <p:nvPr/>
        </p:nvSpPr>
        <p:spPr>
          <a:xfrm>
            <a:off x="516875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сцена труппы
</a:t>
            </a:r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«Глобус» стал местом, где шли самые известные постановки Шекспира. Именно здесь его пьесы увидели широкую публику и обрели особую театральную жизнь.
</a:t>
            </a:r>
            <a:endParaRPr lang="en-US" sz="1389" dirty="0"/>
          </a:p>
        </p:txBody>
      </p:sp>
      <p:sp>
        <p:nvSpPr>
          <p:cNvPr id="13" name="Text 2"/>
          <p:cNvSpPr txBox="1"/>
          <p:nvPr/>
        </p:nvSpPr>
        <p:spPr>
          <a:xfrm>
            <a:off x="2643988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8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слова
</a:t>
            </a:r>
            <a:pPr algn="ctr" indent="0" marL="0">
              <a:lnSpc>
                <a:spcPct val="100000"/>
              </a:lnSpc>
              <a:buNone/>
            </a:pPr>
            <a:r>
              <a:rPr lang="en-US" sz="148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открытой сцене не было сложных декораций, поэтому особенно важными становились текст, интонация и жесты актёров. Зритель должен был многое представить сам.
</a:t>
            </a:r>
            <a:endParaRPr lang="en-US" sz="1487" dirty="0"/>
          </a:p>
        </p:txBody>
      </p:sp>
      <p:sp>
        <p:nvSpPr>
          <p:cNvPr id="14" name="Text 3"/>
          <p:cNvSpPr txBox="1"/>
          <p:nvPr/>
        </p:nvSpPr>
        <p:spPr>
          <a:xfrm>
            <a:off x="4766013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Актёры и роли
</a:t>
            </a:r>
            <a:pPr algn="ctr" indent="0" marL="0">
              <a:lnSpc>
                <a:spcPct val="100000"/>
              </a:lnSpc>
              <a:buNone/>
            </a:pPr>
            <a:r>
              <a:rPr lang="en-US" sz="138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персонажи игрались мальчиками, как было принято в театре того времени. Это создавало дополнительные эффекты и помогало строить сюжет на переодеваниях.
</a:t>
            </a:r>
            <a:endParaRPr lang="en-US" sz="1383" dirty="0"/>
          </a:p>
        </p:txBody>
      </p:sp>
      <p:sp>
        <p:nvSpPr>
          <p:cNvPr id="15" name="Text 4"/>
          <p:cNvSpPr txBox="1"/>
          <p:nvPr/>
        </p:nvSpPr>
        <p:spPr>
          <a:xfrm>
            <a:off x="6898037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 рядом со сценой
</a:t>
            </a:r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зрителей стояла прямо у сцены, поэтому спектакли проходили шумно и очень живо. Театр становился местом, где встречались люди разных сословий.
</a:t>
            </a:r>
            <a:endParaRPr lang="en-US" sz="1389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176901"/>
            <a:ext cx="4048200" cy="13751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пьесы Шекспира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У. Шекспира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показывает, как у Шекспира сочетаются разные жанры и вечные темы.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 одинаково убедительно писал и трагедии, и комедии, но в центре всегда оставался человек и его чувства.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Трагедии Шекспира: выбор, который меняет судьбу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трагедиях Шекспира герой часто оказывается перед трудным решением, где ошибка или промедление ведут к тяжёлым последствиям. Сюжет показывает, как характер влияет на исход событий.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«Гамлете» сомнение и долг вступают в спор, поэтому герой долго ищет верный путь. Его внутренний конфликт становится не менее важным, чем внешние события.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«Макбете» желание власти толкает героя на преступление. После этого победа оборачивается страхом, а достигнутая цель — разрушением совести и доверия.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«Отелло» ревность становится силой, которая подменяет правду подозрением. Шекспир показывает, как одно чувство способно изменить отношения и привести к непоправимому финалу.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3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Комедии Шекспира: игра, путаница и счастливый финал
</a:t>
            </a:r>
            <a:endParaRPr lang="en-US" sz="2243" dirty="0"/>
          </a:p>
        </p:txBody>
      </p:sp>
      <p:sp>
        <p:nvSpPr>
          <p:cNvPr id="13" name="Text 1"/>
          <p:cNvSpPr txBox="1"/>
          <p:nvPr/>
        </p:nvSpPr>
        <p:spPr>
          <a:xfrm>
            <a:off x="495413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«Сне в летнюю ночь» рядом с обычными людьми появляется волшебный мир. Лес, феи и необычные превращения создают ощущение праздника и лёгкой тайны. Такая обстановка делает историю особенно яркой для сцены и иллюстраций.
</a:t>
            </a:r>
            <a:endParaRPr lang="en-US" sz="1071" dirty="0"/>
          </a:p>
        </p:txBody>
      </p:sp>
      <p:sp>
        <p:nvSpPr>
          <p:cNvPr id="14" name="Text 2"/>
          <p:cNvSpPr txBox="1"/>
          <p:nvPr/>
        </p:nvSpPr>
        <p:spPr>
          <a:xfrm>
            <a:off x="495333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лес и феи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3303526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«Двенадцатой ночи» герои путают личности, а вместе с ними — и свои симпатии. Из-за этого возникают смешные ситуации, неловкие признания и неожиданные повороты. Комедия строится на недоразумениях, которые в конце благополучно разрешаются.
</a:t>
            </a:r>
            <a:endParaRPr lang="en-US" sz="1071" dirty="0"/>
          </a:p>
        </p:txBody>
      </p:sp>
      <p:sp>
        <p:nvSpPr>
          <p:cNvPr id="16" name="Text 4"/>
          <p:cNvSpPr txBox="1"/>
          <p:nvPr/>
        </p:nvSpPr>
        <p:spPr>
          <a:xfrm>
            <a:off x="3303446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Переодевания и ошибочные чувства
</a:t>
            </a:r>
            <a:endParaRPr lang="en-US" sz="1298" dirty="0"/>
          </a:p>
        </p:txBody>
      </p:sp>
      <p:sp>
        <p:nvSpPr>
          <p:cNvPr id="17" name="Text 5"/>
          <p:cNvSpPr txBox="1"/>
          <p:nvPr/>
        </p:nvSpPr>
        <p:spPr>
          <a:xfrm>
            <a:off x="6111651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Шекспировские комедии не только развлекают, но и показывают характеры героев через игру и шутку. За внешней лёгкостью скрываются наблюдения о любви, доверии и человеческих слабостях. Поэтому эти пьесы интересно смотреть и сегодня.
</a:t>
            </a:r>
            <a:endParaRPr lang="en-US" sz="1126" dirty="0"/>
          </a:p>
        </p:txBody>
      </p:sp>
      <p:sp>
        <p:nvSpPr>
          <p:cNvPr id="18" name="Text 6"/>
          <p:cNvSpPr txBox="1"/>
          <p:nvPr/>
        </p:nvSpPr>
        <p:spPr>
          <a:xfrm>
            <a:off x="6111571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Смех, который помогает понять людей
</a:t>
            </a:r>
            <a:endParaRPr lang="en-US" sz="1298" dirty="0"/>
          </a:p>
        </p:txBody>
      </p:sp>
      <p:sp>
        <p:nvSpPr>
          <p:cNvPr id="19" name="Text 7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сюжет шекспировской пьесы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событий, по которой часто развиваются пьесы Шекспира.
</a:t>
            </a:r>
            <a:endParaRPr lang="en-US" sz="1765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в произведениях Шекспира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у Шекспира связаны между собой и раскрываются через поступки персонажей, а не только через сюжет.
</a:t>
            </a:r>
            <a:endParaRPr lang="en-US" sz="172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произведений У. Шекспира; тематическое обобщение на основе анализа пьес.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место занимает выбор героя: именно он часто запускает цепь событий и меняет финал пьесы.
</a:t>
            </a:r>
            <a:endParaRPr lang="en-US" sz="1723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Шекспира: образность и белый стих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 часто строил речь на метафорах и ярких сравнениях. Благодаря этому чувства героев становятся наглядными и легко запоминаются даже современному читателю.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пьесах он использовал белый стих — ритмичную, но нерифмованную речь. Она звучит естественно на сцене и помогает передавать живую интонацию разговора.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 Шекспира нередко противопоставляются друг другу: любовь и ненависть, свет и тьма, надежда и страх. Такой приём усиливает драматизм и делает реплики выразительнее.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0883" y="1230400"/>
            <a:ext cx="4556883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выражения из произведений Шекспира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Шекспира стали частью мировой культуры, потому что точно и кратко называют универсальные жизненные ситуации.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У. Шекспир, пьесы «Гамлет», «Как вам это понравится», «Ромео и Джульетта», «Отелло».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давно живут отдельно от пьес и помогают коротко передавать важные мысли и чувства.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 в театре, кино и искусстве
</a:t>
            </a:r>
            <a:endParaRPr lang="en-US" sz="1767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Шекспира продолжают ставить в классическом и современном стиле. Режиссёры по-новому читают знакомые сюжеты, но сохраняют главные конфликты и характеры.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сцене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сюжеты встречаются в кино, балете и опере. Универсальные темы помогают зрителям разных стран понимать историю, даже если действие перенесено в другую эпоху.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кино и других жанрах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 в цифрах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показывают не только масштаб творчества, но и его долгую, устойчивую популярность во всём мире.
</a:t>
            </a:r>
            <a:endParaRPr lang="en-US" sz="172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сведения о творчестве У. Шекспира; общепринятые литературные данные.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входят в школьные программы и регулярно появляются в театральных афишах разных стран.
</a:t>
            </a:r>
            <a:endParaRPr lang="en-US" sz="1723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3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154
</a:t>
            </a:r>
            <a:pPr algn="ctr" indent="0" marL="0">
              <a:lnSpc>
                <a:spcPct val="100000"/>
              </a:lnSpc>
              <a:buNone/>
            </a:pPr>
            <a:r>
              <a:rPr lang="en-US" sz="275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сонета написал Шекспир, и именно они показывают его как тонкого лирического поэта.
</a:t>
            </a:r>
            <a:pPr algn="ctr" indent="0" marL="0">
              <a:lnSpc>
                <a:spcPct val="100000"/>
              </a:lnSpc>
              <a:buNone/>
            </a:pPr>
            <a:r>
              <a:rPr lang="en-US" sz="275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5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У. Шекспир, «Сонеты».
</a:t>
            </a:r>
            <a:endParaRPr lang="en-US" sz="4039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сонетах он размышляет о любви, времени, памяти и красоте. Эти короткие стихи помогают лучше понять личные чувства автора.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Шекспира читают до сих пор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Шекспира остаются понятными, потому что в них показаны чувства и конфликты, знакомые людям любого времени.
</a:t>
            </a:r>
            <a:endParaRPr lang="en-US" sz="1179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090" y="1441511"/>
            <a:ext cx="460162" cy="52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2100" y="1486976"/>
            <a:ext cx="543900" cy="4351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977" y="1441586"/>
            <a:ext cx="525900" cy="525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Шекспире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324700" y="1351211"/>
            <a:ext cx="1717500" cy="3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Актёр сцены
</a:t>
            </a:r>
            <a:pPr algn="l" indent="0" marL="0">
              <a:lnSpc>
                <a:spcPct val="100000"/>
              </a:lnSpc>
              <a:buNone/>
            </a:pPr>
            <a:r>
              <a:rPr lang="en-US" sz="176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 не только писал пьесы, но и сам выступал в театре. Это помогало ему лучше понимать, как реплики звучат перед зрителями и что работает на сцене.
</a:t>
            </a:r>
            <a:endParaRPr lang="en-US" sz="1767" dirty="0"/>
          </a:p>
        </p:txBody>
      </p:sp>
      <p:sp>
        <p:nvSpPr>
          <p:cNvPr id="11" name="Text 2"/>
          <p:cNvSpPr txBox="1"/>
          <p:nvPr/>
        </p:nvSpPr>
        <p:spPr>
          <a:xfrm>
            <a:off x="4129400" y="1351211"/>
            <a:ext cx="1717500" cy="3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театра
</a:t>
            </a:r>
            <a:pPr algn="l" indent="0" marL="0">
              <a:lnSpc>
                <a:spcPct val="100000"/>
              </a:lnSpc>
              <a:buNone/>
            </a:pPr>
            <a:r>
              <a:rPr lang="en-US" sz="161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был совладельцем театральной труппы, поэтому участвовал не только в создании текстов, но и в жизни театра. Для своего времени это было очень важным профессиональным опытом.
</a:t>
            </a:r>
            <a:endParaRPr lang="en-US" sz="1617" dirty="0"/>
          </a:p>
        </p:txBody>
      </p:sp>
      <p:sp>
        <p:nvSpPr>
          <p:cNvPr id="12" name="Text 3"/>
          <p:cNvSpPr txBox="1"/>
          <p:nvPr/>
        </p:nvSpPr>
        <p:spPr>
          <a:xfrm>
            <a:off x="6934100" y="1354411"/>
            <a:ext cx="1717500" cy="3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 Стратфорде
</a:t>
            </a:r>
            <a:pPr algn="l" indent="0" marL="0">
              <a:lnSpc>
                <a:spcPct val="100000"/>
              </a:lnSpc>
              <a:buNone/>
            </a:pPr>
            <a:r>
              <a:rPr lang="en-US" sz="168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Могила Шекспира в Стратфорде-на-Эйвоне стала местом, куда приходят поклонники литературы. Его биография до сих пор изучается, хотя не все её детали известны точно.
</a:t>
            </a:r>
            <a:endParaRPr lang="en-US" sz="1684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6500" y="2930981"/>
            <a:ext cx="8285400" cy="1990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 в школьном чтении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26516" y="1692774"/>
            <a:ext cx="3836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программе особенно часто встречаются «Ромео и Джульетта», «Гамлет» и «Сон в летнюю ночь». Эти тексты легко обсуждать на уроке и интересно читать вслух.
</a:t>
            </a:r>
            <a:endParaRPr lang="en-US" sz="1642" dirty="0"/>
          </a:p>
        </p:txBody>
      </p:sp>
      <p:sp>
        <p:nvSpPr>
          <p:cNvPr id="10" name="Text 2"/>
          <p:cNvSpPr txBox="1"/>
          <p:nvPr/>
        </p:nvSpPr>
        <p:spPr>
          <a:xfrm>
            <a:off x="526395" y="1226952"/>
            <a:ext cx="3836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изучают чаще всего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73616" y="1692774"/>
            <a:ext cx="3836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помогают говорить о верности, выборе и последствиях поступков. Они учат замечать характер героя и понимать, как его решения меняют судьбу.
</a:t>
            </a:r>
            <a:endParaRPr lang="en-US" sz="1712" dirty="0"/>
          </a:p>
        </p:txBody>
      </p:sp>
      <p:sp>
        <p:nvSpPr>
          <p:cNvPr id="12" name="Text 4"/>
          <p:cNvSpPr txBox="1"/>
          <p:nvPr/>
        </p:nvSpPr>
        <p:spPr>
          <a:xfrm>
            <a:off x="4773495" y="1226952"/>
            <a:ext cx="3836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эти произведения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3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Шекспир, который говорит с нами и сегодня
</a:t>
            </a:r>
            <a:pPr algn="ctr" indent="0" marL="0">
              <a:lnSpc>
                <a:spcPct val="100000"/>
              </a:lnSpc>
              <a:buNone/>
            </a:pPr>
            <a:r>
              <a:rPr lang="en-US" sz="344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7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 остаётся важным для литературы и культуры, потому что его герои любят, сомневаются, ошибаются и ищут верный путь так же, как люди в наше время.
</a:t>
            </a:r>
            <a:endParaRPr lang="en-US" sz="453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2026-05-22T21:47:35Z</dcterms:created>
  <dcterms:modified xsi:type="dcterms:W3CDTF">2026-05-22T21:47:35Z</dcterms:modified>
</cp:coreProperties>
</file>