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200" y="3187"/>
            <a:ext cx="7265700" cy="5137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02250" y="2077350"/>
            <a:ext cx="29394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Passive Voice: что это такое и зачем нужно
</a:t>
            </a:r>
            <a:endParaRPr lang="en-US" sz="1412" dirty="0"/>
          </a:p>
        </p:txBody>
      </p:sp>
      <p:sp>
        <p:nvSpPr>
          <p:cNvPr id="6" name="Text 1"/>
          <p:cNvSpPr txBox="1"/>
          <p:nvPr/>
        </p:nvSpPr>
        <p:spPr>
          <a:xfrm>
            <a:off x="3333662" y="1744325"/>
            <a:ext cx="24768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3261525" y="2719400"/>
            <a:ext cx="26208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действие над предметом или человеком.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287" y="440187"/>
            <a:ext cx="4082550" cy="42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00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Passive Voice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860975"/>
            <a:ext cx="3628200" cy="8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часто встречается в правилах, объявлениях, табличках и коротких сообщениях. В таких предложениях важно не имя исполнителя, а сам факт действия и его результат.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8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Present Simple Passive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89" dirty="0"/>
          </a:p>
        </p:txBody>
      </p:sp>
      <p:sp>
        <p:nvSpPr>
          <p:cNvPr id="10" name="Text 2"/>
          <p:cNvSpPr txBox="1"/>
          <p:nvPr/>
        </p:nvSpPr>
        <p:spPr>
          <a:xfrm>
            <a:off x="722850" y="1311375"/>
            <a:ext cx="4448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схема
</a:t>
            </a:r>
            <a:pPr algn="l" indent="0" marL="0">
              <a:lnSpc>
                <a:spcPct val="115000"/>
              </a:lnSpc>
              <a:buNone/>
            </a:pPr>
            <a:r>
              <a:rPr lang="en-US" sz="1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Утвердительное предложение строится по формуле: subject + am / is / are + V3. Именно такая последовательность показывает, что действие направлено на подлежащее, а не исходит от него.
</a:t>
            </a:r>
            <a:endParaRPr lang="en-US" sz="1243" dirty="0"/>
          </a:p>
        </p:txBody>
      </p:sp>
      <p:sp>
        <p:nvSpPr>
          <p:cNvPr id="11" name="Text 3"/>
          <p:cNvSpPr txBox="1"/>
          <p:nvPr/>
        </p:nvSpPr>
        <p:spPr>
          <a:xfrm>
            <a:off x="722850" y="2183138"/>
            <a:ext cx="4448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to be
</a:t>
            </a:r>
            <a:pPr algn="l" indent="0" marL="0">
              <a:lnSpc>
                <a:spcPct val="115000"/>
              </a:lnSpc>
              <a:buNone/>
            </a:pPr>
            <a:r>
              <a:rPr lang="en-US" sz="1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am употребляется с I, is — с he, she, it, а are — с we, you, they. От правильного выбора to be зависит грамматика всего предложения.
</a:t>
            </a:r>
            <a:endParaRPr lang="en-US" sz="1243" dirty="0"/>
          </a:p>
        </p:txBody>
      </p:sp>
      <p:sp>
        <p:nvSpPr>
          <p:cNvPr id="12" name="Text 4"/>
          <p:cNvSpPr txBox="1"/>
          <p:nvPr/>
        </p:nvSpPr>
        <p:spPr>
          <a:xfrm>
            <a:off x="722850" y="3054903"/>
            <a:ext cx="4448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форма глагола
</a:t>
            </a:r>
            <a:pPr algn="l" indent="0" marL="0">
              <a:lnSpc>
                <a:spcPct val="115000"/>
              </a:lnSpc>
              <a:buNone/>
            </a:pPr>
            <a:r>
              <a:rPr lang="en-US" sz="1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am / is / are всегда стоит смысловой глагол в третьей форме. У правильных глаголов она обычно совпадает с окончанием -ed: clean — cleaned.
</a:t>
            </a:r>
            <a:endParaRPr lang="en-US" sz="1243" dirty="0"/>
          </a:p>
        </p:txBody>
      </p:sp>
      <p:sp>
        <p:nvSpPr>
          <p:cNvPr id="13" name="Text 5"/>
          <p:cNvSpPr txBox="1"/>
          <p:nvPr/>
        </p:nvSpPr>
        <p:spPr>
          <a:xfrm>
            <a:off x="722850" y="3926674"/>
            <a:ext cx="4448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1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letter is sent every day. The books are used in class. I am called by my teacher. Эти примеры помогают увидеть, как формула работает в реальных предложениях.
</a:t>
            </a:r>
            <a:endParaRPr lang="en-US" sz="12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2290607"/>
            <a:ext cx="4491900" cy="12220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глагола to be в Passive Voice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Passive Voice именно форма to be показывает лицо и число подлежащего.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to be меняется по подлежащему, а смысловой глагол сохраняется в V3.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образования Present Simple Passive в английской грамматике
</a:t>
            </a:r>
            <a:endParaRPr lang="en-US" sz="8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
</a:t>
            </a:r>
            <a:endParaRPr lang="en-US" sz="1812" dirty="0"/>
          </a:p>
        </p:txBody>
      </p:sp>
      <p:sp>
        <p:nvSpPr>
          <p:cNvPr id="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89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1458065"/>
            <a:ext cx="3969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сделать предложение отрицательным, частицу not ставят сразу после am / is / are. Смысловой глагол при этом остаётся в форме V3, поэтому структура предложения не меняется.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189625"/>
            <a:ext cx="3969300" cy="2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not
</a:t>
            </a:r>
            <a:endParaRPr lang="en-US" sz="1302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2681488"/>
            <a:ext cx="3969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разговорной и письменной речи часто используют сокращения: isn’t, aren’t, I’m not. Они делают фразу короче, но не меняют её грамматический смысл.
</a:t>
            </a:r>
            <a:endParaRPr lang="en-US" sz="1202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2413049"/>
            <a:ext cx="3969300" cy="2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сокращения
</a:t>
            </a:r>
            <a:endParaRPr lang="en-US" sz="1302" dirty="0"/>
          </a:p>
        </p:txBody>
      </p:sp>
      <p:sp>
        <p:nvSpPr>
          <p:cNvPr id="12" name="Text 6"/>
          <p:cNvSpPr txBox="1"/>
          <p:nvPr/>
        </p:nvSpPr>
        <p:spPr>
          <a:xfrm>
            <a:off x="360000" y="3904928"/>
            <a:ext cx="3969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 not invited, is not cleaned, are not opened — такие формы показывают, что действие не совершается или результат отсутствует. Отрицание относится только к смыслу, а не к форме V3.
</a:t>
            </a:r>
            <a:endParaRPr lang="en-US" sz="1202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36489"/>
            <a:ext cx="3969300" cy="2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отрицания
</a:t>
            </a:r>
            <a:endParaRPr lang="en-US" sz="13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Вопросительная форма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352550"/>
            <a:ext cx="2728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Перестановка to be
</a:t>
            </a:r>
            <a:pPr algn="l" indent="0" marL="0">
              <a:lnSpc>
                <a:spcPct val="115000"/>
              </a:lnSpc>
              <a:buNone/>
            </a:pPr>
            <a:r>
              <a:rPr lang="en-US" sz="2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вопросе am / is / are ставится в начало предложения. Так сразу становится ясно, что речь идёт о вопросе, а смысловой глагол остаётся в форме V3 после подлежащего.
</a:t>
            </a:r>
            <a:endParaRPr lang="en-US" sz="1343" dirty="0"/>
          </a:p>
        </p:txBody>
      </p:sp>
      <p:sp>
        <p:nvSpPr>
          <p:cNvPr id="10" name="Text 3"/>
          <p:cNvSpPr txBox="1"/>
          <p:nvPr/>
        </p:nvSpPr>
        <p:spPr>
          <a:xfrm>
            <a:off x="3207750" y="2352563"/>
            <a:ext cx="2728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вопросов
</a:t>
            </a:r>
            <a:pPr algn="l" indent="0" marL="0">
              <a:lnSpc>
                <a:spcPct val="115000"/>
              </a:lnSpc>
              <a:buNone/>
            </a:pPr>
            <a:r>
              <a:rPr lang="en-US" sz="2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the classroom cleaned every day? Are the windows opened in the morning? Am I included in the group? Такие вопросы удобно использовать, когда нужно уточнить факт действия или его результат.
</a:t>
            </a:r>
            <a:endParaRPr lang="en-US" sz="1343" dirty="0"/>
          </a:p>
        </p:txBody>
      </p:sp>
      <p:sp>
        <p:nvSpPr>
          <p:cNvPr id="11" name="Text 4"/>
          <p:cNvSpPr txBox="1"/>
          <p:nvPr/>
        </p:nvSpPr>
        <p:spPr>
          <a:xfrm>
            <a:off x="6055500" y="2352563"/>
            <a:ext cx="2728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2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вопросы с Passive Voice отвечают с повторением формы to be: Yes, it is. No, it isn’t. Yes, they are. No, they aren’t. Это помогает быстро и правильно строить ответы.
</a:t>
            </a:r>
            <a:endParaRPr lang="en-US" sz="134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преобразовать Active Voice в Passive Voice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преобразование активного предложения в пассивное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3045205"/>
            <a:ext cx="8424000" cy="1653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Passive Voice в школьной жизни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89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311375"/>
            <a:ext cx="27234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Надписи и 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Passive Voice часто встречается на табличках и в правилах: English is spoken here, Phones are not allowed. Такие фразы короткие, понятные и сразу передают нужную информацию.
</a:t>
            </a:r>
            <a:endParaRPr lang="en-US" sz="1102" dirty="0"/>
          </a:p>
        </p:txBody>
      </p:sp>
      <p:sp>
        <p:nvSpPr>
          <p:cNvPr id="12" name="Text 3"/>
          <p:cNvSpPr txBox="1"/>
          <p:nvPr/>
        </p:nvSpPr>
        <p:spPr>
          <a:xfrm>
            <a:off x="3210344" y="1311375"/>
            <a:ext cx="27234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и сообщения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удобна для объявлений и расписаний, например: The books are returned every Friday. Здесь важнее само событие, чем тот, кто его выполняет, поэтому предложение звучит нейтрально.
</a:t>
            </a:r>
            <a:endParaRPr lang="en-US" sz="1102" dirty="0"/>
          </a:p>
        </p:txBody>
      </p:sp>
      <p:sp>
        <p:nvSpPr>
          <p:cNvPr id="13" name="Text 4"/>
          <p:cNvSpPr txBox="1"/>
          <p:nvPr/>
        </p:nvSpPr>
        <p:spPr>
          <a:xfrm>
            <a:off x="6060689" y="1311375"/>
            <a:ext cx="27234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полезно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Passive Voice помогает быстро понимать инструкции, школьные сообщения и правила поведения. Такие предложения легко узнавать в коридоре, библиотеке или на доске объявлений, где важна ясность и краткость.
</a:t>
            </a:r>
            <a:endParaRPr lang="en-US" sz="11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Passive Voice используется чаще всего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Passive Voice особенно часто встречается в коротких и нейтральных сообщениях, где важно передать факт, а не назвать исполнителя.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приходится на школьные правила и объявления, потому что именно там пассивная форма звучит естественно и понятно.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сводка по типичным случаям употребления Passive Voice
</a:t>
            </a:r>
            <a:endParaRPr lang="en-US" sz="8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7068" y="1516014"/>
            <a:ext cx="470400" cy="4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7068" y="2710439"/>
            <a:ext cx="470400" cy="47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27068" y="3910084"/>
            <a:ext cx="470400" cy="470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исполнитель действия не указывается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89" dirty="0"/>
          </a:p>
        </p:txBody>
      </p:sp>
      <p:sp>
        <p:nvSpPr>
          <p:cNvPr id="14" name="Text 2"/>
          <p:cNvSpPr txBox="1"/>
          <p:nvPr/>
        </p:nvSpPr>
        <p:spPr>
          <a:xfrm>
            <a:off x="360000" y="1218125"/>
            <a:ext cx="44538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неизвестен
</a:t>
            </a:r>
            <a:pPr algn="l" indent="0" marL="0">
              <a:lnSpc>
                <a:spcPct val="115000"/>
              </a:lnSpc>
              <a:buNone/>
            </a:pPr>
            <a:r>
              <a:rPr lang="en-US" sz="3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неясно, кто совершил действие, исполнитель не называется. Важно само событие, а не человек, поэтому предложение остаётся коротким и понятным.
</a:t>
            </a:r>
            <a:endParaRPr lang="en-US" sz="1202" dirty="0"/>
          </a:p>
        </p:txBody>
      </p:sp>
      <p:sp>
        <p:nvSpPr>
          <p:cNvPr id="15" name="Text 3"/>
          <p:cNvSpPr txBox="1"/>
          <p:nvPr/>
        </p:nvSpPr>
        <p:spPr>
          <a:xfrm>
            <a:off x="360000" y="2412553"/>
            <a:ext cx="44538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не важен
</a:t>
            </a:r>
            <a:pPr algn="l" indent="0" marL="0">
              <a:lnSpc>
                <a:spcPct val="115000"/>
              </a:lnSpc>
              <a:buNone/>
            </a:pPr>
            <a:r>
              <a:rPr lang="en-US" sz="3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внимание сосредоточено на результате, а не на человеке, by обычно не нужен. Так говорят о порядке, уборке, расписании и других повторяющихся действиях.
</a:t>
            </a:r>
            <a:endParaRPr lang="en-US" sz="1202" dirty="0"/>
          </a:p>
        </p:txBody>
      </p:sp>
      <p:sp>
        <p:nvSpPr>
          <p:cNvPr id="16" name="Text 4"/>
          <p:cNvSpPr txBox="1"/>
          <p:nvPr/>
        </p:nvSpPr>
        <p:spPr>
          <a:xfrm>
            <a:off x="360000" y="3612201"/>
            <a:ext cx="44538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очевиден
</a:t>
            </a:r>
            <a:pPr algn="l" indent="0" marL="0">
              <a:lnSpc>
                <a:spcPct val="115000"/>
              </a:lnSpc>
              <a:buNone/>
            </a:pPr>
            <a:r>
              <a:rPr lang="en-US" sz="3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 ситуации и так понятно, кто выполняет действие, его можно не упоминать. В таких случаях Passive Voice помогает сделать фразу нейтральной и аккуратной.
</a:t>
            </a:r>
            <a:endParaRPr lang="en-US" sz="12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действия с by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722850" y="1311375"/>
            <a:ext cx="4448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by
</a:t>
            </a:r>
            <a:pPr algn="l" indent="0" marL="0">
              <a:lnSpc>
                <a:spcPct val="115000"/>
              </a:lnSpc>
              <a:buNone/>
            </a:pPr>
            <a:r>
              <a:rPr lang="en-US" sz="2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by помогает назвать того, кто выполняет действие, если это важно для смысла. Она особенно полезна, когда нужно уточнить автора песни, письма, блюда или другого результата.
</a:t>
            </a:r>
            <a:endParaRPr lang="en-US" sz="1343" dirty="0"/>
          </a:p>
        </p:txBody>
      </p:sp>
      <p:sp>
        <p:nvSpPr>
          <p:cNvPr id="10" name="Text 3"/>
          <p:cNvSpPr txBox="1"/>
          <p:nvPr/>
        </p:nvSpPr>
        <p:spPr>
          <a:xfrm>
            <a:off x="722850" y="2484168"/>
            <a:ext cx="4448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фраза
</a:t>
            </a:r>
            <a:pPr algn="l" indent="0" marL="0">
              <a:lnSpc>
                <a:spcPct val="115000"/>
              </a:lnSpc>
              <a:buNone/>
            </a:pPr>
            <a:r>
              <a:rPr lang="en-US" sz="2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страдательной формы глагола ставят by и затем исполнителя. Так предложение сохраняет Passive Voice, но добавляет нужную деталь о том, кто именно совершил действие.
</a:t>
            </a:r>
            <a:endParaRPr lang="en-US" sz="1343" dirty="0"/>
          </a:p>
        </p:txBody>
      </p:sp>
      <p:sp>
        <p:nvSpPr>
          <p:cNvPr id="11" name="Text 4"/>
          <p:cNvSpPr txBox="1"/>
          <p:nvPr/>
        </p:nvSpPr>
        <p:spPr>
          <a:xfrm>
            <a:off x="722850" y="3656963"/>
            <a:ext cx="4448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можно опустить
</a:t>
            </a:r>
            <a:pPr algn="l" indent="0" marL="0">
              <a:lnSpc>
                <a:spcPct val="115000"/>
              </a:lnSpc>
              <a:buNone/>
            </a:pPr>
            <a:r>
              <a:rPr lang="en-US" sz="2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коротких сообщениях, правилах и табличках исполнитель часто не нужен. Тогда предложение звучит короче и понятнее, а внимание остаётся на самом действии или результате.
</a:t>
            </a:r>
            <a:endParaRPr lang="en-US" sz="134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070" y="1311375"/>
            <a:ext cx="7857859" cy="213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759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и Passive рядом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4702075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Passive Voice на первое место выходит объект действия, а форма to be и V3 указывают на страдательный смысл.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меняется роль подлежащего и форма сказуемого в двух типах предложений.
</a:t>
            </a:r>
            <a:endParaRPr lang="en-US" sz="12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109157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 теме Present Simple Passive Voice.
</a:t>
            </a:r>
            <a:endParaRPr lang="en-US" sz="8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и неправильные глаголы в Passive Voice
</a:t>
            </a:r>
            <a:endParaRPr lang="en-US" sz="1812" dirty="0"/>
          </a:p>
        </p:txBody>
      </p:sp>
      <p:sp>
        <p:nvSpPr>
          <p:cNvPr id="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89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1454561"/>
            <a:ext cx="3889800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правильных глаголов третья форма обычно образуется с окончанием -ed. Поэтому clean становится cleaned, open — opened, play — played. Такая форма легко распознаётся и часто встречается в учебных примерах.
</a:t>
            </a:r>
            <a:endParaRPr lang="en-US" sz="961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189625"/>
            <a:ext cx="38898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глаголы
</a:t>
            </a:r>
            <a:endParaRPr lang="en-US" sz="1231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2351399"/>
            <a:ext cx="3889800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 не подчиняются общему правилу, поэтому их V3 нужно запоминать отдельно. Например: make — made, write — written, speak — spoken. Без правильной формы предложение звучит неверно.
</a:t>
            </a:r>
            <a:endParaRPr lang="en-US" sz="961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2086463"/>
            <a:ext cx="38898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
</a:t>
            </a:r>
            <a:endParaRPr lang="en-US" sz="1231" dirty="0"/>
          </a:p>
        </p:txBody>
      </p:sp>
      <p:sp>
        <p:nvSpPr>
          <p:cNvPr id="12" name="Text 6"/>
          <p:cNvSpPr txBox="1"/>
          <p:nvPr/>
        </p:nvSpPr>
        <p:spPr>
          <a:xfrm>
            <a:off x="360000" y="3248225"/>
            <a:ext cx="3889800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am, is или are выбраны правильно, ошибка в V3 делает всё предложение неграмматичным. Именно поэтому при изучении Passive Voice полезно повторять не только правило, но и формы глаголов.
</a:t>
            </a:r>
            <a:endParaRPr lang="en-US" sz="961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2983289"/>
            <a:ext cx="38898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231" dirty="0"/>
          </a:p>
        </p:txBody>
      </p:sp>
      <p:sp>
        <p:nvSpPr>
          <p:cNvPr id="14" name="Text 8"/>
          <p:cNvSpPr txBox="1"/>
          <p:nvPr/>
        </p:nvSpPr>
        <p:spPr>
          <a:xfrm>
            <a:off x="360000" y="4145051"/>
            <a:ext cx="3889800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работать с короткими парами: Active и Passive, например write — is written, clean — is cleaned. Так легче заметить связь между смысловым глаголом и его третьей формой.
</a:t>
            </a:r>
            <a:endParaRPr lang="en-US" sz="989" dirty="0"/>
          </a:p>
        </p:txBody>
      </p:sp>
      <p:sp>
        <p:nvSpPr>
          <p:cNvPr id="15" name="Text 9"/>
          <p:cNvSpPr txBox="1"/>
          <p:nvPr/>
        </p:nvSpPr>
        <p:spPr>
          <a:xfrm>
            <a:off x="360000" y="3880115"/>
            <a:ext cx="38898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тренироваться
</a:t>
            </a:r>
            <a:endParaRPr lang="en-US" sz="123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Passive Voice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связаны не со смыслом, а с грамматической формой. Поэтому важно отдельно тренировать вспомогательный глагол, третью форму и порядок слов.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риск — забыть форму to be. Остальные ошибки тоже заметны, но встречаются реже и обычно связаны с недостаточной практикой.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ученических ошибок по теме Present Simple Passive Voice.
</a:t>
            </a:r>
            <a:endParaRPr lang="en-US" sz="76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795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часто идут с Present Simple Passive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89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983250"/>
            <a:ext cx="27468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day / every week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показывают регулярность действия. Они часто стоят в предложениях о расписании, школьных обязанностях и повторяющихся делах: Homework is checked every day.
</a:t>
            </a:r>
            <a:endParaRPr lang="en-US" sz="1102" dirty="0"/>
          </a:p>
        </p:txBody>
      </p:sp>
      <p:sp>
        <p:nvSpPr>
          <p:cNvPr id="11" name="Text 3"/>
          <p:cNvSpPr txBox="1"/>
          <p:nvPr/>
        </p:nvSpPr>
        <p:spPr>
          <a:xfrm>
            <a:off x="3199473" y="1983250"/>
            <a:ext cx="27468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Usually / often / always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наречия помогают передать привычное или постоянное действие. Они подходят, когда речь идёт о том, что происходит не один раз, а регулярно или по правилу.
</a:t>
            </a:r>
            <a:endParaRPr lang="en-US" sz="1102" dirty="0"/>
          </a:p>
        </p:txBody>
      </p:sp>
      <p:sp>
        <p:nvSpPr>
          <p:cNvPr id="12" name="Text 4"/>
          <p:cNvSpPr txBox="1"/>
          <p:nvPr/>
        </p:nvSpPr>
        <p:spPr>
          <a:xfrm>
            <a:off x="6038950" y="1983250"/>
            <a:ext cx="27468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Mondays / in winter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Указатели времени делают предложение более точным. Они помогают понять, когда именно действие обычно выполняется: The room is cleaned on Fridays, The windows are opened in summer.
</a:t>
            </a:r>
            <a:endParaRPr lang="en-US" sz="11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5450" y="1255289"/>
            <a:ext cx="4238400" cy="9809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800" y="2453026"/>
            <a:ext cx="4238400" cy="9809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5450" y="3650659"/>
            <a:ext cx="4238400" cy="98095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Passive Voice в науке и школьных проектах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89" dirty="0"/>
          </a:p>
        </p:txBody>
      </p:sp>
      <p:sp>
        <p:nvSpPr>
          <p:cNvPr id="13" name="Text 2"/>
          <p:cNvSpPr txBox="1"/>
          <p:nvPr/>
        </p:nvSpPr>
        <p:spPr>
          <a:xfrm>
            <a:off x="360000" y="125466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 школьной лаборатории
</a:t>
            </a:r>
            <a:pPr algn="l" indent="0" marL="0">
              <a:lnSpc>
                <a:spcPct val="115000"/>
              </a:lnSpc>
              <a:buNone/>
            </a:pPr>
            <a:r>
              <a:rPr lang="en-US" sz="78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лаборатории ученик смешивает воду с солью и аккуратно повторяет опыт несколько раз. В отчёте это звучит нейтрально и точно: The experiment is repeated three times. Такое описание удобно для наблюдений и выводов.
</a:t>
            </a:r>
            <a:endParaRPr lang="en-US" sz="1115" dirty="0"/>
          </a:p>
        </p:txBody>
      </p:sp>
      <p:sp>
        <p:nvSpPr>
          <p:cNvPr id="14" name="Text 3"/>
          <p:cNvSpPr txBox="1"/>
          <p:nvPr/>
        </p:nvSpPr>
        <p:spPr>
          <a:xfrm>
            <a:off x="360000" y="2452355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в тетради
</a:t>
            </a:r>
            <a:pPr algn="l" indent="0" marL="0">
              <a:lnSpc>
                <a:spcPct val="115000"/>
              </a:lnSpc>
              <a:buNone/>
            </a:pPr>
            <a:r>
              <a:rPr lang="en-US" sz="76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работы с таблицей ученик записывает данные в тетрадь и подписывает схему опыта. В учебном тексте важно не отвлекаться на того, кто действует, поэтому используют Passive Voice: The result is written in the notebook.
</a:t>
            </a:r>
            <a:endParaRPr lang="en-US" sz="1086" dirty="0"/>
          </a:p>
        </p:txBody>
      </p:sp>
      <p:sp>
        <p:nvSpPr>
          <p:cNvPr id="15" name="Text 4"/>
          <p:cNvSpPr txBox="1"/>
          <p:nvPr/>
        </p:nvSpPr>
        <p:spPr>
          <a:xfrm>
            <a:off x="360000" y="365003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Инструкция к проекту
</a:t>
            </a:r>
            <a:pPr algn="l" indent="0" marL="0">
              <a:lnSpc>
                <a:spcPct val="115000"/>
              </a:lnSpc>
              <a:buNone/>
            </a:pPr>
            <a:r>
              <a:rPr lang="en-US" sz="8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класс готовит проект, важно, чтобы действия были понятны всем участникам. Поэтому в инструкциях часто пишут: Water is mixed with salt. Такая форма звучит спокойно, кратко и подходит для объяснения шагов.
</a:t>
            </a:r>
            <a:endParaRPr lang="en-US" sz="114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выбрать: Active Voice или Passive Voice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определить, что важнее: исполнитель, действие или результат.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2290607"/>
            <a:ext cx="4491900" cy="12220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Мини-практика: преобразование предложений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активные и страдательные предложения и проверьте, как меняются подлежащее, форма to be и V3.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объект действия становится подлежащим, а смысловой глагол переходит в третью форму после am / is / are.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Present Simple Passive Voice.
</a:t>
            </a:r>
            <a:endParaRPr lang="en-US" sz="8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тему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89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352550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формулу
</a:t>
            </a:r>
            <a:pPr algn="l" indent="0" marL="0">
              <a:lnSpc>
                <a:spcPct val="115000"/>
              </a:lnSpc>
              <a:buNone/>
            </a:pPr>
            <a:r>
              <a:rPr lang="en-US" sz="1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схема Passive Voice проста: am / is / are + V3. Если помнить эту модель, легче быстро строить правильные предложения и замечать их в тексте.
</a:t>
            </a:r>
            <a:endParaRPr lang="en-US" sz="1243" dirty="0"/>
          </a:p>
        </p:txBody>
      </p:sp>
      <p:sp>
        <p:nvSpPr>
          <p:cNvPr id="11" name="Text 3"/>
          <p:cNvSpPr txBox="1"/>
          <p:nvPr/>
        </p:nvSpPr>
        <p:spPr>
          <a:xfrm>
            <a:off x="2490849" y="2352563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 объект
</a:t>
            </a:r>
            <a:pPr algn="l" indent="0" marL="0">
              <a:lnSpc>
                <a:spcPct val="115000"/>
              </a:lnSpc>
              <a:buNone/>
            </a:pPr>
            <a:r>
              <a:rPr lang="en-US" sz="1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страдательном залоге на первом месте стоит тот, над кем совершается действие. Это помогает сразу понять, почему предложение построено именно так, а не по схеме Active Voice.
</a:t>
            </a:r>
            <a:endParaRPr lang="en-US" sz="1243" dirty="0"/>
          </a:p>
        </p:txBody>
      </p:sp>
      <p:sp>
        <p:nvSpPr>
          <p:cNvPr id="12" name="Text 4"/>
          <p:cNvSpPr txBox="1"/>
          <p:nvPr/>
        </p:nvSpPr>
        <p:spPr>
          <a:xfrm>
            <a:off x="4621699" y="2352575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by только при необходимости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14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Конструкцию by добавляют тогда, когда исполнитель действительно важен для смысла. В коротких школьных сообщениях её часто опускают, чтобы фраза оставалась короткой и ясной.
</a:t>
            </a:r>
            <a:endParaRPr lang="en-US" sz="1197" dirty="0"/>
          </a:p>
        </p:txBody>
      </p:sp>
      <p:sp>
        <p:nvSpPr>
          <p:cNvPr id="13" name="Text 5"/>
          <p:cNvSpPr txBox="1"/>
          <p:nvPr/>
        </p:nvSpPr>
        <p:spPr>
          <a:xfrm>
            <a:off x="6752548" y="2352550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Тренироваться на знакомых примерах
</a:t>
            </a:r>
            <a:pPr algn="l" indent="0" marL="0">
              <a:lnSpc>
                <a:spcPct val="115000"/>
              </a:lnSpc>
              <a:buNone/>
            </a:pPr>
            <a:r>
              <a:rPr lang="en-US" sz="13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Правила, объявления, расписания и надписи помогают быстрее узнавать Passive Voice в повседневной английской речи. Чем чаще встречаются такие примеры, тем легче строить свои собственные.
</a:t>
            </a:r>
            <a:endParaRPr lang="en-US" sz="117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05952" y="2012050"/>
            <a:ext cx="57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7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 Present Simple Passive Voice
</a:t>
            </a:r>
            <a:endParaRPr lang="en-US" sz="1974" dirty="0"/>
          </a:p>
        </p:txBody>
      </p:sp>
      <p:sp>
        <p:nvSpPr>
          <p:cNvPr id="5" name="Text 1"/>
          <p:cNvSpPr txBox="1"/>
          <p:nvPr/>
        </p:nvSpPr>
        <p:spPr>
          <a:xfrm>
            <a:off x="2290118" y="2714743"/>
            <a:ext cx="45093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Passive Voice строится по формуле am / is / are + V3 и показывает действие над предметом или человеком. Эта форма особенно полезна в правилах, инструкциях и сообщениях.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2026-05-30T17:59:05Z</dcterms:created>
  <dcterms:modified xsi:type="dcterms:W3CDTF">2026-05-30T17:59:05Z</dcterms:modified>
</cp:coreProperties>
</file>