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jpe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jpeg"/><Relationship Id="rId5" Type="http://schemas.openxmlformats.org/officeDocument/2006/relationships/image" Target="../media/image-5-5.png"/><Relationship Id="rId6" Type="http://schemas.openxmlformats.org/officeDocument/2006/relationships/image" Target="../media/image-5-6.jpeg"/><Relationship Id="rId7" Type="http://schemas.openxmlformats.org/officeDocument/2006/relationships/image" Target="../media/image-5-7.png"/><Relationship Id="rId8" Type="http://schemas.openxmlformats.org/officeDocument/2006/relationships/image" Target="../media/image-5-8.jpeg"/><Relationship Id="rId9" Type="http://schemas.openxmlformats.org/officeDocument/2006/relationships/image" Target="../media/image-5-9.png"/><Relationship Id="rId10" Type="http://schemas.openxmlformats.org/officeDocument/2006/relationships/slideLayout" Target="../slideLayouts/slideLayout1.xml"/><Relationship Id="rId11"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jpe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jpe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jpeg"/><Relationship Id="rId4" Type="http://schemas.openxmlformats.org/officeDocument/2006/relationships/image" Target="../media/image-11-4.jpeg"/><Relationship Id="rId5" Type="http://schemas.openxmlformats.org/officeDocument/2006/relationships/image" Target="../media/image-11-5.jpeg"/><Relationship Id="rId6" Type="http://schemas.openxmlformats.org/officeDocument/2006/relationships/image" Target="../media/image-11-6.png"/><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slideLayout" Target="../slideLayouts/slideLayout1.xml"/><Relationship Id="rId10"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jpeg"/><Relationship Id="rId5" Type="http://schemas.openxmlformats.org/officeDocument/2006/relationships/image" Target="../media/image-15-5.png"/><Relationship Id="rId6" Type="http://schemas.openxmlformats.org/officeDocument/2006/relationships/image" Target="../media/image-15-6.jpeg"/><Relationship Id="rId7" Type="http://schemas.openxmlformats.org/officeDocument/2006/relationships/image" Target="../media/image-15-7.png"/><Relationship Id="rId8" Type="http://schemas.openxmlformats.org/officeDocument/2006/relationships/image" Target="../media/image-15-8.jpeg"/><Relationship Id="rId9" Type="http://schemas.openxmlformats.org/officeDocument/2006/relationships/image" Target="../media/image-15-9.png"/><Relationship Id="rId10" Type="http://schemas.openxmlformats.org/officeDocument/2006/relationships/slideLayout" Target="../slideLayouts/slideLayout1.xml"/><Relationship Id="rId11"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slideLayout" Target="../slideLayouts/slideLayout1.xml"/><Relationship Id="rId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90914" y="373500"/>
            <a:ext cx="3791123" cy="4396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93350" y="997175"/>
            <a:ext cx="4429200" cy="2133300"/>
          </a:xfrm>
          <a:prstGeom prst="rect">
            <a:avLst/>
          </a:prstGeom>
          <a:noFill/>
          <a:ln/>
        </p:spPr>
        <p:txBody>
          <a:bodyPr wrap="square" lIns="0" tIns="0" rIns="0" bIns="0" rtlCol="0" anchor="ctr"/>
          <a:lstStyle/>
          <a:p>
            <a:pPr algn="l" indent="0" marL="0">
              <a:lnSpc>
                <a:spcPct val="90000"/>
              </a:lnSpc>
              <a:buNone/>
            </a:pPr>
            <a:r>
              <a:rPr lang="en-US" sz="3500" b="1" dirty="0">
                <a:solidFill>
                  <a:srgbClr val="0A2463"/>
                </a:solidFill>
                <a:latin typeface="Arial" pitchFamily="34" charset="0"/>
                <a:ea typeface="Arial" pitchFamily="34" charset="-122"/>
                <a:cs typeface="Arial" pitchFamily="34" charset="-120"/>
              </a:rPr>
              <a:t>Орнаменты, бордюры и паркеты
</a:t>
            </a:r>
            <a:endParaRPr lang="en-US" sz="3500" dirty="0"/>
          </a:p>
        </p:txBody>
      </p:sp>
      <p:sp>
        <p:nvSpPr>
          <p:cNvPr id="6" name="Text 1"/>
          <p:cNvSpPr txBox="1"/>
          <p:nvPr/>
        </p:nvSpPr>
        <p:spPr>
          <a:xfrm>
            <a:off x="360000" y="3451625"/>
            <a:ext cx="4562700" cy="1123800"/>
          </a:xfrm>
          <a:prstGeom prst="rect">
            <a:avLst/>
          </a:prstGeom>
          <a:noFill/>
          <a:ln/>
        </p:spPr>
        <p:txBody>
          <a:bodyPr wrap="square" lIns="0" tIns="0" rIns="0" bIns="0" rtlCol="0" anchor="t"/>
          <a:lstStyle/>
          <a:p>
            <a:pPr algn="l" indent="0" marL="0">
              <a:lnSpc>
                <a:spcPct val="100000"/>
              </a:lnSpc>
              <a:buNone/>
            </a:pPr>
            <a:r>
              <a:rPr lang="en-US" sz="1600" dirty="0">
                <a:solidFill>
                  <a:srgbClr val="0A2463"/>
                </a:solidFill>
                <a:latin typeface="Arial" pitchFamily="34" charset="0"/>
                <a:ea typeface="Arial" pitchFamily="34" charset="-122"/>
                <a:cs typeface="Arial" pitchFamily="34" charset="-120"/>
              </a:rPr>
              <a:t>Узоры строятся по одним и тем же правилам: повтор, симметрия и ритм.
</a:t>
            </a:r>
            <a:endParaRPr lang="en-US" sz="1600" dirty="0"/>
          </a:p>
        </p:txBody>
      </p:sp>
      <p:sp>
        <p:nvSpPr>
          <p:cNvPr id="7" name="Text 2"/>
          <p:cNvSpPr txBox="1"/>
          <p:nvPr/>
        </p:nvSpPr>
        <p:spPr>
          <a:xfrm>
            <a:off x="360000" y="373500"/>
            <a:ext cx="4125600" cy="465900"/>
          </a:xfrm>
          <a:prstGeom prst="rect">
            <a:avLst/>
          </a:prstGeom>
          <a:noFill/>
          <a:ln/>
        </p:spPr>
        <p:txBody>
          <a:bodyPr wrap="square" lIns="0" tIns="0" rIns="0" bIns="0" rtlCol="0" anchor="t"/>
          <a:lstStyle/>
          <a:p>
            <a:pPr algn="l" indent="0" marL="0">
              <a:lnSpc>
                <a:spcPct val="100000"/>
              </a:lnSpc>
              <a:buNone/>
            </a:pPr>
            <a:r>
              <a:rPr lang="en-US" sz="1600" dirty="0">
                <a:solidFill>
                  <a:srgbClr val="0A2463"/>
                </a:solidFill>
                <a:latin typeface="Arial" pitchFamily="34" charset="0"/>
                <a:ea typeface="Arial" pitchFamily="34" charset="-122"/>
                <a:cs typeface="Arial" pitchFamily="34" charset="-120"/>
              </a:rPr>
              <a:t>
</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60000" y="1539061"/>
            <a:ext cx="4170600" cy="2838778"/>
          </a:xfrm>
          <a:prstGeom prst="rect">
            <a:avLst/>
          </a:prstGeom>
        </p:spPr>
      </p:pic>
      <p:sp>
        <p:nvSpPr>
          <p:cNvPr id="6" name="Text 0"/>
          <p:cNvSpPr txBox="1"/>
          <p:nvPr/>
        </p:nvSpPr>
        <p:spPr>
          <a:xfrm>
            <a:off x="360000" y="373500"/>
            <a:ext cx="8424000" cy="971700"/>
          </a:xfrm>
          <a:prstGeom prst="rect">
            <a:avLst/>
          </a:prstGeom>
          <a:noFill/>
          <a:ln/>
        </p:spPr>
        <p:txBody>
          <a:bodyPr wrap="square" lIns="0" tIns="0" rIns="0" bIns="0" rtlCol="0" anchor="t"/>
          <a:lstStyle/>
          <a:p>
            <a:pPr algn="l" indent="0" marL="0">
              <a:lnSpc>
                <a:spcPct val="90000"/>
              </a:lnSpc>
              <a:buNone/>
            </a:pPr>
            <a:r>
              <a:rPr lang="en-US" sz="3200" b="1" dirty="0">
                <a:solidFill>
                  <a:srgbClr val="000000"/>
                </a:solidFill>
                <a:latin typeface="Arial" pitchFamily="34" charset="0"/>
                <a:ea typeface="Arial" pitchFamily="34" charset="-122"/>
                <a:cs typeface="Arial" pitchFamily="34" charset="-120"/>
              </a:rPr>
              <a:t>Где живут узоры
</a:t>
            </a:r>
            <a:endParaRPr lang="en-US" sz="3200" dirty="0"/>
          </a:p>
        </p:txBody>
      </p:sp>
      <p:sp>
        <p:nvSpPr>
          <p:cNvPr id="7" name="Text 1"/>
          <p:cNvSpPr txBox="1"/>
          <p:nvPr/>
        </p:nvSpPr>
        <p:spPr>
          <a:xfrm>
            <a:off x="4806000" y="1798800"/>
            <a:ext cx="3785400" cy="2340300"/>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Узоры встречаются на одежде, посуде, плитке, коврах и зданиях. Одни покрывают всю поверхность, другие только обрамляют её. В основе всегда заметны повтор, симметрия и ритм.
</a:t>
            </a:r>
            <a:endParaRPr lang="en-US" sz="1400" dirty="0"/>
          </a:p>
        </p:txBody>
      </p:sp>
      <p:sp>
        <p:nvSpPr>
          <p:cNvPr id="8" name="Text 2"/>
          <p:cNvSpPr txBox="1"/>
          <p:nvPr/>
        </p:nvSpPr>
        <p:spPr>
          <a:xfrm>
            <a:off x="8021800" y="4650300"/>
            <a:ext cx="1122300" cy="284400"/>
          </a:xfrm>
          <a:prstGeom prst="rect">
            <a:avLst/>
          </a:prstGeom>
          <a:noFill/>
          <a:ln/>
        </p:spPr>
        <p:txBody>
          <a:bodyPr wrap="square" lIns="0" tIns="0" rIns="0" bIns="0" rtlCol="0" anchor="ctr"/>
          <a:lstStyle/>
          <a:p>
            <a:pPr algn="ctr" indent="0" marL="0">
              <a:lnSpc>
                <a:spcPct val="100000"/>
              </a:lnSpc>
              <a:buNone/>
            </a:pPr>
            <a:r>
              <a:rPr lang="en-US" sz="1400" b="1" dirty="0">
                <a:solidFill>
                  <a:srgbClr val="FFFFFF"/>
                </a:solidFill>
                <a:latin typeface="Arial" pitchFamily="34" charset="0"/>
                <a:ea typeface="Arial" pitchFamily="34" charset="-122"/>
                <a:cs typeface="Arial" pitchFamily="34" charset="-120"/>
              </a:rPr>
              <a:t>2</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60000" y="373500"/>
            <a:ext cx="8424000" cy="709800"/>
          </a:xfrm>
          <a:prstGeom prst="rect">
            <a:avLst/>
          </a:prstGeom>
          <a:noFill/>
          <a:ln/>
        </p:spPr>
        <p:txBody>
          <a:bodyPr wrap="square" lIns="0" tIns="0" rIns="0" bIns="0" rtlCol="0" anchor="t"/>
          <a:lstStyle/>
          <a:p>
            <a:pPr algn="l" indent="0" marL="0">
              <a:lnSpc>
                <a:spcPct val="90000"/>
              </a:lnSpc>
              <a:buNone/>
            </a:pPr>
            <a:r>
              <a:rPr lang="en-US" sz="3200" b="1" dirty="0">
                <a:solidFill>
                  <a:srgbClr val="000000"/>
                </a:solidFill>
                <a:latin typeface="Arial" pitchFamily="34" charset="0"/>
                <a:ea typeface="Arial" pitchFamily="34" charset="-122"/>
                <a:cs typeface="Arial" pitchFamily="34" charset="-120"/>
              </a:rPr>
              <a:t>Три близких понятия
</a:t>
            </a:r>
            <a:endParaRPr lang="en-US" sz="3200" dirty="0"/>
          </a:p>
        </p:txBody>
      </p:sp>
      <p:sp>
        <p:nvSpPr>
          <p:cNvPr id="9" name="Text 1"/>
          <p:cNvSpPr txBox="1"/>
          <p:nvPr/>
        </p:nvSpPr>
        <p:spPr>
          <a:xfrm>
            <a:off x="8021800" y="4650300"/>
            <a:ext cx="1122300" cy="284400"/>
          </a:xfrm>
          <a:prstGeom prst="rect">
            <a:avLst/>
          </a:prstGeom>
          <a:noFill/>
          <a:ln/>
        </p:spPr>
        <p:txBody>
          <a:bodyPr wrap="square" lIns="0" tIns="0" rIns="0" bIns="0" rtlCol="0" anchor="ctr"/>
          <a:lstStyle/>
          <a:p>
            <a:pPr algn="ctr" indent="0" marL="0">
              <a:lnSpc>
                <a:spcPct val="100000"/>
              </a:lnSpc>
              <a:buNone/>
            </a:pPr>
            <a:r>
              <a:rPr lang="en-US" sz="1400" b="1" dirty="0">
                <a:solidFill>
                  <a:srgbClr val="FFFFFF"/>
                </a:solidFill>
                <a:latin typeface="Arial" pitchFamily="34" charset="0"/>
                <a:ea typeface="Arial" pitchFamily="34" charset="-122"/>
                <a:cs typeface="Arial" pitchFamily="34" charset="-120"/>
              </a:rPr>
              <a:t>3</a:t>
            </a:r>
            <a:endParaRPr lang="en-US" sz="1400" dirty="0"/>
          </a:p>
        </p:txBody>
      </p:sp>
      <p:sp>
        <p:nvSpPr>
          <p:cNvPr id="10" name="Text 2"/>
          <p:cNvSpPr txBox="1"/>
          <p:nvPr/>
        </p:nvSpPr>
        <p:spPr>
          <a:xfrm>
            <a:off x="571275" y="2528167"/>
            <a:ext cx="2289300" cy="16989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Орнамент — это декоративный рисунок, в котором один мотив повторяется и образует цельную композицию. Он может покрывать всю поверхность или только её часть.
</a:t>
            </a:r>
            <a:endParaRPr lang="en-US" sz="1300" dirty="0"/>
          </a:p>
        </p:txBody>
      </p:sp>
      <p:sp>
        <p:nvSpPr>
          <p:cNvPr id="11" name="Text 3"/>
          <p:cNvSpPr txBox="1"/>
          <p:nvPr/>
        </p:nvSpPr>
        <p:spPr>
          <a:xfrm>
            <a:off x="571275" y="1905558"/>
            <a:ext cx="2289300" cy="502500"/>
          </a:xfrm>
          <a:prstGeom prst="rect">
            <a:avLst/>
          </a:prstGeom>
          <a:noFill/>
          <a:ln/>
        </p:spPr>
        <p:txBody>
          <a:bodyPr wrap="square" lIns="0" tIns="0" rIns="0" bIns="0" rtlCol="0" anchor="ctr"/>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Орнамент
</a:t>
            </a:r>
            <a:endParaRPr lang="en-US" sz="1500" dirty="0"/>
          </a:p>
        </p:txBody>
      </p:sp>
      <p:sp>
        <p:nvSpPr>
          <p:cNvPr id="12" name="Text 4"/>
          <p:cNvSpPr txBox="1"/>
          <p:nvPr/>
        </p:nvSpPr>
        <p:spPr>
          <a:xfrm>
            <a:off x="3427350" y="2528167"/>
            <a:ext cx="2289300" cy="16989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Бордюр идёт полосой вдоль края. Он не заполняет всё поле, а обозначает границу, помогает отделить части изображения и сделать композицию завершённой.
</a:t>
            </a:r>
            <a:endParaRPr lang="en-US" sz="1300" dirty="0"/>
          </a:p>
        </p:txBody>
      </p:sp>
      <p:sp>
        <p:nvSpPr>
          <p:cNvPr id="13" name="Text 5"/>
          <p:cNvSpPr txBox="1"/>
          <p:nvPr/>
        </p:nvSpPr>
        <p:spPr>
          <a:xfrm>
            <a:off x="3427350" y="1905558"/>
            <a:ext cx="2289300" cy="502500"/>
          </a:xfrm>
          <a:prstGeom prst="rect">
            <a:avLst/>
          </a:prstGeom>
          <a:noFill/>
          <a:ln/>
        </p:spPr>
        <p:txBody>
          <a:bodyPr wrap="square" lIns="0" tIns="0" rIns="0" bIns="0" rtlCol="0" anchor="ctr"/>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Бордюр
</a:t>
            </a:r>
            <a:endParaRPr lang="en-US" sz="1500" dirty="0"/>
          </a:p>
        </p:txBody>
      </p:sp>
      <p:sp>
        <p:nvSpPr>
          <p:cNvPr id="14" name="Text 6"/>
          <p:cNvSpPr txBox="1"/>
          <p:nvPr/>
        </p:nvSpPr>
        <p:spPr>
          <a:xfrm>
            <a:off x="6283425" y="2528167"/>
            <a:ext cx="2289300" cy="16989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Паркет складывается из отдельных элементов, чаще на полу. Общий рисунок возникает из точного соединения модулей, поэтому поверхность выглядит собранной и цельной.
</a:t>
            </a:r>
            <a:endParaRPr lang="en-US" sz="1300" dirty="0"/>
          </a:p>
        </p:txBody>
      </p:sp>
      <p:sp>
        <p:nvSpPr>
          <p:cNvPr id="15" name="Text 7"/>
          <p:cNvSpPr txBox="1"/>
          <p:nvPr/>
        </p:nvSpPr>
        <p:spPr>
          <a:xfrm>
            <a:off x="6283425" y="1905558"/>
            <a:ext cx="2289300" cy="502500"/>
          </a:xfrm>
          <a:prstGeom prst="rect">
            <a:avLst/>
          </a:prstGeom>
          <a:noFill/>
          <a:ln/>
        </p:spPr>
        <p:txBody>
          <a:bodyPr wrap="square" lIns="0" tIns="0" rIns="0" bIns="0" rtlCol="0" anchor="ctr"/>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Паркет
</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075900" y="373500"/>
            <a:ext cx="6708000" cy="571200"/>
          </a:xfrm>
          <a:prstGeom prst="rect">
            <a:avLst/>
          </a:prstGeom>
          <a:noFill/>
          <a:ln/>
        </p:spPr>
        <p:txBody>
          <a:bodyPr wrap="square" lIns="0" tIns="0" rIns="0" bIns="0" rtlCol="0" anchor="t"/>
          <a:lstStyle/>
          <a:p>
            <a:pPr algn="l" indent="0" marL="0">
              <a:lnSpc>
                <a:spcPct val="90000"/>
              </a:lnSpc>
              <a:buNone/>
            </a:pPr>
            <a:r>
              <a:rPr lang="en-US" sz="3200" b="1" dirty="0">
                <a:solidFill>
                  <a:srgbClr val="000000"/>
                </a:solidFill>
                <a:latin typeface="Arial" pitchFamily="34" charset="0"/>
                <a:ea typeface="Arial" pitchFamily="34" charset="-122"/>
                <a:cs typeface="Arial" pitchFamily="34" charset="-120"/>
              </a:rPr>
              <a:t>Почему узоры работают
</a:t>
            </a:r>
            <a:endParaRPr lang="en-US" sz="3200" dirty="0"/>
          </a:p>
        </p:txBody>
      </p:sp>
      <p:sp>
        <p:nvSpPr>
          <p:cNvPr id="9" name="Text 1"/>
          <p:cNvSpPr txBox="1"/>
          <p:nvPr/>
        </p:nvSpPr>
        <p:spPr>
          <a:xfrm>
            <a:off x="8021800" y="4650300"/>
            <a:ext cx="1122300" cy="284400"/>
          </a:xfrm>
          <a:prstGeom prst="rect">
            <a:avLst/>
          </a:prstGeom>
          <a:noFill/>
          <a:ln/>
        </p:spPr>
        <p:txBody>
          <a:bodyPr wrap="square" lIns="0" tIns="0" rIns="0" bIns="0" rtlCol="0" anchor="ctr"/>
          <a:lstStyle/>
          <a:p>
            <a:pPr algn="ctr" indent="0" marL="0">
              <a:lnSpc>
                <a:spcPct val="100000"/>
              </a:lnSpc>
              <a:buNone/>
            </a:pPr>
            <a:r>
              <a:rPr lang="en-US" sz="1400" b="1" dirty="0">
                <a:solidFill>
                  <a:srgbClr val="FFFFFF"/>
                </a:solidFill>
                <a:latin typeface="Arial" pitchFamily="34" charset="0"/>
                <a:ea typeface="Arial" pitchFamily="34" charset="-122"/>
                <a:cs typeface="Arial" pitchFamily="34" charset="-120"/>
              </a:rPr>
              <a:t>4</a:t>
            </a:r>
            <a:endParaRPr lang="en-US" sz="1400" dirty="0"/>
          </a:p>
        </p:txBody>
      </p:sp>
      <p:sp>
        <p:nvSpPr>
          <p:cNvPr id="10" name="Text 2"/>
          <p:cNvSpPr txBox="1"/>
          <p:nvPr/>
        </p:nvSpPr>
        <p:spPr>
          <a:xfrm>
            <a:off x="2075900" y="1189174"/>
            <a:ext cx="6488700" cy="284400"/>
          </a:xfrm>
          <a:prstGeom prst="rect">
            <a:avLst/>
          </a:prstGeom>
          <a:noFill/>
          <a:ln/>
        </p:spPr>
        <p:txBody>
          <a:bodyPr wrap="square" lIns="0" tIns="0" rIns="0" bIns="0" rtlCol="0" anchor="ctr"/>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Узнаваемость
</a:t>
            </a:r>
            <a:endParaRPr lang="en-US" sz="1400" dirty="0"/>
          </a:p>
        </p:txBody>
      </p:sp>
      <p:sp>
        <p:nvSpPr>
          <p:cNvPr id="11" name="Text 3"/>
          <p:cNvSpPr txBox="1"/>
          <p:nvPr/>
        </p:nvSpPr>
        <p:spPr>
          <a:xfrm>
            <a:off x="2075900" y="1520526"/>
            <a:ext cx="6488700" cy="571200"/>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Повтор делает узор узнаваемым: глаз быстро замечает одинаковые элементы и начинает считывать рисунок как систему, а не как случайный набор деталей.
</a:t>
            </a:r>
            <a:endParaRPr lang="en-US" sz="1200" dirty="0"/>
          </a:p>
        </p:txBody>
      </p:sp>
      <p:sp>
        <p:nvSpPr>
          <p:cNvPr id="12" name="Text 4"/>
          <p:cNvSpPr txBox="1"/>
          <p:nvPr/>
        </p:nvSpPr>
        <p:spPr>
          <a:xfrm>
            <a:off x="2075900" y="3544124"/>
            <a:ext cx="6488700" cy="284400"/>
          </a:xfrm>
          <a:prstGeom prst="rect">
            <a:avLst/>
          </a:prstGeom>
          <a:noFill/>
          <a:ln/>
        </p:spPr>
        <p:txBody>
          <a:bodyPr wrap="square" lIns="0" tIns="0" rIns="0" bIns="0" rtlCol="0" anchor="ctr"/>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Порядок и равновесие
</a:t>
            </a:r>
            <a:endParaRPr lang="en-US" sz="1400" dirty="0"/>
          </a:p>
        </p:txBody>
      </p:sp>
      <p:sp>
        <p:nvSpPr>
          <p:cNvPr id="13" name="Text 5"/>
          <p:cNvSpPr txBox="1"/>
          <p:nvPr/>
        </p:nvSpPr>
        <p:spPr>
          <a:xfrm>
            <a:off x="2075900" y="3875476"/>
            <a:ext cx="6488700" cy="571200"/>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Симметрия добавляет упорядоченность. Если мотив отражён или повторён одинаково, композиция выглядит спокойной, устойчивой и легко запоминается.
</a:t>
            </a:r>
            <a:endParaRPr lang="en-US" sz="1200" dirty="0"/>
          </a:p>
        </p:txBody>
      </p:sp>
      <p:sp>
        <p:nvSpPr>
          <p:cNvPr id="14" name="Text 6"/>
          <p:cNvSpPr txBox="1"/>
          <p:nvPr/>
        </p:nvSpPr>
        <p:spPr>
          <a:xfrm>
            <a:off x="2075900" y="2366649"/>
            <a:ext cx="6488700" cy="284400"/>
          </a:xfrm>
          <a:prstGeom prst="rect">
            <a:avLst/>
          </a:prstGeom>
          <a:noFill/>
          <a:ln/>
        </p:spPr>
        <p:txBody>
          <a:bodyPr wrap="square" lIns="0" tIns="0" rIns="0" bIns="0" rtlCol="0" anchor="ctr"/>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Чёткий ритм
</a:t>
            </a:r>
            <a:endParaRPr lang="en-US" sz="1400" dirty="0"/>
          </a:p>
        </p:txBody>
      </p:sp>
      <p:sp>
        <p:nvSpPr>
          <p:cNvPr id="15" name="Text 7"/>
          <p:cNvSpPr txBox="1"/>
          <p:nvPr/>
        </p:nvSpPr>
        <p:spPr>
          <a:xfrm>
            <a:off x="2075900" y="2698001"/>
            <a:ext cx="6488700" cy="571200"/>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Ритм возникает, когда элементы чередуются через равные промежутки или в заданном порядке. Так даже простой мотив начинает восприниматься выразительно.
</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60000" y="964664"/>
            <a:ext cx="2700000" cy="1653223"/>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3222000" y="964664"/>
            <a:ext cx="2700000" cy="1653223"/>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6084000" y="964664"/>
            <a:ext cx="2700000" cy="1653223"/>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sp>
        <p:nvSpPr>
          <p:cNvPr id="11" name="Text 0"/>
          <p:cNvSpPr txBox="1"/>
          <p:nvPr/>
        </p:nvSpPr>
        <p:spPr>
          <a:xfrm>
            <a:off x="360000" y="373500"/>
            <a:ext cx="8424000" cy="526800"/>
          </a:xfrm>
          <a:prstGeom prst="rect">
            <a:avLst/>
          </a:prstGeom>
          <a:noFill/>
          <a:ln/>
        </p:spPr>
        <p:txBody>
          <a:bodyPr wrap="square" lIns="0" tIns="0" rIns="0" bIns="0" rtlCol="0" anchor="t"/>
          <a:lstStyle/>
          <a:p>
            <a:pPr algn="l" indent="0" marL="0">
              <a:lnSpc>
                <a:spcPct val="90000"/>
              </a:lnSpc>
              <a:buNone/>
            </a:pPr>
            <a:r>
              <a:rPr lang="en-US" sz="3200" b="1" dirty="0">
                <a:solidFill>
                  <a:srgbClr val="000000"/>
                </a:solidFill>
                <a:latin typeface="Arial" pitchFamily="34" charset="0"/>
                <a:ea typeface="Arial" pitchFamily="34" charset="-122"/>
                <a:cs typeface="Arial" pitchFamily="34" charset="-120"/>
              </a:rPr>
              <a:t>Из чего складывается орнамент
</a:t>
            </a:r>
            <a:endParaRPr lang="en-US" sz="3200" dirty="0"/>
          </a:p>
        </p:txBody>
      </p:sp>
      <p:sp>
        <p:nvSpPr>
          <p:cNvPr id="12" name="Text 1"/>
          <p:cNvSpPr txBox="1"/>
          <p:nvPr/>
        </p:nvSpPr>
        <p:spPr>
          <a:xfrm>
            <a:off x="8021800" y="4650300"/>
            <a:ext cx="1122300" cy="284400"/>
          </a:xfrm>
          <a:prstGeom prst="rect">
            <a:avLst/>
          </a:prstGeom>
          <a:noFill/>
          <a:ln/>
        </p:spPr>
        <p:txBody>
          <a:bodyPr wrap="square" lIns="0" tIns="0" rIns="0" bIns="0" rtlCol="0" anchor="ctr"/>
          <a:lstStyle/>
          <a:p>
            <a:pPr algn="ctr" indent="0" marL="0">
              <a:lnSpc>
                <a:spcPct val="100000"/>
              </a:lnSpc>
              <a:buNone/>
            </a:pPr>
            <a:r>
              <a:rPr lang="en-US" sz="1400" b="1" dirty="0">
                <a:solidFill>
                  <a:srgbClr val="FFFFFF"/>
                </a:solidFill>
                <a:latin typeface="Arial" pitchFamily="34" charset="0"/>
                <a:ea typeface="Arial" pitchFamily="34" charset="-122"/>
                <a:cs typeface="Arial" pitchFamily="34" charset="-120"/>
              </a:rPr>
              <a:t>5</a:t>
            </a:r>
            <a:endParaRPr lang="en-US" sz="1400" dirty="0"/>
          </a:p>
        </p:txBody>
      </p:sp>
      <p:sp>
        <p:nvSpPr>
          <p:cNvPr id="13" name="Text 2"/>
          <p:cNvSpPr txBox="1"/>
          <p:nvPr/>
        </p:nvSpPr>
        <p:spPr>
          <a:xfrm>
            <a:off x="496650" y="2730300"/>
            <a:ext cx="2457900" cy="1689600"/>
          </a:xfrm>
          <a:prstGeom prst="rect">
            <a:avLst/>
          </a:prstGeom>
          <a:noFill/>
          <a:ln/>
        </p:spPr>
        <p:txBody>
          <a:bodyPr wrap="square" lIns="0" tIns="0" rIns="0" bIns="0" rtlCol="0" anchor="t"/>
          <a:lstStyle/>
          <a:p>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Один элемент — много вариантов
</a:t>
            </a:r>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Представьте маленький листок или ромб, который становится строительным блоком для целого рисунка. Такой элемент называют модулем. Если изменить его положение, повернуть или отразить, можно получить совсем другой характер узора без замены основы.
</a:t>
            </a:r>
            <a:endParaRPr lang="en-US" sz="1000" dirty="0"/>
          </a:p>
        </p:txBody>
      </p:sp>
      <p:sp>
        <p:nvSpPr>
          <p:cNvPr id="14" name="Text 3"/>
          <p:cNvSpPr txBox="1"/>
          <p:nvPr/>
        </p:nvSpPr>
        <p:spPr>
          <a:xfrm>
            <a:off x="3358650" y="2730300"/>
            <a:ext cx="2457900" cy="1689600"/>
          </a:xfrm>
          <a:prstGeom prst="rect">
            <a:avLst/>
          </a:prstGeom>
          <a:noFill/>
          <a:ln/>
        </p:spPr>
        <p:txBody>
          <a:bodyPr wrap="square" lIns="0" tIns="0" rIns="0" bIns="0" rtlCol="0" anchor="t"/>
          <a:lstStyle/>
          <a:p>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Как держится композиция
</a:t>
            </a:r>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Линия помогает модулю двигаться по поверхности, а рамка задаёт границы композиции. Заполнение связывает отдельные части в единый фон, чтобы узор не распадался на случайные фрагменты и читался с расстояния.
</a:t>
            </a:r>
            <a:endParaRPr lang="en-US" sz="1000" dirty="0"/>
          </a:p>
        </p:txBody>
      </p:sp>
      <p:sp>
        <p:nvSpPr>
          <p:cNvPr id="15" name="Text 4"/>
          <p:cNvSpPr txBox="1"/>
          <p:nvPr/>
        </p:nvSpPr>
        <p:spPr>
          <a:xfrm>
            <a:off x="6220650" y="2730300"/>
            <a:ext cx="2457900" cy="1689600"/>
          </a:xfrm>
          <a:prstGeom prst="rect">
            <a:avLst/>
          </a:prstGeom>
          <a:noFill/>
          <a:ln/>
        </p:spPr>
        <p:txBody>
          <a:bodyPr wrap="square" lIns="0" tIns="0" rIns="0" bIns="0" rtlCol="0" anchor="t"/>
          <a:lstStyle/>
          <a:p>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Повтор как инструмент
</a:t>
            </a:r>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Когда один и тот же модуль повторяют, узор можно сделать спокойным, строгим или праздничным. Всё зависит от того, как часто он появляется, как развёрнут и какие соседние элементы ему назначены.
</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61024" y="1459625"/>
            <a:ext cx="8397352" cy="3065700"/>
          </a:xfrm>
          <a:prstGeom prst="rect">
            <a:avLst/>
          </a:prstGeom>
        </p:spPr>
      </p:pic>
      <p:sp>
        <p:nvSpPr>
          <p:cNvPr id="5" name="Text 0"/>
          <p:cNvSpPr txBox="1"/>
          <p:nvPr/>
        </p:nvSpPr>
        <p:spPr>
          <a:xfrm>
            <a:off x="360000" y="373500"/>
            <a:ext cx="8424000" cy="526200"/>
          </a:xfrm>
          <a:prstGeom prst="rect">
            <a:avLst/>
          </a:prstGeom>
          <a:noFill/>
          <a:ln/>
        </p:spPr>
        <p:txBody>
          <a:bodyPr wrap="square" lIns="0" tIns="0" rIns="0" bIns="0" rtlCol="0" anchor="t"/>
          <a:lstStyle/>
          <a:p>
            <a:pPr algn="l" indent="0" marL="0">
              <a:lnSpc>
                <a:spcPct val="90000"/>
              </a:lnSpc>
              <a:buNone/>
            </a:pPr>
            <a:r>
              <a:rPr lang="en-US" sz="3200" b="1" dirty="0">
                <a:solidFill>
                  <a:srgbClr val="000000"/>
                </a:solidFill>
                <a:latin typeface="Arial" pitchFamily="34" charset="0"/>
                <a:ea typeface="Arial" pitchFamily="34" charset="-122"/>
                <a:cs typeface="Arial" pitchFamily="34" charset="-120"/>
              </a:rPr>
              <a:t>Повтор и повороты мотива
</a:t>
            </a:r>
            <a:endParaRPr lang="en-US" sz="3200" dirty="0"/>
          </a:p>
        </p:txBody>
      </p:sp>
      <p:sp>
        <p:nvSpPr>
          <p:cNvPr id="6" name="Text 1"/>
          <p:cNvSpPr txBox="1"/>
          <p:nvPr/>
        </p:nvSpPr>
        <p:spPr>
          <a:xfrm>
            <a:off x="8021800" y="4650300"/>
            <a:ext cx="1122300" cy="284400"/>
          </a:xfrm>
          <a:prstGeom prst="rect">
            <a:avLst/>
          </a:prstGeom>
          <a:noFill/>
          <a:ln/>
        </p:spPr>
        <p:txBody>
          <a:bodyPr wrap="square" lIns="0" tIns="0" rIns="0" bIns="0" rtlCol="0" anchor="ctr"/>
          <a:lstStyle/>
          <a:p>
            <a:pPr algn="ctr" indent="0" marL="0">
              <a:lnSpc>
                <a:spcPct val="100000"/>
              </a:lnSpc>
              <a:buNone/>
            </a:pPr>
            <a:r>
              <a:rPr lang="en-US" sz="1400" b="1" dirty="0">
                <a:solidFill>
                  <a:srgbClr val="FFFFFF"/>
                </a:solidFill>
                <a:latin typeface="Arial" pitchFamily="34" charset="0"/>
                <a:ea typeface="Arial" pitchFamily="34" charset="-122"/>
                <a:cs typeface="Arial" pitchFamily="34" charset="-120"/>
              </a:rPr>
              <a:t>6</a:t>
            </a:r>
            <a:endParaRPr lang="en-US" sz="1400" dirty="0"/>
          </a:p>
        </p:txBody>
      </p:sp>
      <p:sp>
        <p:nvSpPr>
          <p:cNvPr id="7" name="Text 2"/>
          <p:cNvSpPr txBox="1"/>
          <p:nvPr/>
        </p:nvSpPr>
        <p:spPr>
          <a:xfrm>
            <a:off x="360000" y="996625"/>
            <a:ext cx="8424000" cy="361800"/>
          </a:xfrm>
          <a:prstGeom prst="rect">
            <a:avLst/>
          </a:prstGeom>
          <a:noFill/>
          <a:ln/>
        </p:spPr>
        <p:txBody>
          <a:bodyPr wrap="square" lIns="0" tIns="0" rIns="0" bIns="0" rtlCol="0" anchor="t"/>
          <a:lstStyle/>
          <a:p>
            <a:pPr algn="l" indent="0" marL="0">
              <a:lnSpc>
                <a:spcPct val="90000"/>
              </a:lnSpc>
              <a:buNone/>
            </a:pPr>
            <a:r>
              <a:rPr lang="en-US" sz="1686" dirty="0">
                <a:solidFill>
                  <a:srgbClr val="000000"/>
                </a:solidFill>
                <a:latin typeface="Arial" pitchFamily="34" charset="0"/>
                <a:ea typeface="Arial" pitchFamily="34" charset="-122"/>
                <a:cs typeface="Arial" pitchFamily="34" charset="-120"/>
              </a:rPr>
              <a:t>Из одного модуля через повтор, поворот и отражение рождается целая композиция.
</a:t>
            </a:r>
            <a:endParaRPr lang="en-US" sz="1686"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613400" y="1441237"/>
            <a:ext cx="4170600" cy="293652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373500"/>
            <a:ext cx="8424000" cy="971700"/>
          </a:xfrm>
          <a:prstGeom prst="rect">
            <a:avLst/>
          </a:prstGeom>
          <a:noFill/>
          <a:ln/>
        </p:spPr>
        <p:txBody>
          <a:bodyPr wrap="square" lIns="0" tIns="0" rIns="0" bIns="0" rtlCol="0" anchor="t"/>
          <a:lstStyle/>
          <a:p>
            <a:pPr algn="l" indent="0" marL="0">
              <a:lnSpc>
                <a:spcPct val="90000"/>
              </a:lnSpc>
              <a:buNone/>
            </a:pPr>
            <a:r>
              <a:rPr lang="en-US" sz="3200" b="1" dirty="0">
                <a:solidFill>
                  <a:srgbClr val="FFFFFF"/>
                </a:solidFill>
                <a:latin typeface="Arial" pitchFamily="34" charset="0"/>
                <a:ea typeface="Arial" pitchFamily="34" charset="-122"/>
                <a:cs typeface="Arial" pitchFamily="34" charset="-120"/>
              </a:rPr>
              <a:t>Симметрия по линии
</a:t>
            </a:r>
            <a:endParaRPr lang="en-US" sz="3200" dirty="0"/>
          </a:p>
        </p:txBody>
      </p:sp>
      <p:sp>
        <p:nvSpPr>
          <p:cNvPr id="8" name="Text 1"/>
          <p:cNvSpPr txBox="1"/>
          <p:nvPr/>
        </p:nvSpPr>
        <p:spPr>
          <a:xfrm>
            <a:off x="8021825" y="4651375"/>
            <a:ext cx="1122300" cy="284400"/>
          </a:xfrm>
          <a:prstGeom prst="rect">
            <a:avLst/>
          </a:prstGeom>
          <a:noFill/>
          <a:ln/>
        </p:spPr>
        <p:txBody>
          <a:bodyPr wrap="square" lIns="0" tIns="0" rIns="0" bIns="0" rtlCol="0" anchor="ctr"/>
          <a:lstStyle/>
          <a:p>
            <a:pPr algn="ctr" indent="0" marL="0">
              <a:lnSpc>
                <a:spcPct val="100000"/>
              </a:lnSpc>
              <a:buNone/>
            </a:pPr>
            <a:r>
              <a:rPr lang="en-US" sz="1400" b="1" dirty="0">
                <a:solidFill>
                  <a:srgbClr val="FFFFFF"/>
                </a:solidFill>
                <a:latin typeface="Arial" pitchFamily="34" charset="0"/>
                <a:ea typeface="Arial" pitchFamily="34" charset="-122"/>
                <a:cs typeface="Arial" pitchFamily="34" charset="-120"/>
              </a:rPr>
              <a:t>7</a:t>
            </a:r>
            <a:endParaRPr lang="en-US" sz="1400" dirty="0"/>
          </a:p>
        </p:txBody>
      </p:sp>
      <p:sp>
        <p:nvSpPr>
          <p:cNvPr id="9" name="Text 2"/>
          <p:cNvSpPr txBox="1"/>
          <p:nvPr/>
        </p:nvSpPr>
        <p:spPr>
          <a:xfrm>
            <a:off x="360000" y="1846308"/>
            <a:ext cx="4106700" cy="4347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Осевая симметрия строится вокруг линии, как будто узор смотрится в зеркало. Левая и правая части совпадают, поэтому рисунок кажется аккуратным и уравновешенным.
</a:t>
            </a:r>
            <a:endParaRPr lang="en-US" sz="900" dirty="0"/>
          </a:p>
        </p:txBody>
      </p:sp>
      <p:sp>
        <p:nvSpPr>
          <p:cNvPr id="10" name="Text 3"/>
          <p:cNvSpPr txBox="1"/>
          <p:nvPr/>
        </p:nvSpPr>
        <p:spPr>
          <a:xfrm>
            <a:off x="360000" y="1574383"/>
            <a:ext cx="4106700" cy="229800"/>
          </a:xfrm>
          <a:prstGeom prst="rect">
            <a:avLst/>
          </a:prstGeom>
          <a:noFill/>
          <a:ln/>
        </p:spPr>
        <p:txBody>
          <a:bodyPr wrap="square" lIns="0" tIns="0" rIns="0" bIns="0" rtlCol="0" anchor="ctr"/>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Зеркальное равновесие
</a:t>
            </a:r>
            <a:endParaRPr lang="en-US" sz="1300" dirty="0"/>
          </a:p>
        </p:txBody>
      </p:sp>
      <p:sp>
        <p:nvSpPr>
          <p:cNvPr id="11" name="Text 4"/>
          <p:cNvSpPr txBox="1"/>
          <p:nvPr/>
        </p:nvSpPr>
        <p:spPr>
          <a:xfrm>
            <a:off x="360000" y="2822098"/>
            <a:ext cx="4106700" cy="4347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Такой приём часто используют в бордюрах и кайме. Повторённые по обе стороны элементы помогают выделить край и не перегружать композицию.
</a:t>
            </a:r>
            <a:endParaRPr lang="en-US" sz="900" dirty="0"/>
          </a:p>
        </p:txBody>
      </p:sp>
      <p:sp>
        <p:nvSpPr>
          <p:cNvPr id="12" name="Text 5"/>
          <p:cNvSpPr txBox="1"/>
          <p:nvPr/>
        </p:nvSpPr>
        <p:spPr>
          <a:xfrm>
            <a:off x="360000" y="2550174"/>
            <a:ext cx="4106700" cy="229800"/>
          </a:xfrm>
          <a:prstGeom prst="rect">
            <a:avLst/>
          </a:prstGeom>
          <a:noFill/>
          <a:ln/>
        </p:spPr>
        <p:txBody>
          <a:bodyPr wrap="square" lIns="0" tIns="0" rIns="0" bIns="0" rtlCol="0" anchor="ctr"/>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Удобно для края
</a:t>
            </a:r>
            <a:endParaRPr lang="en-US" sz="1300" dirty="0"/>
          </a:p>
        </p:txBody>
      </p:sp>
      <p:sp>
        <p:nvSpPr>
          <p:cNvPr id="13" name="Text 6"/>
          <p:cNvSpPr txBox="1"/>
          <p:nvPr/>
        </p:nvSpPr>
        <p:spPr>
          <a:xfrm>
            <a:off x="360000" y="3797889"/>
            <a:ext cx="4106700" cy="434700"/>
          </a:xfrm>
          <a:prstGeom prst="rect">
            <a:avLst/>
          </a:prstGeom>
          <a:noFill/>
          <a:ln/>
        </p:spPr>
        <p:txBody>
          <a:bodyPr wrap="square" lIns="0" tIns="0" rIns="0" bIns="0" rtlCol="0" anchor="t"/>
          <a:lstStyle/>
          <a:p>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Осевая симметрия легко заметна в природе и в декоративных вещах. Её просто проверить: если сложить изображение по линии, половины совпадут.
</a:t>
            </a:r>
            <a:endParaRPr lang="en-US" sz="900" dirty="0"/>
          </a:p>
        </p:txBody>
      </p:sp>
      <p:sp>
        <p:nvSpPr>
          <p:cNvPr id="14" name="Text 7"/>
          <p:cNvSpPr txBox="1"/>
          <p:nvPr/>
        </p:nvSpPr>
        <p:spPr>
          <a:xfrm>
            <a:off x="360000" y="3525964"/>
            <a:ext cx="4106700" cy="229800"/>
          </a:xfrm>
          <a:prstGeom prst="rect">
            <a:avLst/>
          </a:prstGeom>
          <a:noFill/>
          <a:ln/>
        </p:spPr>
        <p:txBody>
          <a:bodyPr wrap="square" lIns="0" tIns="0" rIns="0" bIns="0" rtlCol="0" anchor="ctr"/>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Проверка на совпадение
</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4740125" y="1347461"/>
            <a:ext cx="4044000" cy="1374328"/>
          </a:xfrm>
          <a:prstGeom prst="rect">
            <a:avLst/>
          </a:prstGeom>
        </p:spPr>
      </p:pic>
      <p:sp>
        <p:nvSpPr>
          <p:cNvPr id="8" name="Text 0"/>
          <p:cNvSpPr txBox="1"/>
          <p:nvPr/>
        </p:nvSpPr>
        <p:spPr>
          <a:xfrm>
            <a:off x="360000" y="373500"/>
            <a:ext cx="8424000" cy="580500"/>
          </a:xfrm>
          <a:prstGeom prst="rect">
            <a:avLst/>
          </a:prstGeom>
          <a:noFill/>
          <a:ln/>
        </p:spPr>
        <p:txBody>
          <a:bodyPr wrap="square" lIns="0" tIns="0" rIns="0" bIns="0" rtlCol="0" anchor="t"/>
          <a:lstStyle/>
          <a:p>
            <a:pPr algn="l" indent="0" marL="0">
              <a:lnSpc>
                <a:spcPct val="90000"/>
              </a:lnSpc>
              <a:buNone/>
            </a:pPr>
            <a:r>
              <a:rPr lang="en-US" sz="3200" b="1" dirty="0">
                <a:solidFill>
                  <a:srgbClr val="FFFFFF"/>
                </a:solidFill>
                <a:latin typeface="Arial" pitchFamily="34" charset="0"/>
                <a:ea typeface="Arial" pitchFamily="34" charset="-122"/>
                <a:cs typeface="Arial" pitchFamily="34" charset="-120"/>
              </a:rPr>
              <a:t>Симметрия вокруг центра
</a:t>
            </a:r>
            <a:endParaRPr lang="en-US" sz="3200" dirty="0"/>
          </a:p>
        </p:txBody>
      </p:sp>
      <p:sp>
        <p:nvSpPr>
          <p:cNvPr id="9" name="Text 1"/>
          <p:cNvSpPr txBox="1"/>
          <p:nvPr/>
        </p:nvSpPr>
        <p:spPr>
          <a:xfrm>
            <a:off x="8021825" y="4651375"/>
            <a:ext cx="1122300" cy="284400"/>
          </a:xfrm>
          <a:prstGeom prst="rect">
            <a:avLst/>
          </a:prstGeom>
          <a:noFill/>
          <a:ln/>
        </p:spPr>
        <p:txBody>
          <a:bodyPr wrap="square" lIns="0" tIns="0" rIns="0" bIns="0" rtlCol="0" anchor="ctr"/>
          <a:lstStyle/>
          <a:p>
            <a:pPr algn="ctr" indent="0" marL="0">
              <a:lnSpc>
                <a:spcPct val="100000"/>
              </a:lnSpc>
              <a:buNone/>
            </a:pPr>
            <a:r>
              <a:rPr lang="en-US" sz="1400" b="1" dirty="0">
                <a:solidFill>
                  <a:srgbClr val="FFFFFF"/>
                </a:solidFill>
                <a:latin typeface="Arial" pitchFamily="34" charset="0"/>
                <a:ea typeface="Arial" pitchFamily="34" charset="-122"/>
                <a:cs typeface="Arial" pitchFamily="34" charset="-120"/>
              </a:rPr>
              <a:t>8</a:t>
            </a:r>
            <a:endParaRPr lang="en-US" sz="1400" dirty="0"/>
          </a:p>
        </p:txBody>
      </p:sp>
      <p:sp>
        <p:nvSpPr>
          <p:cNvPr id="10" name="Text 2"/>
          <p:cNvSpPr txBox="1"/>
          <p:nvPr/>
        </p:nvSpPr>
        <p:spPr>
          <a:xfrm>
            <a:off x="620250" y="1843675"/>
            <a:ext cx="3783600" cy="8790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Сначала выбирают центр — точку, вокруг которой строится весь рисунок. От этой точки удобно выстраивать круг, звезду или медальон, чтобы композиция выглядела собранной.
</a:t>
            </a:r>
            <a:endParaRPr lang="en-US" sz="1200" dirty="0"/>
          </a:p>
        </p:txBody>
      </p:sp>
      <p:sp>
        <p:nvSpPr>
          <p:cNvPr id="11" name="Text 3"/>
          <p:cNvSpPr txBox="1"/>
          <p:nvPr/>
        </p:nvSpPr>
        <p:spPr>
          <a:xfrm>
            <a:off x="620269" y="1346575"/>
            <a:ext cx="3783600" cy="390000"/>
          </a:xfrm>
          <a:prstGeom prst="rect">
            <a:avLst/>
          </a:prstGeom>
          <a:noFill/>
          <a:ln/>
        </p:spPr>
        <p:txBody>
          <a:bodyPr wrap="square" lIns="0" tIns="0" rIns="0" bIns="0" rtlCol="0" anchor="ctr"/>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Найти центр
</a:t>
            </a:r>
            <a:endParaRPr lang="en-US" sz="1400" dirty="0"/>
          </a:p>
        </p:txBody>
      </p:sp>
      <p:sp>
        <p:nvSpPr>
          <p:cNvPr id="12" name="Text 4"/>
          <p:cNvSpPr txBox="1"/>
          <p:nvPr/>
        </p:nvSpPr>
        <p:spPr>
          <a:xfrm>
            <a:off x="620250" y="3496075"/>
            <a:ext cx="3783600" cy="8790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Затем мотив поворачивают на одинаковый угол несколько раз подряд. Каждый новый поворот сохраняет форму, но меняет её положение вокруг центра.
</a:t>
            </a:r>
            <a:endParaRPr lang="en-US" sz="1200" dirty="0"/>
          </a:p>
        </p:txBody>
      </p:sp>
      <p:sp>
        <p:nvSpPr>
          <p:cNvPr id="13" name="Text 5"/>
          <p:cNvSpPr txBox="1"/>
          <p:nvPr/>
        </p:nvSpPr>
        <p:spPr>
          <a:xfrm>
            <a:off x="620269" y="2998975"/>
            <a:ext cx="3783600" cy="390000"/>
          </a:xfrm>
          <a:prstGeom prst="rect">
            <a:avLst/>
          </a:prstGeom>
          <a:noFill/>
          <a:ln/>
        </p:spPr>
        <p:txBody>
          <a:bodyPr wrap="square" lIns="0" tIns="0" rIns="0" bIns="0" rtlCol="0" anchor="ctr"/>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Сделать поворот
</a:t>
            </a:r>
            <a:endParaRPr lang="en-US" sz="1400" dirty="0"/>
          </a:p>
        </p:txBody>
      </p:sp>
      <p:sp>
        <p:nvSpPr>
          <p:cNvPr id="14" name="Text 6"/>
          <p:cNvSpPr txBox="1"/>
          <p:nvPr/>
        </p:nvSpPr>
        <p:spPr>
          <a:xfrm>
            <a:off x="5000375" y="3496075"/>
            <a:ext cx="3783600" cy="8790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Когда повороты равномерны, узор получается цельным и легко читается. Такой принцип часто используют в розетках, декоративных плитках и круглых медальонах.
</a:t>
            </a:r>
            <a:endParaRPr lang="en-US" sz="1200" dirty="0"/>
          </a:p>
        </p:txBody>
      </p:sp>
      <p:sp>
        <p:nvSpPr>
          <p:cNvPr id="15" name="Text 7"/>
          <p:cNvSpPr txBox="1"/>
          <p:nvPr/>
        </p:nvSpPr>
        <p:spPr>
          <a:xfrm>
            <a:off x="5000394" y="2998975"/>
            <a:ext cx="3783600" cy="390000"/>
          </a:xfrm>
          <a:prstGeom prst="rect">
            <a:avLst/>
          </a:prstGeom>
          <a:noFill/>
          <a:ln/>
        </p:spPr>
        <p:txBody>
          <a:bodyPr wrap="square" lIns="0" tIns="0" rIns="0" bIns="0" rtlCol="0" anchor="ctr"/>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Получить круговой узор
</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967500" y="1216809"/>
            <a:ext cx="4791900" cy="2586483"/>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373500"/>
            <a:ext cx="8424000" cy="580500"/>
          </a:xfrm>
          <a:prstGeom prst="rect">
            <a:avLst/>
          </a:prstGeom>
          <a:noFill/>
          <a:ln/>
        </p:spPr>
        <p:txBody>
          <a:bodyPr wrap="square" lIns="0" tIns="0" rIns="0" bIns="0" rtlCol="0" anchor="t"/>
          <a:lstStyle/>
          <a:p>
            <a:pPr algn="l" indent="0" marL="0">
              <a:lnSpc>
                <a:spcPct val="90000"/>
              </a:lnSpc>
              <a:buNone/>
            </a:pPr>
            <a:r>
              <a:rPr lang="en-US" sz="3200" b="1" dirty="0">
                <a:solidFill>
                  <a:srgbClr val="000000"/>
                </a:solidFill>
                <a:latin typeface="Arial" pitchFamily="34" charset="0"/>
                <a:ea typeface="Arial" pitchFamily="34" charset="-122"/>
                <a:cs typeface="Arial" pitchFamily="34" charset="-120"/>
              </a:rPr>
              <a:t>Роль цвета и контраста
</a:t>
            </a:r>
            <a:endParaRPr lang="en-US" sz="3200" dirty="0"/>
          </a:p>
        </p:txBody>
      </p:sp>
      <p:sp>
        <p:nvSpPr>
          <p:cNvPr id="8" name="Text 1"/>
          <p:cNvSpPr txBox="1"/>
          <p:nvPr/>
        </p:nvSpPr>
        <p:spPr>
          <a:xfrm>
            <a:off x="8021800" y="4650300"/>
            <a:ext cx="1122300" cy="284400"/>
          </a:xfrm>
          <a:prstGeom prst="rect">
            <a:avLst/>
          </a:prstGeom>
          <a:noFill/>
          <a:ln/>
        </p:spPr>
        <p:txBody>
          <a:bodyPr wrap="square" lIns="0" tIns="0" rIns="0" bIns="0" rtlCol="0" anchor="ctr"/>
          <a:lstStyle/>
          <a:p>
            <a:pPr algn="ctr" indent="0" marL="0">
              <a:lnSpc>
                <a:spcPct val="100000"/>
              </a:lnSpc>
              <a:buNone/>
            </a:pPr>
            <a:r>
              <a:rPr lang="en-US" sz="1400" b="1" dirty="0">
                <a:solidFill>
                  <a:srgbClr val="FFFFFF"/>
                </a:solidFill>
                <a:latin typeface="Arial" pitchFamily="34" charset="0"/>
                <a:ea typeface="Arial" pitchFamily="34" charset="-122"/>
                <a:cs typeface="Arial" pitchFamily="34" charset="-120"/>
              </a:rPr>
              <a:t>9</a:t>
            </a:r>
            <a:endParaRPr lang="en-US" sz="1400" dirty="0"/>
          </a:p>
        </p:txBody>
      </p:sp>
      <p:sp>
        <p:nvSpPr>
          <p:cNvPr id="9" name="Text 2"/>
          <p:cNvSpPr txBox="1"/>
          <p:nvPr/>
        </p:nvSpPr>
        <p:spPr>
          <a:xfrm>
            <a:off x="530702" y="1389548"/>
            <a:ext cx="3109200" cy="1193700"/>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Цвет помогает отделять мотив от фона и подчёркивает границы повторяющихся элементов.
</a:t>
            </a:r>
            <a:endParaRPr lang="en-US" sz="1400" dirty="0"/>
          </a:p>
        </p:txBody>
      </p:sp>
      <p:sp>
        <p:nvSpPr>
          <p:cNvPr id="10" name="Text 3"/>
          <p:cNvSpPr txBox="1"/>
          <p:nvPr/>
        </p:nvSpPr>
        <p:spPr>
          <a:xfrm>
            <a:off x="530702" y="3055791"/>
            <a:ext cx="3109200" cy="1193700"/>
          </a:xfrm>
          <a:prstGeom prst="rect">
            <a:avLst/>
          </a:prstGeom>
          <a:noFill/>
          <a:ln/>
        </p:spPr>
        <p:txBody>
          <a:bodyPr wrap="square" lIns="0" tIns="0" rIns="0" bIns="0" rtlCol="0" anchor="ctr"/>
          <a:lstStyle/>
          <a:p>
            <a:pPr algn="l" indent="0" marL="0">
              <a:lnSpc>
                <a:spcPct val="100000"/>
              </a:lnSpc>
              <a:buNone/>
            </a:pPr>
            <a:r>
              <a:rPr lang="en-US" sz="1400" dirty="0">
                <a:solidFill>
                  <a:srgbClr val="0A2463"/>
                </a:solidFill>
                <a:latin typeface="Arial" pitchFamily="34" charset="0"/>
                <a:ea typeface="Arial" pitchFamily="34" charset="-122"/>
                <a:cs typeface="Arial" pitchFamily="34" charset="-120"/>
              </a:rPr>
              <a:t>Чем меньше основных цветов, тем проще сохранить ясность узора и не перегрузить композицию.
</a:t>
            </a:r>
            <a:endParaRPr lang="en-US" sz="1400" dirty="0"/>
          </a:p>
        </p:txBody>
      </p:sp>
      <p:sp>
        <p:nvSpPr>
          <p:cNvPr id="11" name="Text 4"/>
          <p:cNvSpPr txBox="1"/>
          <p:nvPr/>
        </p:nvSpPr>
        <p:spPr>
          <a:xfrm>
            <a:off x="3967500" y="3906900"/>
            <a:ext cx="4816500" cy="342600"/>
          </a:xfrm>
          <a:prstGeom prst="rect">
            <a:avLst/>
          </a:prstGeom>
          <a:noFill/>
          <a:ln/>
        </p:spPr>
        <p:txBody>
          <a:bodyPr wrap="square" lIns="0" tIns="0" rIns="0" bIns="0" rtlCol="0" anchor="b"/>
          <a:lstStyle/>
          <a:p>
            <a:pPr algn="r" indent="0" marL="0">
              <a:lnSpc>
                <a:spcPct val="100000"/>
              </a:lnSpc>
              <a:buNone/>
            </a:pPr>
            <a:r>
              <a:rPr lang="en-US" sz="1225" dirty="0">
                <a:solidFill>
                  <a:srgbClr val="000000"/>
                </a:solidFill>
                <a:latin typeface="Arial" pitchFamily="34" charset="0"/>
                <a:ea typeface="Arial" pitchFamily="34" charset="-122"/>
                <a:cs typeface="Arial" pitchFamily="34" charset="-120"/>
              </a:rPr>
              <a:t>Учебная схема для наглядного объяснения принципа цветовой сдержанности
</a:t>
            </a:r>
            <a:endParaRPr lang="en-US" sz="1225"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021800" y="4650300"/>
            <a:ext cx="1122300" cy="284400"/>
          </a:xfrm>
          <a:prstGeom prst="rect">
            <a:avLst/>
          </a:prstGeom>
          <a:noFill/>
          <a:ln/>
        </p:spPr>
        <p:txBody>
          <a:bodyPr wrap="square" lIns="0" tIns="0" rIns="0" bIns="0" rtlCol="0" anchor="ctr"/>
          <a:lstStyle/>
          <a:p>
            <a:pPr algn="ctr" indent="0" marL="0">
              <a:lnSpc>
                <a:spcPct val="100000"/>
              </a:lnSpc>
              <a:buNone/>
            </a:pPr>
            <a:r>
              <a:rPr lang="en-US" sz="1400" b="1" dirty="0">
                <a:solidFill>
                  <a:srgbClr val="FFFFFF"/>
                </a:solidFill>
                <a:latin typeface="Arial" pitchFamily="34" charset="0"/>
                <a:ea typeface="Arial" pitchFamily="34" charset="-122"/>
                <a:cs typeface="Arial" pitchFamily="34" charset="-120"/>
              </a:rPr>
              <a:t>10</a:t>
            </a:r>
            <a:endParaRPr lang="en-US" sz="1400" dirty="0"/>
          </a:p>
        </p:txBody>
      </p:sp>
      <p:sp>
        <p:nvSpPr>
          <p:cNvPr id="5" name="Text 1"/>
          <p:cNvSpPr txBox="1"/>
          <p:nvPr/>
        </p:nvSpPr>
        <p:spPr>
          <a:xfrm>
            <a:off x="5017425" y="1472550"/>
            <a:ext cx="3766500" cy="2403000"/>
          </a:xfrm>
          <a:prstGeom prst="rect">
            <a:avLst/>
          </a:prstGeom>
          <a:noFill/>
          <a:ln/>
        </p:spPr>
        <p:txBody>
          <a:bodyPr wrap="square" lIns="0" tIns="0" rIns="0" bIns="0" rtlCol="0" anchor="ctr"/>
          <a:lstStyle/>
          <a:p>
            <a:pPr algn="l" indent="0" marL="0">
              <a:lnSpc>
                <a:spcPct val="100000"/>
              </a:lnSpc>
              <a:buNone/>
            </a:pPr>
            <a:r>
              <a:rPr lang="en-US" sz="1700" b="1" dirty="0">
                <a:solidFill>
                  <a:srgbClr val="000000"/>
                </a:solidFill>
                <a:latin typeface="Arial" pitchFamily="34" charset="0"/>
                <a:ea typeface="Arial" pitchFamily="34" charset="-122"/>
                <a:cs typeface="Arial" pitchFamily="34" charset="-120"/>
              </a:rPr>
              <a:t>Три группы мотивов помогают быстро читать узор и выбирать простую основу для собственного рисунка.
</a:t>
            </a:r>
            <a:endParaRPr lang="en-US" sz="1700" dirty="0"/>
          </a:p>
        </p:txBody>
      </p:sp>
      <p:sp>
        <p:nvSpPr>
          <p:cNvPr id="6" name="Text 2"/>
          <p:cNvSpPr txBox="1"/>
          <p:nvPr/>
        </p:nvSpPr>
        <p:spPr>
          <a:xfrm>
            <a:off x="1020400" y="1406350"/>
            <a:ext cx="3226500" cy="910500"/>
          </a:xfrm>
          <a:prstGeom prst="rect">
            <a:avLst/>
          </a:prstGeom>
          <a:noFill/>
          <a:ln/>
        </p:spPr>
        <p:txBody>
          <a:bodyPr wrap="square" lIns="0" tIns="0" rIns="0" bIns="0" rtlCol="0" anchor="ctr"/>
          <a:lstStyle/>
          <a:p>
            <a:pPr algn="ctr" indent="0" marL="0">
              <a:lnSpc>
                <a:spcPct val="100000"/>
              </a:lnSpc>
              <a:buNone/>
            </a:pPr>
            <a:r>
              <a:rPr lang="en-US" sz="4700" b="1" dirty="0">
                <a:solidFill>
                  <a:srgbClr val="FFFFFF"/>
                </a:solidFill>
                <a:latin typeface="Arial" pitchFamily="34" charset="0"/>
                <a:ea typeface="Arial" pitchFamily="34" charset="-122"/>
                <a:cs typeface="Arial" pitchFamily="34" charset="-120"/>
              </a:rPr>
              <a:t>3
</a:t>
            </a:r>
            <a:endParaRPr lang="en-US" sz="4700" dirty="0"/>
          </a:p>
        </p:txBody>
      </p:sp>
      <p:sp>
        <p:nvSpPr>
          <p:cNvPr id="7" name="Text 3"/>
          <p:cNvSpPr txBox="1"/>
          <p:nvPr/>
        </p:nvSpPr>
        <p:spPr>
          <a:xfrm>
            <a:off x="1020400" y="2470900"/>
            <a:ext cx="3226500" cy="1022400"/>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основные группы мотивов чаще всего выделяют в школьных примерах орнамента.
</a:t>
            </a:r>
            <a:endParaRPr lang="en-US" sz="1400" dirty="0"/>
          </a:p>
        </p:txBody>
      </p:sp>
      <p:sp>
        <p:nvSpPr>
          <p:cNvPr id="8" name="Text 4"/>
          <p:cNvSpPr txBox="1"/>
          <p:nvPr/>
        </p:nvSpPr>
        <p:spPr>
          <a:xfrm>
            <a:off x="1020400" y="3647500"/>
            <a:ext cx="3226500" cy="284400"/>
          </a:xfrm>
          <a:prstGeom prst="rect">
            <a:avLst/>
          </a:prstGeom>
          <a:noFill/>
          <a:ln/>
        </p:spPr>
        <p:txBody>
          <a:bodyPr wrap="square" lIns="0" tIns="0" rIns="0" bIns="0" rtlCol="0" anchor="b"/>
          <a:lstStyle/>
          <a:p>
            <a:pPr algn="l" indent="0" marL="0">
              <a:lnSpc>
                <a:spcPct val="100000"/>
              </a:lnSpc>
              <a:buNone/>
            </a:pPr>
            <a:r>
              <a:rPr lang="en-US" sz="1131" dirty="0">
                <a:solidFill>
                  <a:srgbClr val="FFFFFF"/>
                </a:solidFill>
                <a:latin typeface="Arial" pitchFamily="34" charset="0"/>
                <a:ea typeface="Arial" pitchFamily="34" charset="-122"/>
                <a:cs typeface="Arial" pitchFamily="34" charset="-120"/>
              </a:rPr>
              <a:t>Учебная классификация декоративных мотивов
</a:t>
            </a:r>
            <a:endParaRPr lang="en-US" sz="113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60000" y="964392"/>
            <a:ext cx="2700000" cy="1843066"/>
          </a:xfrm>
          <a:prstGeom prst="rect">
            <a:avLst/>
          </a:prstGeom>
        </p:spPr>
      </p:pic>
      <p:pic>
        <p:nvPicPr>
          <p:cNvPr id="5" name="Image 3" descr="preencoded.png">    </p:cNvPr>
          <p:cNvPicPr>
            <a:picLocks noChangeAspect="1"/>
          </p:cNvPicPr>
          <p:nvPr/>
        </p:nvPicPr>
        <p:blipFill>
          <a:blip r:embed="rId4"/>
          <a:stretch>
            <a:fillRect/>
          </a:stretch>
        </p:blipFill>
        <p:spPr>
          <a:xfrm>
            <a:off x="6084000" y="964392"/>
            <a:ext cx="2700000" cy="1843066"/>
          </a:xfrm>
          <a:prstGeom prst="rect">
            <a:avLst/>
          </a:prstGeom>
        </p:spPr>
      </p:pic>
      <p:pic>
        <p:nvPicPr>
          <p:cNvPr id="6" name="Image 4" descr="preencoded.png">    </p:cNvPr>
          <p:cNvPicPr>
            <a:picLocks noChangeAspect="1"/>
          </p:cNvPicPr>
          <p:nvPr/>
        </p:nvPicPr>
        <p:blipFill>
          <a:blip r:embed="rId5"/>
          <a:stretch>
            <a:fillRect/>
          </a:stretch>
        </p:blipFill>
        <p:spPr>
          <a:xfrm>
            <a:off x="3222000" y="964392"/>
            <a:ext cx="2700000" cy="1843066"/>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60000" y="373500"/>
            <a:ext cx="8424000" cy="580500"/>
          </a:xfrm>
          <a:prstGeom prst="rect">
            <a:avLst/>
          </a:prstGeom>
          <a:noFill/>
          <a:ln/>
        </p:spPr>
        <p:txBody>
          <a:bodyPr wrap="square" lIns="0" tIns="0" rIns="0" bIns="0" rtlCol="0" anchor="t"/>
          <a:lstStyle/>
          <a:p>
            <a:pPr algn="l" indent="0" marL="0">
              <a:lnSpc>
                <a:spcPct val="90000"/>
              </a:lnSpc>
              <a:buNone/>
            </a:pPr>
            <a:r>
              <a:rPr lang="en-US" sz="3194" b="1" dirty="0">
                <a:solidFill>
                  <a:srgbClr val="FFFFFF"/>
                </a:solidFill>
                <a:latin typeface="Arial" pitchFamily="34" charset="0"/>
                <a:ea typeface="Arial" pitchFamily="34" charset="-122"/>
                <a:cs typeface="Arial" pitchFamily="34" charset="-120"/>
              </a:rPr>
              <a:t>Три взгляда на геометрический орнамент
</a:t>
            </a:r>
            <a:endParaRPr lang="en-US" sz="3194" dirty="0"/>
          </a:p>
        </p:txBody>
      </p:sp>
      <p:sp>
        <p:nvSpPr>
          <p:cNvPr id="9" name="Text 1"/>
          <p:cNvSpPr txBox="1"/>
          <p:nvPr/>
        </p:nvSpPr>
        <p:spPr>
          <a:xfrm>
            <a:off x="360000" y="2917800"/>
            <a:ext cx="2700000" cy="16545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Сетка, которая не заканчивается
</a:t>
            </a:r>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В исламском искусстве геометрический орнамент строится из точных повторов и тонких соединений. Линии переплетаются в плотную сетку, а рисунок кажется бесконечным, потому что элементы продолжаются за пределы видимой части.
</a:t>
            </a:r>
            <a:endParaRPr lang="en-US" sz="1400" dirty="0"/>
          </a:p>
        </p:txBody>
      </p:sp>
      <p:sp>
        <p:nvSpPr>
          <p:cNvPr id="10" name="Text 2"/>
          <p:cNvSpPr txBox="1"/>
          <p:nvPr/>
        </p:nvSpPr>
        <p:spPr>
          <a:xfrm>
            <a:off x="6084000" y="2917800"/>
            <a:ext cx="2700000" cy="16545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Цвет как часть традиции
</a:t>
            </a:r>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Народные орнаменты разных стран отличаются не только формой, но и цветом. Где-то преобладают тёплые оттенки и крупные цветы, где-то — строгая геометрия, характерная для местных материалов и традиций.
</a:t>
            </a:r>
            <a:endParaRPr lang="en-US" sz="1400" dirty="0"/>
          </a:p>
        </p:txBody>
      </p:sp>
      <p:sp>
        <p:nvSpPr>
          <p:cNvPr id="11" name="Text 3"/>
          <p:cNvSpPr txBox="1"/>
          <p:nvPr/>
        </p:nvSpPr>
        <p:spPr>
          <a:xfrm>
            <a:off x="3222000" y="2917800"/>
            <a:ext cx="2700000" cy="16545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Знакомые мотивы Европы
</a:t>
            </a:r>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В европейских украшениях часто встречаются розетки, меандры и ленточные узоры. Они легко читаются взглядом, потому что опираются на понятные повторы, чередование деталей и ясный силуэт.
</a:t>
            </a:r>
            <a:endParaRPr lang="en-US" sz="1400" dirty="0"/>
          </a:p>
        </p:txBody>
      </p:sp>
      <p:sp>
        <p:nvSpPr>
          <p:cNvPr id="12" name="Text 4"/>
          <p:cNvSpPr txBox="1"/>
          <p:nvPr/>
        </p:nvSpPr>
        <p:spPr>
          <a:xfrm>
            <a:off x="8021825" y="4651375"/>
            <a:ext cx="1122300" cy="284400"/>
          </a:xfrm>
          <a:prstGeom prst="rect">
            <a:avLst/>
          </a:prstGeom>
          <a:noFill/>
          <a:ln/>
        </p:spPr>
        <p:txBody>
          <a:bodyPr wrap="square" lIns="0" tIns="0" rIns="0" bIns="0" rtlCol="0" anchor="ctr"/>
          <a:lstStyle/>
          <a:p>
            <a:pPr algn="ctr" indent="0" marL="0">
              <a:lnSpc>
                <a:spcPct val="100000"/>
              </a:lnSpc>
              <a:buNone/>
            </a:pPr>
            <a:r>
              <a:rPr lang="en-US" sz="1400" b="1" dirty="0">
                <a:solidFill>
                  <a:srgbClr val="FFFFFF"/>
                </a:solidFill>
                <a:latin typeface="Arial" pitchFamily="34" charset="0"/>
                <a:ea typeface="Arial" pitchFamily="34" charset="-122"/>
                <a:cs typeface="Arial" pitchFamily="34" charset="-120"/>
              </a:rPr>
              <a:t>11</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93350" y="1565182"/>
            <a:ext cx="450000" cy="514286"/>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6127950" y="1597325"/>
            <a:ext cx="450000" cy="4500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3310650" y="1622325"/>
            <a:ext cx="450000" cy="400000"/>
          </a:xfrm>
          <a:prstGeom prst="rect">
            <a:avLst/>
          </a:prstGeom>
        </p:spPr>
      </p:pic>
      <p:sp>
        <p:nvSpPr>
          <p:cNvPr id="10" name="Text 0"/>
          <p:cNvSpPr txBox="1"/>
          <p:nvPr/>
        </p:nvSpPr>
        <p:spPr>
          <a:xfrm>
            <a:off x="360000" y="373500"/>
            <a:ext cx="8424000" cy="580500"/>
          </a:xfrm>
          <a:prstGeom prst="rect">
            <a:avLst/>
          </a:prstGeom>
          <a:noFill/>
          <a:ln/>
        </p:spPr>
        <p:txBody>
          <a:bodyPr wrap="square" lIns="0" tIns="0" rIns="0" bIns="0" rtlCol="0" anchor="t"/>
          <a:lstStyle/>
          <a:p>
            <a:pPr algn="l" indent="0" marL="0">
              <a:lnSpc>
                <a:spcPct val="90000"/>
              </a:lnSpc>
              <a:buNone/>
            </a:pPr>
            <a:r>
              <a:rPr lang="en-US" sz="3200" b="1" dirty="0">
                <a:solidFill>
                  <a:srgbClr val="000000"/>
                </a:solidFill>
                <a:latin typeface="Arial" pitchFamily="34" charset="0"/>
                <a:ea typeface="Arial" pitchFamily="34" charset="-122"/>
                <a:cs typeface="Arial" pitchFamily="34" charset="-120"/>
              </a:rPr>
              <a:t>Три признака бордюра
</a:t>
            </a:r>
            <a:endParaRPr lang="en-US" sz="3200" dirty="0"/>
          </a:p>
        </p:txBody>
      </p:sp>
      <p:sp>
        <p:nvSpPr>
          <p:cNvPr id="11" name="Text 1"/>
          <p:cNvSpPr txBox="1"/>
          <p:nvPr/>
        </p:nvSpPr>
        <p:spPr>
          <a:xfrm>
            <a:off x="8021800" y="4650300"/>
            <a:ext cx="1122300" cy="284400"/>
          </a:xfrm>
          <a:prstGeom prst="rect">
            <a:avLst/>
          </a:prstGeom>
          <a:noFill/>
          <a:ln/>
        </p:spPr>
        <p:txBody>
          <a:bodyPr wrap="square" lIns="0" tIns="0" rIns="0" bIns="0" rtlCol="0" anchor="ctr"/>
          <a:lstStyle/>
          <a:p>
            <a:pPr algn="ctr" indent="0" marL="0">
              <a:lnSpc>
                <a:spcPct val="100000"/>
              </a:lnSpc>
              <a:buNone/>
            </a:pPr>
            <a:r>
              <a:rPr lang="en-US" sz="1400" b="1" dirty="0">
                <a:solidFill>
                  <a:srgbClr val="FFFFFF"/>
                </a:solidFill>
                <a:latin typeface="Arial" pitchFamily="34" charset="0"/>
                <a:ea typeface="Arial" pitchFamily="34" charset="-122"/>
                <a:cs typeface="Arial" pitchFamily="34" charset="-120"/>
              </a:rPr>
              <a:t>12</a:t>
            </a:r>
            <a:endParaRPr lang="en-US" sz="1400" dirty="0"/>
          </a:p>
        </p:txBody>
      </p:sp>
      <p:sp>
        <p:nvSpPr>
          <p:cNvPr id="12" name="Text 2"/>
          <p:cNvSpPr txBox="1"/>
          <p:nvPr/>
        </p:nvSpPr>
        <p:spPr>
          <a:xfrm>
            <a:off x="493350" y="2247226"/>
            <a:ext cx="2545800" cy="18534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Бордюр идёт вдоль края и сразу задаёт границу. Он помогает отделить одну часть поверхности от другой и делает оформление аккуратным и завершённым.
</a:t>
            </a:r>
            <a:endParaRPr lang="en-US" sz="1400" dirty="0"/>
          </a:p>
        </p:txBody>
      </p:sp>
      <p:sp>
        <p:nvSpPr>
          <p:cNvPr id="13" name="Text 3"/>
          <p:cNvSpPr txBox="1"/>
          <p:nvPr/>
        </p:nvSpPr>
        <p:spPr>
          <a:xfrm>
            <a:off x="1001700" y="1543101"/>
            <a:ext cx="2037600" cy="558900"/>
          </a:xfrm>
          <a:prstGeom prst="rect">
            <a:avLst/>
          </a:prstGeom>
          <a:noFill/>
          <a:ln/>
        </p:spPr>
        <p:txBody>
          <a:bodyPr wrap="square" lIns="0" tIns="0" rIns="0" bIns="0" rtlCol="0" anchor="ctr"/>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Край и рамка
</a:t>
            </a:r>
            <a:endParaRPr lang="en-US" sz="1400" dirty="0"/>
          </a:p>
        </p:txBody>
      </p:sp>
      <p:sp>
        <p:nvSpPr>
          <p:cNvPr id="14" name="Text 4"/>
          <p:cNvSpPr txBox="1"/>
          <p:nvPr/>
        </p:nvSpPr>
        <p:spPr>
          <a:xfrm>
            <a:off x="6127950" y="2247226"/>
            <a:ext cx="2545800" cy="18534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У бордюра есть ритм: элементы повторяются, чередуются или поворачиваются. Поэтому даже простая полоска может выглядеть нарядно и быть легко узнаваемой.
</a:t>
            </a:r>
            <a:endParaRPr lang="en-US" sz="1400" dirty="0"/>
          </a:p>
        </p:txBody>
      </p:sp>
      <p:sp>
        <p:nvSpPr>
          <p:cNvPr id="15" name="Text 5"/>
          <p:cNvSpPr txBox="1"/>
          <p:nvPr/>
        </p:nvSpPr>
        <p:spPr>
          <a:xfrm>
            <a:off x="6636300" y="1543101"/>
            <a:ext cx="2037600" cy="558900"/>
          </a:xfrm>
          <a:prstGeom prst="rect">
            <a:avLst/>
          </a:prstGeom>
          <a:noFill/>
          <a:ln/>
        </p:spPr>
        <p:txBody>
          <a:bodyPr wrap="square" lIns="0" tIns="0" rIns="0" bIns="0" rtlCol="0" anchor="ctr"/>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Ритм в полосе
</a:t>
            </a:r>
            <a:endParaRPr lang="en-US" sz="1400" dirty="0"/>
          </a:p>
        </p:txBody>
      </p:sp>
      <p:sp>
        <p:nvSpPr>
          <p:cNvPr id="16" name="Text 6"/>
          <p:cNvSpPr txBox="1"/>
          <p:nvPr/>
        </p:nvSpPr>
        <p:spPr>
          <a:xfrm>
            <a:off x="3310650" y="2247226"/>
            <a:ext cx="2545800" cy="18534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Такая полоса встречается на одежде, плитке, тарелках и обоях. В каждом случае она удерживает взгляд в нужной области и помогает композиции не распадаться.
</a:t>
            </a:r>
            <a:endParaRPr lang="en-US" sz="1400" dirty="0"/>
          </a:p>
        </p:txBody>
      </p:sp>
      <p:sp>
        <p:nvSpPr>
          <p:cNvPr id="17" name="Text 7"/>
          <p:cNvSpPr txBox="1"/>
          <p:nvPr/>
        </p:nvSpPr>
        <p:spPr>
          <a:xfrm>
            <a:off x="3819000" y="1543101"/>
            <a:ext cx="2037600" cy="558900"/>
          </a:xfrm>
          <a:prstGeom prst="rect">
            <a:avLst/>
          </a:prstGeom>
          <a:noFill/>
          <a:ln/>
        </p:spPr>
        <p:txBody>
          <a:bodyPr wrap="square" lIns="0" tIns="0" rIns="0" bIns="0" rtlCol="0" anchor="ctr"/>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Везде вокруг нас
</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61024" y="1459625"/>
            <a:ext cx="8397352" cy="3065700"/>
          </a:xfrm>
          <a:prstGeom prst="rect">
            <a:avLst/>
          </a:prstGeom>
        </p:spPr>
      </p:pic>
      <p:sp>
        <p:nvSpPr>
          <p:cNvPr id="5" name="Text 0"/>
          <p:cNvSpPr txBox="1"/>
          <p:nvPr/>
        </p:nvSpPr>
        <p:spPr>
          <a:xfrm>
            <a:off x="360000" y="373500"/>
            <a:ext cx="8424000" cy="526200"/>
          </a:xfrm>
          <a:prstGeom prst="rect">
            <a:avLst/>
          </a:prstGeom>
          <a:noFill/>
          <a:ln/>
        </p:spPr>
        <p:txBody>
          <a:bodyPr wrap="square" lIns="0" tIns="0" rIns="0" bIns="0" rtlCol="0" anchor="t"/>
          <a:lstStyle/>
          <a:p>
            <a:pPr algn="l" indent="0" marL="0">
              <a:lnSpc>
                <a:spcPct val="90000"/>
              </a:lnSpc>
              <a:buNone/>
            </a:pPr>
            <a:r>
              <a:rPr lang="en-US" sz="3200" b="1" dirty="0">
                <a:solidFill>
                  <a:srgbClr val="000000"/>
                </a:solidFill>
                <a:latin typeface="Arial" pitchFamily="34" charset="0"/>
                <a:ea typeface="Arial" pitchFamily="34" charset="-122"/>
                <a:cs typeface="Arial" pitchFamily="34" charset="-120"/>
              </a:rPr>
              <a:t>Как устроены бордюры
</a:t>
            </a:r>
            <a:endParaRPr lang="en-US" sz="3200" dirty="0"/>
          </a:p>
        </p:txBody>
      </p:sp>
      <p:sp>
        <p:nvSpPr>
          <p:cNvPr id="6" name="Text 1"/>
          <p:cNvSpPr txBox="1"/>
          <p:nvPr/>
        </p:nvSpPr>
        <p:spPr>
          <a:xfrm>
            <a:off x="8021800" y="4650300"/>
            <a:ext cx="1122300" cy="284400"/>
          </a:xfrm>
          <a:prstGeom prst="rect">
            <a:avLst/>
          </a:prstGeom>
          <a:noFill/>
          <a:ln/>
        </p:spPr>
        <p:txBody>
          <a:bodyPr wrap="square" lIns="0" tIns="0" rIns="0" bIns="0" rtlCol="0" anchor="ctr"/>
          <a:lstStyle/>
          <a:p>
            <a:pPr algn="ctr" indent="0" marL="0">
              <a:lnSpc>
                <a:spcPct val="100000"/>
              </a:lnSpc>
              <a:buNone/>
            </a:pPr>
            <a:r>
              <a:rPr lang="en-US" sz="1400" b="1" dirty="0">
                <a:solidFill>
                  <a:srgbClr val="FFFFFF"/>
                </a:solidFill>
                <a:latin typeface="Arial" pitchFamily="34" charset="0"/>
                <a:ea typeface="Arial" pitchFamily="34" charset="-122"/>
                <a:cs typeface="Arial" pitchFamily="34" charset="-120"/>
              </a:rPr>
              <a:t>13</a:t>
            </a:r>
            <a:endParaRPr lang="en-US" sz="1400" dirty="0"/>
          </a:p>
        </p:txBody>
      </p:sp>
      <p:sp>
        <p:nvSpPr>
          <p:cNvPr id="7" name="Text 2"/>
          <p:cNvSpPr txBox="1"/>
          <p:nvPr/>
        </p:nvSpPr>
        <p:spPr>
          <a:xfrm>
            <a:off x="360000" y="996625"/>
            <a:ext cx="8424000" cy="361800"/>
          </a:xfrm>
          <a:prstGeom prst="rect">
            <a:avLst/>
          </a:prstGeom>
          <a:noFill/>
          <a:ln/>
        </p:spPr>
        <p:txBody>
          <a:bodyPr wrap="square" lIns="0" tIns="0" rIns="0" bIns="0" rtlCol="0" anchor="t"/>
          <a:lstStyle/>
          <a:p>
            <a:pPr algn="l" indent="0" marL="0">
              <a:lnSpc>
                <a:spcPct val="90000"/>
              </a:lnSpc>
              <a:buNone/>
            </a:pPr>
            <a:r>
              <a:rPr lang="en-US" sz="1800" dirty="0">
                <a:solidFill>
                  <a:srgbClr val="000000"/>
                </a:solidFill>
                <a:latin typeface="Arial" pitchFamily="34" charset="0"/>
                <a:ea typeface="Arial" pitchFamily="34" charset="-122"/>
                <a:cs typeface="Arial" pitchFamily="34" charset="-120"/>
              </a:rPr>
              <a:t>От простого повторения к более выразительному рисунку
</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60000" y="373500"/>
            <a:ext cx="8424000" cy="580500"/>
          </a:xfrm>
          <a:prstGeom prst="rect">
            <a:avLst/>
          </a:prstGeom>
          <a:noFill/>
          <a:ln/>
        </p:spPr>
        <p:txBody>
          <a:bodyPr wrap="square" lIns="0" tIns="0" rIns="0" bIns="0" rtlCol="0" anchor="t"/>
          <a:lstStyle/>
          <a:p>
            <a:pPr algn="l" indent="0" marL="0">
              <a:lnSpc>
                <a:spcPct val="90000"/>
              </a:lnSpc>
              <a:buNone/>
            </a:pPr>
            <a:r>
              <a:rPr lang="en-US" sz="3200" b="1" dirty="0">
                <a:solidFill>
                  <a:srgbClr val="000000"/>
                </a:solidFill>
                <a:latin typeface="Arial" pitchFamily="34" charset="0"/>
                <a:ea typeface="Arial" pitchFamily="34" charset="-122"/>
                <a:cs typeface="Arial" pitchFamily="34" charset="-120"/>
              </a:rPr>
              <a:t>Как бордюр работает в композиции
</a:t>
            </a:r>
            <a:endParaRPr lang="en-US" sz="3200" dirty="0"/>
          </a:p>
        </p:txBody>
      </p:sp>
      <p:sp>
        <p:nvSpPr>
          <p:cNvPr id="9" name="Text 1"/>
          <p:cNvSpPr txBox="1"/>
          <p:nvPr/>
        </p:nvSpPr>
        <p:spPr>
          <a:xfrm>
            <a:off x="8021800" y="4650300"/>
            <a:ext cx="1122300" cy="284400"/>
          </a:xfrm>
          <a:prstGeom prst="rect">
            <a:avLst/>
          </a:prstGeom>
          <a:noFill/>
          <a:ln/>
        </p:spPr>
        <p:txBody>
          <a:bodyPr wrap="square" lIns="0" tIns="0" rIns="0" bIns="0" rtlCol="0" anchor="ctr"/>
          <a:lstStyle/>
          <a:p>
            <a:pPr algn="ctr" indent="0" marL="0">
              <a:lnSpc>
                <a:spcPct val="100000"/>
              </a:lnSpc>
              <a:buNone/>
            </a:pPr>
            <a:r>
              <a:rPr lang="en-US" sz="1400" b="1" dirty="0">
                <a:solidFill>
                  <a:srgbClr val="FFFFFF"/>
                </a:solidFill>
                <a:latin typeface="Arial" pitchFamily="34" charset="0"/>
                <a:ea typeface="Arial" pitchFamily="34" charset="-122"/>
                <a:cs typeface="Arial" pitchFamily="34" charset="-120"/>
              </a:rPr>
              <a:t>14</a:t>
            </a:r>
            <a:endParaRPr lang="en-US" sz="1400" dirty="0"/>
          </a:p>
        </p:txBody>
      </p:sp>
      <p:sp>
        <p:nvSpPr>
          <p:cNvPr id="10" name="Text 2"/>
          <p:cNvSpPr txBox="1"/>
          <p:nvPr/>
        </p:nvSpPr>
        <p:spPr>
          <a:xfrm>
            <a:off x="2946115" y="3564050"/>
            <a:ext cx="2908200" cy="901200"/>
          </a:xfrm>
          <a:prstGeom prst="rect">
            <a:avLst/>
          </a:prstGeom>
          <a:noFill/>
          <a:ln/>
        </p:spPr>
        <p:txBody>
          <a:bodyPr wrap="square" lIns="0" tIns="0" rIns="0" bIns="0" rtlCol="0" anchor="t"/>
          <a:lstStyle/>
          <a:p>
            <a:pPr algn="l" indent="0" marL="0">
              <a:lnSpc>
                <a:spcPct val="100000"/>
              </a:lnSpc>
              <a:buNone/>
            </a:pPr>
            <a:r>
              <a:rPr lang="en-US" sz="1216" dirty="0">
                <a:solidFill>
                  <a:srgbClr val="FFFFFF"/>
                </a:solidFill>
                <a:latin typeface="Arial" pitchFamily="34" charset="0"/>
                <a:ea typeface="Arial" pitchFamily="34" charset="-122"/>
                <a:cs typeface="Arial" pitchFamily="34" charset="-120"/>
              </a:rPr>
              <a:t>Затем полоса упорядочивает композицию. Она связывает отдельные элементы в общий ритм и делает поверхность более собранной и спокойной для восприятия.
</a:t>
            </a:r>
            <a:endParaRPr lang="en-US" sz="1216" dirty="0"/>
          </a:p>
        </p:txBody>
      </p:sp>
      <p:sp>
        <p:nvSpPr>
          <p:cNvPr id="11" name="Text 3"/>
          <p:cNvSpPr txBox="1"/>
          <p:nvPr/>
        </p:nvSpPr>
        <p:spPr>
          <a:xfrm>
            <a:off x="2946115" y="3220375"/>
            <a:ext cx="2908200" cy="284400"/>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2. Организация частей
</a:t>
            </a:r>
            <a:endParaRPr lang="en-US" sz="1300" dirty="0"/>
          </a:p>
        </p:txBody>
      </p:sp>
      <p:sp>
        <p:nvSpPr>
          <p:cNvPr id="12" name="Text 4"/>
          <p:cNvSpPr txBox="1"/>
          <p:nvPr/>
        </p:nvSpPr>
        <p:spPr>
          <a:xfrm>
            <a:off x="1463790" y="1617600"/>
            <a:ext cx="2908200" cy="901200"/>
          </a:xfrm>
          <a:prstGeom prst="rect">
            <a:avLst/>
          </a:prstGeom>
          <a:noFill/>
          <a:ln/>
        </p:spPr>
        <p:txBody>
          <a:bodyPr wrap="square" lIns="0" tIns="0" rIns="0" bIns="0" rtlCol="0" anchor="t"/>
          <a:lstStyle/>
          <a:p>
            <a:pPr algn="l" indent="0" marL="0">
              <a:lnSpc>
                <a:spcPct val="100000"/>
              </a:lnSpc>
              <a:buNone/>
            </a:pPr>
            <a:r>
              <a:rPr lang="en-US" sz="1212" dirty="0">
                <a:solidFill>
                  <a:srgbClr val="FFFFFF"/>
                </a:solidFill>
                <a:latin typeface="Arial" pitchFamily="34" charset="0"/>
                <a:ea typeface="Arial" pitchFamily="34" charset="-122"/>
                <a:cs typeface="Arial" pitchFamily="34" charset="-120"/>
              </a:rPr>
              <a:t>Бордюр отмечает границу поверхности: край стола, полосу ткани, верх стены или обрамление рисунка. Он помогает сразу понять, где заканчивается одна часть и начинается другая.
</a:t>
            </a:r>
            <a:endParaRPr lang="en-US" sz="1212" dirty="0"/>
          </a:p>
        </p:txBody>
      </p:sp>
      <p:sp>
        <p:nvSpPr>
          <p:cNvPr id="13" name="Text 5"/>
          <p:cNvSpPr txBox="1"/>
          <p:nvPr/>
        </p:nvSpPr>
        <p:spPr>
          <a:xfrm>
            <a:off x="1463790" y="1273925"/>
            <a:ext cx="2908200" cy="284400"/>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1. Обозначение края
</a:t>
            </a:r>
            <a:endParaRPr lang="en-US" sz="1300" dirty="0"/>
          </a:p>
        </p:txBody>
      </p:sp>
      <p:sp>
        <p:nvSpPr>
          <p:cNvPr id="14" name="Text 6"/>
          <p:cNvSpPr txBox="1"/>
          <p:nvPr/>
        </p:nvSpPr>
        <p:spPr>
          <a:xfrm>
            <a:off x="4839629" y="1617600"/>
            <a:ext cx="2908200" cy="9012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В архитектуре бордюр ещё и подчёркивает форму. Он выделяет длину линии, завершает деталь и придаёт ей аккуратный, завершённый вид.
</a:t>
            </a:r>
            <a:endParaRPr lang="en-US" sz="1300" dirty="0"/>
          </a:p>
        </p:txBody>
      </p:sp>
      <p:sp>
        <p:nvSpPr>
          <p:cNvPr id="15" name="Text 7"/>
          <p:cNvSpPr txBox="1"/>
          <p:nvPr/>
        </p:nvSpPr>
        <p:spPr>
          <a:xfrm>
            <a:off x="4839629" y="1273925"/>
            <a:ext cx="2908200" cy="284400"/>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3. Завершение формы
</a:t>
            </a:r>
            <a:endParaRPr lang="en-US" sz="1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60000" y="964664"/>
            <a:ext cx="2700000" cy="1653223"/>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3222000" y="964664"/>
            <a:ext cx="2700000" cy="1653223"/>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6084000" y="964664"/>
            <a:ext cx="2700000" cy="1653223"/>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sp>
        <p:nvSpPr>
          <p:cNvPr id="11" name="Text 0"/>
          <p:cNvSpPr txBox="1"/>
          <p:nvPr/>
        </p:nvSpPr>
        <p:spPr>
          <a:xfrm>
            <a:off x="360000" y="373500"/>
            <a:ext cx="8424000" cy="526800"/>
          </a:xfrm>
          <a:prstGeom prst="rect">
            <a:avLst/>
          </a:prstGeom>
          <a:noFill/>
          <a:ln/>
        </p:spPr>
        <p:txBody>
          <a:bodyPr wrap="square" lIns="0" tIns="0" rIns="0" bIns="0" rtlCol="0" anchor="t"/>
          <a:lstStyle/>
          <a:p>
            <a:pPr algn="l" indent="0" marL="0">
              <a:lnSpc>
                <a:spcPct val="90000"/>
              </a:lnSpc>
              <a:buNone/>
            </a:pPr>
            <a:r>
              <a:rPr lang="en-US" sz="3200" b="1" dirty="0">
                <a:solidFill>
                  <a:srgbClr val="000000"/>
                </a:solidFill>
                <a:latin typeface="Arial" pitchFamily="34" charset="0"/>
                <a:ea typeface="Arial" pitchFamily="34" charset="-122"/>
                <a:cs typeface="Arial" pitchFamily="34" charset="-120"/>
              </a:rPr>
              <a:t>Три образа паркета
</a:t>
            </a:r>
            <a:endParaRPr lang="en-US" sz="3200" dirty="0"/>
          </a:p>
        </p:txBody>
      </p:sp>
      <p:sp>
        <p:nvSpPr>
          <p:cNvPr id="12" name="Text 1"/>
          <p:cNvSpPr txBox="1"/>
          <p:nvPr/>
        </p:nvSpPr>
        <p:spPr>
          <a:xfrm>
            <a:off x="8021800" y="4650300"/>
            <a:ext cx="1122300" cy="284400"/>
          </a:xfrm>
          <a:prstGeom prst="rect">
            <a:avLst/>
          </a:prstGeom>
          <a:noFill/>
          <a:ln/>
        </p:spPr>
        <p:txBody>
          <a:bodyPr wrap="square" lIns="0" tIns="0" rIns="0" bIns="0" rtlCol="0" anchor="ctr"/>
          <a:lstStyle/>
          <a:p>
            <a:pPr algn="ctr" indent="0" marL="0">
              <a:lnSpc>
                <a:spcPct val="100000"/>
              </a:lnSpc>
              <a:buNone/>
            </a:pPr>
            <a:r>
              <a:rPr lang="en-US" sz="1400" b="1" dirty="0">
                <a:solidFill>
                  <a:srgbClr val="FFFFFF"/>
                </a:solidFill>
                <a:latin typeface="Arial" pitchFamily="34" charset="0"/>
                <a:ea typeface="Arial" pitchFamily="34" charset="-122"/>
                <a:cs typeface="Arial" pitchFamily="34" charset="-120"/>
              </a:rPr>
              <a:t>15</a:t>
            </a:r>
            <a:endParaRPr lang="en-US" sz="1400" dirty="0"/>
          </a:p>
        </p:txBody>
      </p:sp>
      <p:sp>
        <p:nvSpPr>
          <p:cNvPr id="13" name="Text 2"/>
          <p:cNvSpPr txBox="1"/>
          <p:nvPr/>
        </p:nvSpPr>
        <p:spPr>
          <a:xfrm>
            <a:off x="496650" y="2730300"/>
            <a:ext cx="2457900" cy="1689600"/>
          </a:xfrm>
          <a:prstGeom prst="rect">
            <a:avLst/>
          </a:prstGeom>
          <a:noFill/>
          <a:ln/>
        </p:spPr>
        <p:txBody>
          <a:bodyPr wrap="square" lIns="0" tIns="0" rIns="0" bIns="0" rtlCol="0" anchor="t"/>
          <a:lstStyle/>
          <a:p>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Пол из модулей
</a:t>
            </a:r>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Паркет в первую очередь связан с полом: из небольших деревянных деталей складывается цельный рисунок. Когда элементы точно подогнаны, поверхность выглядит спокойной и аккуратной.
</a:t>
            </a:r>
            <a:endParaRPr lang="en-US" sz="1000" dirty="0"/>
          </a:p>
        </p:txBody>
      </p:sp>
      <p:sp>
        <p:nvSpPr>
          <p:cNvPr id="14" name="Text 3"/>
          <p:cNvSpPr txBox="1"/>
          <p:nvPr/>
        </p:nvSpPr>
        <p:spPr>
          <a:xfrm>
            <a:off x="3358650" y="2730300"/>
            <a:ext cx="2457900" cy="1689600"/>
          </a:xfrm>
          <a:prstGeom prst="rect">
            <a:avLst/>
          </a:prstGeom>
          <a:noFill/>
          <a:ln/>
        </p:spPr>
        <p:txBody>
          <a:bodyPr wrap="square" lIns="0" tIns="0" rIns="0" bIns="0" rtlCol="0" anchor="t"/>
          <a:lstStyle/>
          <a:p>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Мозаика из дерева
</a:t>
            </a:r>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Наборный паркет похож на мозаику, только вместо камня используются деревянные части. Их форма может быть простой или сложной, но общий узор рождается из точного соединения.
</a:t>
            </a:r>
            <a:endParaRPr lang="en-US" sz="1000" dirty="0"/>
          </a:p>
        </p:txBody>
      </p:sp>
      <p:sp>
        <p:nvSpPr>
          <p:cNvPr id="15" name="Text 4"/>
          <p:cNvSpPr txBox="1"/>
          <p:nvPr/>
        </p:nvSpPr>
        <p:spPr>
          <a:xfrm>
            <a:off x="6220650" y="2730300"/>
            <a:ext cx="2457900" cy="1689600"/>
          </a:xfrm>
          <a:prstGeom prst="rect">
            <a:avLst/>
          </a:prstGeom>
          <a:noFill/>
          <a:ln/>
        </p:spPr>
        <p:txBody>
          <a:bodyPr wrap="square" lIns="0" tIns="0" rIns="0" bIns="0" rtlCol="0" anchor="t"/>
          <a:lstStyle/>
          <a:p>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Один модуль — много вариантов
</a:t>
            </a:r>
            <a:pPr algn="l" indent="0" marL="0">
              <a:lnSpc>
                <a:spcPct val="100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Один и тот же элемент можно поворачивать, зеркально отражать и повторять. Благодаря этому из нескольких одинаковых деталей получается богатый и разнообразный рисунок.
</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60000" y="1886273"/>
            <a:ext cx="4791900" cy="1360054"/>
          </a:xfrm>
          <a:prstGeom prst="rect">
            <a:avLst/>
          </a:prstGeom>
        </p:spPr>
      </p:pic>
      <p:sp>
        <p:nvSpPr>
          <p:cNvPr id="6" name="Text 0"/>
          <p:cNvSpPr txBox="1"/>
          <p:nvPr/>
        </p:nvSpPr>
        <p:spPr>
          <a:xfrm>
            <a:off x="360000" y="373500"/>
            <a:ext cx="8424000" cy="580500"/>
          </a:xfrm>
          <a:prstGeom prst="rect">
            <a:avLst/>
          </a:prstGeom>
          <a:noFill/>
          <a:ln/>
        </p:spPr>
        <p:txBody>
          <a:bodyPr wrap="square" lIns="0" tIns="0" rIns="0" bIns="0" rtlCol="0" anchor="t"/>
          <a:lstStyle/>
          <a:p>
            <a:pPr algn="l" indent="0" marL="0">
              <a:lnSpc>
                <a:spcPct val="90000"/>
              </a:lnSpc>
              <a:buNone/>
            </a:pPr>
            <a:r>
              <a:rPr lang="en-US" sz="3200" b="1" dirty="0">
                <a:solidFill>
                  <a:srgbClr val="000000"/>
                </a:solidFill>
                <a:latin typeface="Arial" pitchFamily="34" charset="0"/>
                <a:ea typeface="Arial" pitchFamily="34" charset="-122"/>
                <a:cs typeface="Arial" pitchFamily="34" charset="-120"/>
              </a:rPr>
              <a:t>Сравнение популярных схем
</a:t>
            </a:r>
            <a:endParaRPr lang="en-US" sz="3200" dirty="0"/>
          </a:p>
        </p:txBody>
      </p:sp>
      <p:sp>
        <p:nvSpPr>
          <p:cNvPr id="7" name="Text 1"/>
          <p:cNvSpPr txBox="1"/>
          <p:nvPr/>
        </p:nvSpPr>
        <p:spPr>
          <a:xfrm>
            <a:off x="8021800" y="4650300"/>
            <a:ext cx="1122300" cy="284400"/>
          </a:xfrm>
          <a:prstGeom prst="rect">
            <a:avLst/>
          </a:prstGeom>
          <a:noFill/>
          <a:ln/>
        </p:spPr>
        <p:txBody>
          <a:bodyPr wrap="square" lIns="0" tIns="0" rIns="0" bIns="0" rtlCol="0" anchor="ctr"/>
          <a:lstStyle/>
          <a:p>
            <a:pPr algn="ctr" indent="0" marL="0">
              <a:lnSpc>
                <a:spcPct val="100000"/>
              </a:lnSpc>
              <a:buNone/>
            </a:pPr>
            <a:r>
              <a:rPr lang="en-US" sz="1400" b="1" dirty="0">
                <a:solidFill>
                  <a:srgbClr val="FFFFFF"/>
                </a:solidFill>
                <a:latin typeface="Arial" pitchFamily="34" charset="0"/>
                <a:ea typeface="Arial" pitchFamily="34" charset="-122"/>
                <a:cs typeface="Arial" pitchFamily="34" charset="-120"/>
              </a:rPr>
              <a:t>16</a:t>
            </a:r>
            <a:endParaRPr lang="en-US" sz="1400" dirty="0"/>
          </a:p>
        </p:txBody>
      </p:sp>
      <p:sp>
        <p:nvSpPr>
          <p:cNvPr id="8" name="Text 2"/>
          <p:cNvSpPr txBox="1"/>
          <p:nvPr/>
        </p:nvSpPr>
        <p:spPr>
          <a:xfrm>
            <a:off x="5504102" y="1389548"/>
            <a:ext cx="3109200" cy="1193700"/>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Эти виды паркетных рисунков отличаются направлением линий, характером ритма и настроением. Сравнение помогает увидеть, как одна и та же идея по-разному работает на полу.
</a:t>
            </a:r>
            <a:endParaRPr lang="en-US" sz="1400" dirty="0"/>
          </a:p>
        </p:txBody>
      </p:sp>
      <p:sp>
        <p:nvSpPr>
          <p:cNvPr id="9" name="Text 3"/>
          <p:cNvSpPr txBox="1"/>
          <p:nvPr/>
        </p:nvSpPr>
        <p:spPr>
          <a:xfrm>
            <a:off x="5504102" y="3022398"/>
            <a:ext cx="3109200" cy="1193700"/>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Направление укладки сильно меняет восприятие: диагональ добавляет движение, а прямые ряды делают поверхность более ровной.
</a:t>
            </a:r>
            <a:endParaRPr lang="en-US" sz="1400" dirty="0"/>
          </a:p>
        </p:txBody>
      </p:sp>
      <p:sp>
        <p:nvSpPr>
          <p:cNvPr id="10" name="Text 4"/>
          <p:cNvSpPr txBox="1"/>
          <p:nvPr/>
        </p:nvSpPr>
        <p:spPr>
          <a:xfrm>
            <a:off x="360000" y="4047325"/>
            <a:ext cx="4816500" cy="342600"/>
          </a:xfrm>
          <a:prstGeom prst="rect">
            <a:avLst/>
          </a:prstGeom>
          <a:noFill/>
          <a:ln/>
        </p:spPr>
        <p:txBody>
          <a:bodyPr wrap="square" lIns="0" tIns="0" rIns="0" bIns="0" rtlCol="0" anchor="b"/>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Учебное сравнение основных паркетных схем
</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61024" y="1459625"/>
            <a:ext cx="8397352" cy="3065700"/>
          </a:xfrm>
          <a:prstGeom prst="rect">
            <a:avLst/>
          </a:prstGeom>
        </p:spPr>
      </p:pic>
      <p:sp>
        <p:nvSpPr>
          <p:cNvPr id="5" name="Text 0"/>
          <p:cNvSpPr txBox="1"/>
          <p:nvPr/>
        </p:nvSpPr>
        <p:spPr>
          <a:xfrm>
            <a:off x="360000" y="373500"/>
            <a:ext cx="8424000" cy="526200"/>
          </a:xfrm>
          <a:prstGeom prst="rect">
            <a:avLst/>
          </a:prstGeom>
          <a:noFill/>
          <a:ln/>
        </p:spPr>
        <p:txBody>
          <a:bodyPr wrap="square" lIns="0" tIns="0" rIns="0" bIns="0" rtlCol="0" anchor="t"/>
          <a:lstStyle/>
          <a:p>
            <a:pPr algn="l" indent="0" marL="0">
              <a:lnSpc>
                <a:spcPct val="90000"/>
              </a:lnSpc>
              <a:buNone/>
            </a:pPr>
            <a:r>
              <a:rPr lang="en-US" sz="3200" b="1" dirty="0">
                <a:solidFill>
                  <a:srgbClr val="000000"/>
                </a:solidFill>
                <a:latin typeface="Arial" pitchFamily="34" charset="0"/>
                <a:ea typeface="Arial" pitchFamily="34" charset="-122"/>
                <a:cs typeface="Arial" pitchFamily="34" charset="-120"/>
              </a:rPr>
              <a:t>Как собирается паркетный рисунок
</a:t>
            </a:r>
            <a:endParaRPr lang="en-US" sz="3200" dirty="0"/>
          </a:p>
        </p:txBody>
      </p:sp>
      <p:sp>
        <p:nvSpPr>
          <p:cNvPr id="6" name="Text 1"/>
          <p:cNvSpPr txBox="1"/>
          <p:nvPr/>
        </p:nvSpPr>
        <p:spPr>
          <a:xfrm>
            <a:off x="8021800" y="4650300"/>
            <a:ext cx="1122300" cy="284400"/>
          </a:xfrm>
          <a:prstGeom prst="rect">
            <a:avLst/>
          </a:prstGeom>
          <a:noFill/>
          <a:ln/>
        </p:spPr>
        <p:txBody>
          <a:bodyPr wrap="square" lIns="0" tIns="0" rIns="0" bIns="0" rtlCol="0" anchor="ctr"/>
          <a:lstStyle/>
          <a:p>
            <a:pPr algn="ctr" indent="0" marL="0">
              <a:lnSpc>
                <a:spcPct val="100000"/>
              </a:lnSpc>
              <a:buNone/>
            </a:pPr>
            <a:r>
              <a:rPr lang="en-US" sz="1400" b="1" dirty="0">
                <a:solidFill>
                  <a:srgbClr val="FFFFFF"/>
                </a:solidFill>
                <a:latin typeface="Arial" pitchFamily="34" charset="0"/>
                <a:ea typeface="Arial" pitchFamily="34" charset="-122"/>
                <a:cs typeface="Arial" pitchFamily="34" charset="-120"/>
              </a:rPr>
              <a:t>17</a:t>
            </a:r>
            <a:endParaRPr lang="en-US" sz="1400" dirty="0"/>
          </a:p>
        </p:txBody>
      </p:sp>
      <p:sp>
        <p:nvSpPr>
          <p:cNvPr id="7" name="Text 2"/>
          <p:cNvSpPr txBox="1"/>
          <p:nvPr/>
        </p:nvSpPr>
        <p:spPr>
          <a:xfrm>
            <a:off x="360000" y="996625"/>
            <a:ext cx="8424000" cy="361800"/>
          </a:xfrm>
          <a:prstGeom prst="rect">
            <a:avLst/>
          </a:prstGeom>
          <a:noFill/>
          <a:ln/>
        </p:spPr>
        <p:txBody>
          <a:bodyPr wrap="square" lIns="0" tIns="0" rIns="0" bIns="0" rtlCol="0" anchor="t"/>
          <a:lstStyle/>
          <a:p>
            <a:pPr algn="l" indent="0" marL="0">
              <a:lnSpc>
                <a:spcPct val="90000"/>
              </a:lnSpc>
              <a:buNone/>
            </a:pPr>
            <a:r>
              <a:rPr lang="en-US" sz="1800" dirty="0">
                <a:solidFill>
                  <a:srgbClr val="000000"/>
                </a:solidFill>
                <a:latin typeface="Arial" pitchFamily="34" charset="0"/>
                <a:ea typeface="Arial" pitchFamily="34" charset="-122"/>
                <a:cs typeface="Arial" pitchFamily="34" charset="-120"/>
              </a:rPr>
              <a:t>От одной детали к большой поверхности через точные соединения
</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075900" y="373500"/>
            <a:ext cx="6708000" cy="571200"/>
          </a:xfrm>
          <a:prstGeom prst="rect">
            <a:avLst/>
          </a:prstGeom>
          <a:noFill/>
          <a:ln/>
        </p:spPr>
        <p:txBody>
          <a:bodyPr wrap="square" lIns="0" tIns="0" rIns="0" bIns="0" rtlCol="0" anchor="t"/>
          <a:lstStyle/>
          <a:p>
            <a:pPr algn="l" indent="0" marL="0">
              <a:lnSpc>
                <a:spcPct val="90000"/>
              </a:lnSpc>
              <a:buNone/>
            </a:pPr>
            <a:r>
              <a:rPr lang="en-US" sz="3200" b="1" dirty="0">
                <a:solidFill>
                  <a:srgbClr val="000000"/>
                </a:solidFill>
                <a:latin typeface="Arial" pitchFamily="34" charset="0"/>
                <a:ea typeface="Arial" pitchFamily="34" charset="-122"/>
                <a:cs typeface="Arial" pitchFamily="34" charset="-120"/>
              </a:rPr>
              <a:t>Из чего зависит вид паркета
</a:t>
            </a:r>
            <a:endParaRPr lang="en-US" sz="3200" dirty="0"/>
          </a:p>
        </p:txBody>
      </p:sp>
      <p:sp>
        <p:nvSpPr>
          <p:cNvPr id="9" name="Text 1"/>
          <p:cNvSpPr txBox="1"/>
          <p:nvPr/>
        </p:nvSpPr>
        <p:spPr>
          <a:xfrm>
            <a:off x="8021800" y="4650300"/>
            <a:ext cx="1122300" cy="284400"/>
          </a:xfrm>
          <a:prstGeom prst="rect">
            <a:avLst/>
          </a:prstGeom>
          <a:noFill/>
          <a:ln/>
        </p:spPr>
        <p:txBody>
          <a:bodyPr wrap="square" lIns="0" tIns="0" rIns="0" bIns="0" rtlCol="0" anchor="ctr"/>
          <a:lstStyle/>
          <a:p>
            <a:pPr algn="ctr" indent="0" marL="0">
              <a:lnSpc>
                <a:spcPct val="100000"/>
              </a:lnSpc>
              <a:buNone/>
            </a:pPr>
            <a:r>
              <a:rPr lang="en-US" sz="1400" b="1" dirty="0">
                <a:solidFill>
                  <a:srgbClr val="FFFFFF"/>
                </a:solidFill>
                <a:latin typeface="Arial" pitchFamily="34" charset="0"/>
                <a:ea typeface="Arial" pitchFamily="34" charset="-122"/>
                <a:cs typeface="Arial" pitchFamily="34" charset="-120"/>
              </a:rPr>
              <a:t>18</a:t>
            </a:r>
            <a:endParaRPr lang="en-US" sz="1400" dirty="0"/>
          </a:p>
        </p:txBody>
      </p:sp>
      <p:sp>
        <p:nvSpPr>
          <p:cNvPr id="10" name="Text 2"/>
          <p:cNvSpPr txBox="1"/>
          <p:nvPr/>
        </p:nvSpPr>
        <p:spPr>
          <a:xfrm>
            <a:off x="2075900" y="1189174"/>
            <a:ext cx="6488700" cy="284400"/>
          </a:xfrm>
          <a:prstGeom prst="rect">
            <a:avLst/>
          </a:prstGeom>
          <a:noFill/>
          <a:ln/>
        </p:spPr>
        <p:txBody>
          <a:bodyPr wrap="square" lIns="0" tIns="0" rIns="0" bIns="0" rtlCol="0" anchor="ctr"/>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Массив дерева
</a:t>
            </a:r>
            <a:endParaRPr lang="en-US" sz="1400" dirty="0"/>
          </a:p>
        </p:txBody>
      </p:sp>
      <p:sp>
        <p:nvSpPr>
          <p:cNvPr id="11" name="Text 3"/>
          <p:cNvSpPr txBox="1"/>
          <p:nvPr/>
        </p:nvSpPr>
        <p:spPr>
          <a:xfrm>
            <a:off x="2075900" y="1520526"/>
            <a:ext cx="6488700" cy="571200"/>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Массив дерева даёт выразительную фактуру и хорошо показывает направление волокон. Из-за этого каждый элемент читается отдельно, а рисунок приобретает живой, естественный вид.
</a:t>
            </a:r>
            <a:endParaRPr lang="en-US" sz="1200" dirty="0"/>
          </a:p>
        </p:txBody>
      </p:sp>
      <p:sp>
        <p:nvSpPr>
          <p:cNvPr id="12" name="Text 4"/>
          <p:cNvSpPr txBox="1"/>
          <p:nvPr/>
        </p:nvSpPr>
        <p:spPr>
          <a:xfrm>
            <a:off x="2075900" y="3544124"/>
            <a:ext cx="6488700" cy="284400"/>
          </a:xfrm>
          <a:prstGeom prst="rect">
            <a:avLst/>
          </a:prstGeom>
          <a:noFill/>
          <a:ln/>
        </p:spPr>
        <p:txBody>
          <a:bodyPr wrap="square" lIns="0" tIns="0" rIns="0" bIns="0" rtlCol="0" anchor="ctr"/>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Точность соединения
</a:t>
            </a:r>
            <a:endParaRPr lang="en-US" sz="1400" dirty="0"/>
          </a:p>
        </p:txBody>
      </p:sp>
      <p:sp>
        <p:nvSpPr>
          <p:cNvPr id="13" name="Text 5"/>
          <p:cNvSpPr txBox="1"/>
          <p:nvPr/>
        </p:nvSpPr>
        <p:spPr>
          <a:xfrm>
            <a:off x="2075900" y="3875476"/>
            <a:ext cx="6488700" cy="571200"/>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На внешний вид шва влияют форма кромки и точность подгонки. Чем аккуратнее соединение, тем яснее читается орнамент и тем цельнее выглядит поверхность.
</a:t>
            </a:r>
            <a:endParaRPr lang="en-US" sz="1200" dirty="0"/>
          </a:p>
        </p:txBody>
      </p:sp>
      <p:sp>
        <p:nvSpPr>
          <p:cNvPr id="14" name="Text 6"/>
          <p:cNvSpPr txBox="1"/>
          <p:nvPr/>
        </p:nvSpPr>
        <p:spPr>
          <a:xfrm>
            <a:off x="2075900" y="2366649"/>
            <a:ext cx="6488700" cy="284400"/>
          </a:xfrm>
          <a:prstGeom prst="rect">
            <a:avLst/>
          </a:prstGeom>
          <a:noFill/>
          <a:ln/>
        </p:spPr>
        <p:txBody>
          <a:bodyPr wrap="square" lIns="0" tIns="0" rIns="0" bIns="0" rtlCol="0" anchor="ctr"/>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Многослойные ламели
</a:t>
            </a:r>
            <a:endParaRPr lang="en-US" sz="1400" dirty="0"/>
          </a:p>
        </p:txBody>
      </p:sp>
      <p:sp>
        <p:nvSpPr>
          <p:cNvPr id="15" name="Text 7"/>
          <p:cNvSpPr txBox="1"/>
          <p:nvPr/>
        </p:nvSpPr>
        <p:spPr>
          <a:xfrm>
            <a:off x="2075900" y="2698001"/>
            <a:ext cx="6488700" cy="571200"/>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Многослойные ламели помогают сделать покрытие более стабильным. Они уменьшают заметность деформаций, поэтому узор дольше сохраняет чёткие линии и ровные стыки.
</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61024" y="1459625"/>
            <a:ext cx="8397352" cy="3065700"/>
          </a:xfrm>
          <a:prstGeom prst="rect">
            <a:avLst/>
          </a:prstGeom>
        </p:spPr>
      </p:pic>
      <p:sp>
        <p:nvSpPr>
          <p:cNvPr id="5" name="Text 0"/>
          <p:cNvSpPr txBox="1"/>
          <p:nvPr/>
        </p:nvSpPr>
        <p:spPr>
          <a:xfrm>
            <a:off x="360000" y="373500"/>
            <a:ext cx="8424000" cy="526200"/>
          </a:xfrm>
          <a:prstGeom prst="rect">
            <a:avLst/>
          </a:prstGeom>
          <a:noFill/>
          <a:ln/>
        </p:spPr>
        <p:txBody>
          <a:bodyPr wrap="square" lIns="0" tIns="0" rIns="0" bIns="0" rtlCol="0" anchor="t"/>
          <a:lstStyle/>
          <a:p>
            <a:pPr algn="l" indent="0" marL="0">
              <a:lnSpc>
                <a:spcPct val="90000"/>
              </a:lnSpc>
              <a:buNone/>
            </a:pPr>
            <a:r>
              <a:rPr lang="en-US" sz="3200" b="1" dirty="0">
                <a:solidFill>
                  <a:srgbClr val="000000"/>
                </a:solidFill>
                <a:latin typeface="Arial" pitchFamily="34" charset="0"/>
                <a:ea typeface="Arial" pitchFamily="34" charset="-122"/>
                <a:cs typeface="Arial" pitchFamily="34" charset="-120"/>
              </a:rPr>
              <a:t>Как придумать свой узор
</a:t>
            </a:r>
            <a:endParaRPr lang="en-US" sz="3200" dirty="0"/>
          </a:p>
        </p:txBody>
      </p:sp>
      <p:sp>
        <p:nvSpPr>
          <p:cNvPr id="6" name="Text 1"/>
          <p:cNvSpPr txBox="1"/>
          <p:nvPr/>
        </p:nvSpPr>
        <p:spPr>
          <a:xfrm>
            <a:off x="8021800" y="4650300"/>
            <a:ext cx="1122300" cy="284400"/>
          </a:xfrm>
          <a:prstGeom prst="rect">
            <a:avLst/>
          </a:prstGeom>
          <a:noFill/>
          <a:ln/>
        </p:spPr>
        <p:txBody>
          <a:bodyPr wrap="square" lIns="0" tIns="0" rIns="0" bIns="0" rtlCol="0" anchor="ctr"/>
          <a:lstStyle/>
          <a:p>
            <a:pPr algn="ctr" indent="0" marL="0">
              <a:lnSpc>
                <a:spcPct val="100000"/>
              </a:lnSpc>
              <a:buNone/>
            </a:pPr>
            <a:r>
              <a:rPr lang="en-US" sz="1400" b="1" dirty="0">
                <a:solidFill>
                  <a:srgbClr val="FFFFFF"/>
                </a:solidFill>
                <a:latin typeface="Arial" pitchFamily="34" charset="0"/>
                <a:ea typeface="Arial" pitchFamily="34" charset="-122"/>
                <a:cs typeface="Arial" pitchFamily="34" charset="-120"/>
              </a:rPr>
              <a:t>19</a:t>
            </a:r>
            <a:endParaRPr lang="en-US" sz="1400" dirty="0"/>
          </a:p>
        </p:txBody>
      </p:sp>
      <p:sp>
        <p:nvSpPr>
          <p:cNvPr id="7" name="Text 2"/>
          <p:cNvSpPr txBox="1"/>
          <p:nvPr/>
        </p:nvSpPr>
        <p:spPr>
          <a:xfrm>
            <a:off x="360000" y="996625"/>
            <a:ext cx="8424000" cy="361800"/>
          </a:xfrm>
          <a:prstGeom prst="rect">
            <a:avLst/>
          </a:prstGeom>
          <a:noFill/>
          <a:ln/>
        </p:spPr>
        <p:txBody>
          <a:bodyPr wrap="square" lIns="0" tIns="0" rIns="0" bIns="0" rtlCol="0" anchor="t"/>
          <a:lstStyle/>
          <a:p>
            <a:pPr algn="l" indent="0" marL="0">
              <a:lnSpc>
                <a:spcPct val="90000"/>
              </a:lnSpc>
              <a:buNone/>
            </a:pPr>
            <a:r>
              <a:rPr lang="en-US" sz="1800" dirty="0">
                <a:solidFill>
                  <a:srgbClr val="000000"/>
                </a:solidFill>
                <a:latin typeface="Arial" pitchFamily="34" charset="0"/>
                <a:ea typeface="Arial" pitchFamily="34" charset="-122"/>
                <a:cs typeface="Arial" pitchFamily="34" charset="-120"/>
              </a:rPr>
              <a:t>Пошаговая схема для создания собственного орнамента
</a:t>
            </a:r>
            <a:endParaRPr lang="en-U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62683" y="1537200"/>
            <a:ext cx="7278900" cy="1593900"/>
          </a:xfrm>
          <a:prstGeom prst="rect">
            <a:avLst/>
          </a:prstGeom>
          <a:noFill/>
          <a:ln/>
        </p:spPr>
        <p:txBody>
          <a:bodyPr wrap="square" lIns="0" tIns="0" rIns="0" bIns="0" rtlCol="0" anchor="ctr"/>
          <a:lstStyle/>
          <a:p>
            <a:pPr algn="l" indent="0" marL="0">
              <a:lnSpc>
                <a:spcPct val="90000"/>
              </a:lnSpc>
              <a:buNone/>
            </a:pPr>
            <a:r>
              <a:rPr lang="en-US" sz="3500" b="1" dirty="0">
                <a:solidFill>
                  <a:srgbClr val="0A2463"/>
                </a:solidFill>
                <a:latin typeface="Arial" pitchFamily="34" charset="0"/>
                <a:ea typeface="Arial" pitchFamily="34" charset="-122"/>
                <a:cs typeface="Arial" pitchFamily="34" charset="-120"/>
              </a:rPr>
              <a:t>Узор можно научиться видеть и создавать
</a:t>
            </a:r>
            <a:endParaRPr lang="en-US" sz="3500" dirty="0"/>
          </a:p>
        </p:txBody>
      </p:sp>
      <p:sp>
        <p:nvSpPr>
          <p:cNvPr id="5" name="Text 1"/>
          <p:cNvSpPr txBox="1"/>
          <p:nvPr/>
        </p:nvSpPr>
        <p:spPr>
          <a:xfrm>
            <a:off x="562675" y="3451625"/>
            <a:ext cx="4125600" cy="1123800"/>
          </a:xfrm>
          <a:prstGeom prst="rect">
            <a:avLst/>
          </a:prstGeom>
          <a:noFill/>
          <a:ln/>
        </p:spPr>
        <p:txBody>
          <a:bodyPr wrap="square" lIns="0" tIns="0" rIns="0" bIns="0" rtlCol="0" anchor="ctr"/>
          <a:lstStyle/>
          <a:p>
            <a:pPr algn="l" indent="0" marL="0">
              <a:lnSpc>
                <a:spcPct val="100000"/>
              </a:lnSpc>
              <a:buNone/>
            </a:pPr>
            <a:r>
              <a:rPr lang="en-US" sz="1427" dirty="0">
                <a:solidFill>
                  <a:srgbClr val="FFFFFF"/>
                </a:solidFill>
                <a:latin typeface="Arial" pitchFamily="34" charset="0"/>
                <a:ea typeface="Arial" pitchFamily="34" charset="-122"/>
                <a:cs typeface="Arial" pitchFamily="34" charset="-120"/>
              </a:rPr>
              <a:t>Орнамент становится понятным благодаря модулю, повтору и симметрии, бордюр помогает собрать край, а паркет превращает множество деталей в единый рисунок. Эти правила легко увидеть вокруг и попробовать в своём эскизе.
</a:t>
            </a:r>
            <a:endParaRPr lang="en-US" sz="1427"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2026-07-27T07:03:07Z</dcterms:created>
  <dcterms:modified xsi:type="dcterms:W3CDTF">2026-07-27T07:03:07Z</dcterms:modified>
</cp:coreProperties>
</file>