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векторов: один объект, разные положения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— направленный отрезок: важны длина и направление, а не место на рисунке.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равенства векторов важна в 10 классе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векторов связывает наглядную геометрию с точными вычислениями: позволяет сравнивать фигуры в разных местах, доказывать свойства параллелограмма и решать задачи на перенос. Это базовая опора координатного метода.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вектора и его основные характеристики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— это направленный отрезок: у него есть начало и конец, а также длина и направление. Именно эти параметры делают вектор «действующим» в задаче.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вектора называется модулем. У ненулевого вектора направление существенно: оно определяет, куда направлено перемещение или сила.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нулевого вектора длина равна 0, а направление отсутствует. Поэтому при сравнении в школьной геометрии в первую очередь учитывают длину и направление.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равенства векторов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Визуальное представление равных векторов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векторы изображаются отрезками одинаковой длины, с одинаковой ориентацией. Если перенести такой отрезок в другое место плоскости параллельно, он останется равным исходному.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положение на чертеже не влияет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удобно сравнивать два параллельных направленных отрезка: они совпадают по длине и направлению, но лежат в разных областях. Этот образ подчеркивает: равенство не зависит от положения на чертеже.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801193"/>
            <a:ext cx="3856200" cy="10491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равенства и неравенства векторов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условия должны выполняться для равенства, и почему некоторые пары векторов автоматически не подходят.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равенства обязаны совпасть и длина (модуль), и направление (ориентация); значит, должны совпадать все координатные компоненты.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из школьного курса геометрии (правило совпадения координат и ориентации).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Следовательно, равенство задаётся единственной проверкой по компонентам.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равенства векторов в координатной форме школьного курса.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a = b тогда и только тогда, когда x1 = x2 и y1 = y2; в пространстве ещё требуется z1 = z2.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координат у равных векторов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две точки-отметки для векторов совпадают, их компоненты по осям не расходятся. Это и есть визуальная проверка строгого равенства.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координат означает равенство: различий ни по длине, ни по направлению в таком случае быть не может.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к правилу равенства координат (x1=x2 и y1=y2).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893206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893206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893206"/>
            <a:ext cx="218700" cy="21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равных векторов на плоскости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 же перемещение (CD) из другой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вектор CD получается тем же образом — 4 клетки вправо и 1 клетку вверх, но стартует из другой точки, то направление и модуль остаются теми же.
</a:t>
            </a:r>
            <a:endParaRPr lang="en-US" sz="1128" dirty="0"/>
          </a:p>
        </p:txBody>
      </p:sp>
      <p:sp>
        <p:nvSpPr>
          <p:cNvPr id="13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перемещение (AB)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AB можно задать «шагами»: на 4 клетки вправо и на 1 клетку вверх. Такое задание фиксирует и длину, и направление, а значит — полностью определяет вектор.
</a:t>
            </a:r>
            <a:endParaRPr lang="en-US" sz="1128" dirty="0"/>
          </a:p>
        </p:txBody>
      </p:sp>
      <p:sp>
        <p:nvSpPr>
          <p:cNvPr id="14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через параллельный перенос
</a:t>
            </a:r>
            <a:pPr algn="l" indent="0" marL="0">
              <a:lnSpc>
                <a:spcPct val="115000"/>
              </a:lnSpc>
              <a:buNone/>
            </a:pPr>
            <a:r>
              <a:rPr lang="en-US" sz="2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удобнее проводить мысленно через перенос: равный вектор можно «переместить» параллельно, не меняя его характеристик. Тогда становится видно, что расположение отрезка несущественно.
</a:t>
            </a:r>
            <a:endParaRPr lang="en-US" sz="102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равенства векторов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Последовательный порядок рассуждений для задач с координатами и построениями.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векторы и отличие от равных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векторы имеют одинаковую длину, но направления направлены навстречу друг другу. Их модули совпадают, поэтому по «величине» ошибку легко не заметить.
</a:t>
            </a:r>
            <a:endParaRPr lang="en-US" sz="1161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противоположные векторы не равны, потому что равенство требует одинаковой ориентации. На практике это фиксируется как a = -b, то есть один вектор является отрицанием другого.
</a:t>
            </a:r>
            <a:endParaRPr lang="en-US" sz="115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различать эти случаи в школьных задачах: именно там часто путают равенство с противоположностью. Следовательно, нужно всегда проверять направление, а не только длину.
</a:t>
            </a:r>
            <a:endParaRPr lang="en-US" sz="11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векторы в параллелограмме и треугольнике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параллелограмме противоположные стороны направлены попарно одинаково: вектор одной стороны равен вектору противоположной, если сравнивать их с учетом ориентации. Это помогает быстро фиксировать переносы и применять признаки параллелограмма в задачах.
</a:t>
            </a:r>
            <a:endParaRPr lang="en-US" sz="1165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треугольнике равные векторы часто появляются при переносе сторон или при работе с серединами отрезков. На рисунках важно мысленно «сдвигать» один направленный отрезок в другое место так, чтобы совпали длина и направление, а не просто форма.
</a:t>
            </a:r>
            <a:endParaRPr lang="en-US" sz="116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346740"/>
            <a:ext cx="3856200" cy="193377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сравнении векторов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распространённые ошибки при сравнении направленных отрезков и правильный критерий равенства: должны совпадать все существенные характеристики — длина и направление, а в координатах также соответствующие компоненты.
</a:t>
            </a:r>
            <a:endParaRPr lang="en-US" sz="985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сводится к потере ориентации: либо забывают направление, либо подменяют строгое сравнение «визуальной похожестью». Координатная проверка делает рассуждение устойчивым.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из школьной геометрии: признаки равенства векторов и координатная проверка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 standalone="yes"?>
<p:sld xmlns:a="http://schemas.openxmlformats.org/drawingml/2006/main" xmlns:r="http://schemas.openxmlformats.org/officeDocument/2006/relationships" xmlns:p="http://schemas.openxmlformats.org/presentationml/2006/main"><p:cSld name="Slide 13"><p:bg><p:bgPr><a:solidFill><a:srgbClr val="FFFFFF"/></a:solidFill></p:bgPr></p:bg><p:spTree><p:nvGrpSpPr><p:cNvPr id="1" name=""/><p:cNvGrpSpPr/><p:nvPr/></p:nvGrpSpPr><p:grpSpPr><a:xfrm><a:off x="0" y="0"/><a:ext cx="0" cy="0"/><a:chOff x="0" y="0"/><a:chExt cx="0" cy="0"/></a:xfrm></p:grpSpPr><p:pic>  <p:nvPicPr><p:cNvPr id="2" name="Image 0" descr="preencoded.png">    </p:cNvPr>    <p:cNvPicPr><a:picLocks noChangeAspect="1"/></p:cNvPicPr>    <p:nvPr></p:nvPr>  </p:nvPicPr><p:blipFill><a:blip r:embed="rId1"></a:blip>  <a:stretch><a:fillRect/></a:stretch></p:blipFill><p:spPr> <a:xfrm>  <a:off x="0" y="0"/>  <a:ext cx="9144000" cy="5143500"/> </a:xfrm> <a:prstGeom prst="rect"><a:avLst/></a:prstGeom></p:spPr></p:pic><p:pic>  <p:nvPicPr><p:cNvPr id="3" name="Image 1" descr="preencoded.png">    </p:cNvPr>    <p:cNvPicPr><a:picLocks noChangeAspect="1"/></p:cNvPicPr>    <p:nvPr></p:nvPr>  </p:nvPicPr><p:blipFill><a:blip r:embed="rId2"></a:blip>  <a:stretch><a:fillRect/></a:stretch></p:blipFill><p:spPr> <a:xfrm>  <a:off x="0" y="0"/>  <a:ext cx="9144000" cy="5143500"/> </a:xfrm> <a:prstGeom prst="rect"><a:avLst/></a:prstGeom></p:spPr></p:pic><p:pic>  <p:nvPicPr><p:cNvPr id="4" name="Image 2" descr="preencoded.png">    </p:cNvPr>    <p:cNvPicPr><a:picLocks noChangeAspect="1"/></p:cNvPicPr>    <p:nvPr></p:nvPr>  </p:nvPicPr><p:blipFill><a:blip r:embed="rId3"></a:blip>  <a:stretch><a:fillRect/></a:stretch></p:blipFill><p:spPr> <a:xfrm>  <a:off x="0" y="0"/>  <a:ext cx="9144000" cy="5143500"/> </a:xfrm> <a:prstGeom prst="rect"><a:avLst/></a:prstGeom></p:spPr></p:pic><p:pic>  <p:nvPicPr><p:cNvPr id="5" name="Image 3" descr="preencoded.png">    </p:cNvPr>    <p:cNvPicPr><a:picLocks noChangeAspect="1"/></p:cNvPicPr>    <p:nvPr></p:nvPr>  </p:nvPicPr><p:blipFill><a:blip r:embed="rId4"></a:blip>  <a:stretch><a:fillRect/></a:stretch></p:blipFill><p:spPr> <a:xfrm>  <a:off x="0" y="0"/>  <a:ext cx="9144000" cy="5143500"/> </a:xfrm> <a:prstGeom prst="rect"><a:avLst/></a:prstGeom></p:spPr></p:pic><p:pic>  <p:nvPicPr><p:cNvPr id="6" name="Image 4" descr="preencoded.png">    </p:cNvPr>    <p:cNvPicPr><a:picLocks noChangeAspect="1"/></p:cNvPicPr>    <p:nvPr></p:nvPr>  </p:nvPicPr><p:blipFill><a:blip r:embed="rId5"></a:blip>  <a:stretch><a:fillRect/></a:stretch></p:blipFill><p:spPr> <a:xfrm>  <a:off x="0" y="0"/>  <a:ext cx="9144000" cy="5143500"/> </a:xfrm> <a:prstGeom prst="rect"><a:avLst/></a:prstGeom></p:spPr></p:pic><p:sp><p:nvSpPr><p:cNvPr id="7" name="Text 0"></p:cNvPr><p:cNvSpPr txBox="1"/><p:nvPr></p:nvPr></p:nvSpPr><p:spPr><a:xfrm><a:off x="7549450" y="4887175"/><a:ext cx="1294800" cy="159600"/></a:xfrm><a:prstGeom prst="rect"><a:avLst></a:avLst></a:prstGeom><a:noFill/><a:ln></a:ln></p:spPr><p:txBody><a:bodyPr wrap="square" lIns="0" tIns="0" rIns="0" bIns="0" rtlCol="0" anchor="ctr"></a:bodyPr><a:lstStyle/><a:p><a:pPr algn="r" indent="0" marL="0"><a:lnSpc><a:spcPct val="115000"/></a:lnSpc><a:buNone/></a:pPr><a:r><a:rPr lang="en-US" sz="800" dirty="0"><a:solidFill><a:srgbClr val="FFFFFF"/></a:solidFill><a:latin typeface="Arial" pitchFamily="34" charset="0"/><a:ea typeface="Arial" pitchFamily="34" charset="-122"/><a:cs typeface="Arial" pitchFamily="34" charset="-120"/></a:rPr><a:t>13</a:t></a:r><a:endParaRPr lang="en-US" sz="800" dirty="0"/></a:p></p:txBody></p:sp><p:sp><p:nvSpPr><p:cNvPr id="8" name="Text 1"></p:cNvPr><p:cNvSpPr txBox="1"/><p:nvPr></p:nvPr></p:nvSpPr><p:spPr><a:xfrm><a:off x="406750" y="415525"/><a:ext cx="6558600" cy="719700"/></a:xfrm><a:prstGeom prst="rect"><a:avLst></a:avLst></a:prstGeom><a:noFill/><a:ln></a:ln></p:spPr><p:txBody><a:bodyPr wrap="square" lIns="0" tIns="0" rIns="0" bIns="0" rtlCol="0" anchor="ctr"></a:bodyPr><a:lstStyle/><a:p><a:pPr algn="l" indent="0" marL="0"><a:lnSpc><a:spcPct val="80000"/></a:lnSpc><a:buNone/></a:pPr><a:r><a:rPr lang="en-US" sz="2000" dirty="0"><a:solidFill><a:srgbClr val="FFFFFF"/></a:solidFill><a:latin typeface="Arial" pitchFamily="34" charset="0"/><a:ea typeface="Arial" pitchFamily="34" charset="-122"/><a:cs typeface="Arial" pitchFamily="34" charset="-120"/></a:rPr><a:t>Нулевой вектор и его свойства
</a:t></a:r><a:endParaRPr lang="en-US" sz="2000" dirty="0"/></a:p></p:txBody></p:sp><p:sp><p:nvSpPr><p:cNvPr id="9" name="Text 2"></p:cNvPr><p:cNvSpPr txBox="1"/><p:nvPr></p:nvPr></p:nvSpPr><p:spPr><a:xfrm><a:off x="422374" y="2265900"/><a:ext cx="1566900" cy="1958400"/></a:xfrm><a:prstGeom prst="rect"><a:avLst></a:avLst></a:prstGeom><a:noFill/><a:ln></a:ln></p:spPr><p:txBody><a:bodyPr wrap="square" lIns="0" tIns="0" rIns="0" bIns="0" rtlCol="0" anchor="ctr"></a:bodyPr><a:lstStyle/><a:p><a:pPr algn="l" indent="0" marL="0"><a:lnSpc><a:spcPct val="115000"/></a:lnSpc><a:buNone/></a:pPr><a:r><a:rPr lang="en-US" sz="1000" dirty="0"><a:solidFill><a:srgbClr val="FFFFFF"/></a:solidFill><a:latin typeface="Arial" pitchFamily="34" charset="0"/><a:ea typeface="Arial" pitchFamily="34" charset="-122"/><a:cs typeface="Arial" pitchFamily="34" charset="-120"/></a:rPr><a:t>Нулевой вектор имеет длину 0 и не имеет направления: поэтому любые два нулевых вектора считаются равными, как бы ни были расположены точки на рисунке. Это свойство не зависит от «места» на плоскости.
</a:t></a:r><a:endParaRPr lang="en-US" sz="1000" dirty="0"/></a:p></p:txBody></p:sp><p:sp><p:nvSpPr><p:cNvPr id="10" name="Text 3"></p:cNvPr><p:cNvSpPr txBox="1"/><p:nvPr></p:nvPr></p:nvSpPr><p:spPr><a:xfrm><a:off x="2675227" y="2265900"/><a:ext cx="1566900" cy="1958400"/></a:xfrm><a:prstGeom prst="rect"><a:avLst></a:avLst></a:prstGeom><a:noFill/><a:ln></a:ln></p:spPr><p:txBody><a:bodyPr wrap="square" lIns="0" tIns="0" rIns="0" bIns="0" rtlCol="0" anchor="ctr"></a:bodyPr><a:lstStyle/><a:p><a:pPr algn="l" indent="0" marL="0"><a:lnSpc><a:spcPct val="115000"/></a:lnSpc><a:buNone/></a:pPr><a:r><a:rPr lang="en-US" sz="1000" dirty="0"><a:solidFill><a:srgbClr val="FFFFFF"/></a:solidFill><a:latin typeface="Arial" pitchFamily="34" charset="0"/><a:ea typeface="Arial" pitchFamily="34" charset="-122"/><a:cs typeface="Arial" pitchFamily="34" charset="-120"/></a:rPr><a:t>Появление нулевого вектора обычно связано с разностью равных векторов или с вычислением вида 	1 при совпадающих точках: если координаты конца и начала совпадают, то направленный отрезок превращается в ноль. 
</a:t></a:r><a:endParaRPr lang="en-US" sz="1000" dirty="0"/></a:p></p:txBody></p:sp><p:sp><p:nvSpPr><p:cNvPr id="11" name="Text 4"></p:cNvPr><p:cNvSpPr txBox="1"/><p:nvPr></p:nvPr></p:nvSpPr><p:spPr><a:xfrm><a:off x="4925767" y="2265765"/><a:ext cx="1566900" cy="1958400"/></a:xfrm><a:prstGeom prst="rect"><a:avLst></a:avLst></a:prstGeom><a:noFill/><a:ln></a:ln></p:spPr><p:txBody><a:bodyPr wrap="square" lIns="0" tIns="0" rIns="0" bIns="0" rtlCol="0" anchor="ctr"></a:bodyPr><a:lstStyle/><a:p><a:pPr algn="l" indent="0" marL="0"><a:lnSpc><a:spcPct val="115000"/></a:lnSpc><a:buNone/></a:pPr><a:r><a:rPr lang="en-US" sz="1000" dirty="0"><a:solidFill><a:srgbClr val="FFFFFF"/></a:solidFill><a:latin typeface="Arial" pitchFamily="34" charset="0"/><a:ea typeface="Arial" pitchFamily="34" charset="-122"/><a:cs typeface="Arial" pitchFamily="34" charset="-120"/></a:rPr><a:t>В задачах нулевой вектор помогает признавать совпадение: например, если 
 равно нулю, то соответствующие точки «не смещаются» относительно друг друга. Такую проверку удобно выполнять и на координатной плоскости.
</a:t></a:r><a:endParaRPr lang="en-US" sz="1000" dirty="0"/></a:p></p:txBody></p:sp><p:sp><p:nvSpPr><p:cNvPr id="12" name="Text 5"></p:cNvPr><p:cNvSpPr txBox="1"/><p:nvPr></p:nvPr></p:nvSpPr><p:spPr><a:xfrm><a:off x="7179007" y="2266011"/><a:ext cx="1566900" cy="1958400"/></a:xfrm><a:prstGeom prst="rect"><a:avLst></a:avLst></a:prstGeom><a:noFill/><a:ln></a:ln></p:spPr><p:txBody><a:bodyPr wrap="square" lIns="0" tIns="0" rIns="0" bIns="0" rtlCol="0" anchor="ctr"></a:bodyPr><a:lstStyle/><a:p><a:pPr algn="l" indent="0" marL="0"><a:lnSpc><a:spcPct val="115000"/></a:lnSpc><a:buNone/></a:pPr><a:r><a:rPr lang="en-US" sz="1000" dirty="0"><a:solidFill><a:srgbClr val="FFFFFF"/></a:solidFill><a:latin typeface="Arial" pitchFamily="34" charset="0"/><a:ea typeface="Arial" pitchFamily="34" charset="-122"/><a:cs typeface="Arial" pitchFamily="34" charset="-120"/></a:rPr><a:t>Отдельно стоит помнить: отрицательный знак здесь не спасает от ошибки. Нулевой вектор равен своему «противоположному» тоже, потому что и у 
, и у -
 длина равна 0, а направление отсутствует.
</a:t></a:r><a:endParaRPr lang="en-US" sz="1000" dirty="0"/></a:p></p:txBody></p:sp></p:spTree></p:cSld><p:clrMapOvr><a:masterClrMapping/></p:clrMapOvr>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равных, противоположных и различных векторов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равных совпадают оба ключевых признака — длина и направление. Для противоположных совпадает только длина, а направление различно. Для различных совпадение нарушено.
</a:t>
            </a:r>
            <a:endParaRPr lang="en-US" sz="1016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равенство требует полноты — потеря ориентации сразу переводит в класс «противоположных», а потеря хотя бы одного из двух признаков даёт «различные».
</a:t>
            </a:r>
            <a:endParaRPr lang="en-US" sz="1041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классификация по школьным признакам равенства и противоположности векторов (дата: 2026-05-12)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56626" y="1385920"/>
            <a:ext cx="246300" cy="246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56626" y="2580703"/>
            <a:ext cx="246300" cy="246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7357" y="3775470"/>
            <a:ext cx="246300" cy="246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равенства векторов с физикой и движением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158526" y="1385920"/>
            <a:ext cx="1648228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и одинаковый «шаг»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физике равные векторы описывают одинаковые перемещения, силы или скорости, если совпадают величина и направление. Поэтому два объекта могут двигаться по одинаковому сценарию, но стартовать из разных точек.
</a:t>
            </a:r>
            <a:endParaRPr lang="en-US" sz="862" dirty="0"/>
          </a:p>
        </p:txBody>
      </p:sp>
      <p:sp>
        <p:nvSpPr>
          <p:cNvPr id="11" name="Text 3"/>
          <p:cNvSpPr txBox="1"/>
          <p:nvPr/>
        </p:nvSpPr>
        <p:spPr>
          <a:xfrm>
            <a:off x="2158526" y="2580686"/>
            <a:ext cx="1648228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Ориентация определяет смысл величины
</a:t>
            </a:r>
            <a:pPr algn="l" indent="0" marL="0">
              <a:lnSpc>
                <a:spcPct val="115000"/>
              </a:lnSpc>
              <a:buNone/>
            </a:pPr>
            <a:r>
              <a:rPr lang="en-US" sz="2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мысль такая: вектор не сводится к числу. Если направление меняется на противоположное, даже при той же длине перемещение становится другим по смыслу и задаче.
</a:t>
            </a:r>
            <a:endParaRPr lang="en-US" sz="906" dirty="0"/>
          </a:p>
        </p:txBody>
      </p:sp>
      <p:sp>
        <p:nvSpPr>
          <p:cNvPr id="12" name="Text 4"/>
          <p:cNvSpPr txBox="1"/>
          <p:nvPr/>
        </p:nvSpPr>
        <p:spPr>
          <a:xfrm>
            <a:off x="2158526" y="3775459"/>
            <a:ext cx="1648228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без привязки к месту
</a:t>
            </a:r>
            <a:pPr algn="l" indent="0" marL="0">
              <a:lnSpc>
                <a:spcPct val="115000"/>
              </a:lnSpc>
              <a:buNone/>
            </a:pPr>
            <a:r>
              <a:rPr lang="en-US" sz="2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векторов показывает, что результат зависит от геометрических характеристик, а не от того, где на рисунке расположен отрезок. Это делает подход полезным не только в геометрии.
</a:t>
            </a:r>
            <a:endParaRPr lang="en-US" sz="87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решать задачи на равенство векторов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для рисунков и координатных условий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равенства векторов в геометрических доказательствах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векторов — рабочий инструмент для доказательств свойств параллелограмма и середины отрезка. С помощью равных направленных отрезков проще выразить «перенос» и показать совпадение геометрических расстояний с ориентацией.
</a:t>
            </a:r>
            <a:endParaRPr lang="en-US" sz="108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равенство векторов связывает чертёж с алгебраическими формулами: один и тот же факт можно увидеть и глазами, и через координатный язык. Такая двойная опора помогает не терять смысл преобразований.
</a:t>
            </a:r>
            <a:endParaRPr lang="en-US" sz="108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доказательство опирается на координаты, шаги становятся проверяемыми: нужно лишь вычислить компоненты и сравнить их. Это снижает роль догадок по картинке и делает ход рассуждений короче.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10 классе это одно из первых понятий, где векторный язык демонстрирует силу: он превращает геометрическую картину в строгую цепочку равенств и позволяет обосновывать построения аккуратнее, чем «только по рисунку».
</a:t>
            </a:r>
            <a:endParaRPr lang="en-US" sz="108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схема признаков равенства векторов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на плоскости влияет на рисунок, но не на равенство: если длина, направление и компоненты совпадают, то перемещение в другое место не меняет вектор.
</a:t>
            </a:r>
            <a:endParaRPr lang="en-US" sz="112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Радарная логика подчёркивает приоритет: длина и направление — обязательны, а координаты x и y подтверждают их строго на координатной плоскости. Положение является несущественным.
</a:t>
            </a:r>
            <a:endParaRPr lang="en-US" sz="986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Методический вывод по школьным признакам равенства векторов (дата: 2026-05-12)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 по теме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векторы имеют одинаковую длину и одинаковое направление. В координатной записи это означает, что совпадают все соответствующие компоненты: x и y (а в пространстве также z).
</a:t>
            </a:r>
            <a:endParaRPr lang="en-US" sz="1188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векторы не равны, даже если их длины совпадают: у них направления противоположны. Эти различия применяются как в геометрических построениях, так и в задачах на перенос и движение.
</a:t>
            </a:r>
            <a:endParaRPr lang="en-US" sz="1126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нулевые векторы равны между собой: их длина равна 0, а направление отсутствует. Поэтому нулевой вектор — универсальный ориентир в задачах на совпадение без смещения.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векторов как основа точного геометрического сравнения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объединяет наглядное изображение, координатное описание и строгие доказательства. Равенство векторов позволяет сравнивать перемещения и фигуры независимо от положения на плоскости, опираясь на длину, направление и компоненты, а не на «место». Это базис для дальнейших векторных операций и координатного метода.
</a:t>
            </a:r>
            <a:endParaRPr lang="en-US" sz="97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2026-05-12T05:00:29Z</dcterms:created>
  <dcterms:modified xsi:type="dcterms:W3CDTF">2026-05-12T05:00:29Z</dcterms:modified>
</cp:coreProperties>
</file>