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«Государство благоденствия»: достижения и проблемы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Западная Европа и Северная Америка закрепили модель: рынок плюс сильная социальная политика государства.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истоки послевоенной социальной политики
</a:t>
            </a:r>
            <a:endParaRPr lang="en-US" sz="2161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Кейнс, доклад Бевериджа (1942) и уроки Великой депрессии сформировали идею: социальные гарантии — способ стабилизации экономики и общества. После войны в Европе укрепился компромисс труда и капитала, а страхование расширили на болезнь, безработицу и старость.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современного социального государства
</a:t>
            </a:r>
            <a:endParaRPr lang="en-US" sz="2051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Базу составляют пенсии по старости и регулярная поддержка тех, кто утратил доход. Эти меры уменьшают риск бедности и помогают людям планировать жизнь при изменениях на рынке труда.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медицина и образование: бесплатные или доступные медицинские услуги, а также массовое школьное обучение. Когда доступ к базовым услугам широкий, социальные программы работают и как «лифты» возможностей.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элементы — пособия по безработице, поддержка семей с детьми и жилищные субсидии. В Северной Европе социальные расходы часто превышали 25–30% ВВП, повышая защищённость почти для всех групп населения.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социальных расходов в XX–XXI веках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Замедление роста в 1970-е и новое бюджетное давление после 2008 года показали: даже при поддержке общества расходы требуют устойчивого финансирования.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в целом подтверждают связь между экономическими кризисами и траекториями социальных расходов. Североевропейские страны дольше сохраняли высокий уровень защиты, поддерживая спрос и снижая риски бедности.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оценки по сопоставимым временным рядам из международных баз (например, ОЭСР/Евростат); точные значения зависят от методики и страны.
</a:t>
            </a:r>
            <a:endParaRPr lang="en-US" sz="118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 реформы и создание NHS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NHS и принцип медицинской доступности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Великобритании послевоенная социальная политика стала символом нового подхода. В 1948 году создали Национальную службу здравоохранения (NHS), закрепившую принцип бесплатной медицинской помощи для жителей.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Беверидж: пять «гигантов» бедности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Бевериджа был направлен против пяти «гигантов» социальной бедности: нужды, болезни, невежества, безработицы и нищеты. Эти проблемы определяли повестку британских реформ в первые послевоенные десятилетия.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811891"/>
            <a:ext cx="4164900" cy="14767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моделей государства благоденствия
</a:t>
            </a:r>
            <a:endParaRPr lang="en-US" sz="2249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модели различаются по источникам финансирования, роли государства и тому, насколько помощь универсальна или адресно ориентирована на нуждающихся.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Универсальные системы, как правило, эффективнее сокращают бедность, но требуют более высокой налоговой нагрузки. Адресные подходы снижают расходы, однако сильнее зависят от того, насколько точно выявляются нуждающиеся.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характеристики по аналитическим обзорам о моделях социального государства (международные исследования).
</a:t>
            </a:r>
            <a:endParaRPr lang="en-US" sz="126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37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312" y="1534516"/>
            <a:ext cx="310200" cy="2481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20729"/>
            <a:ext cx="310200" cy="2757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03496"/>
            <a:ext cx="310200" cy="310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достижения социальной политики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крайней бедности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социальных прав снижало массовую бедность и уменьшало долю семей в крайней нужде. В результате люди получали устойчивость в ситуациях болезни, потери работы или старости.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как старт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программы подготовки давали больше шансов детям рабочих и сельских семей. Образование повышало квалификацию и укрепляло социальную мобильность, а не оставляло судьбу «по происхождению».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лечению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медицина становится доступной, уменьшаются потери здоровья и сокращается разрыв между социальными группами. Это поддерживает продолжительность жизни и снижает бремя хронических проблем.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защищённость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гарантии усиливают ощущение справедливости и предсказуемости правил. В демократических странах это становилось фактором политической стабильности и доверия к институтам.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социальных программ на бедность и неравенство
</a:t>
            </a:r>
            <a:endParaRPr lang="en-US" sz="2209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с более широкими трансфертами обычно дают заметно больший эффект, чем минимальная поддержка. Особое влияние приходится на детей, пенсионеров и безработных.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диаграммы: чем доступнее услуги и больше масштабы выплат, тем сильнее снижаются бедность и неравенство. Перераспределение работает как «амортизатор» жизненных рисков.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Сопоставимые результаты международных исследований о бедности и распределении доходов (например, ОЭСР/Всемирный банк); конкретные численные значения зависят от страны и методики.
</a:t>
            </a:r>
            <a:endParaRPr lang="en-US" sz="94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человеческий капитал в послевоенной Европе
</a:t>
            </a:r>
            <a:endParaRPr lang="en-US" sz="209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среднее и высшее образование стало одним из главных источников экономического роста во второй половине XX века. Благодаря доступным школам и грантам больше детей из рабочих и сельских семей могли учиться дальше.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грамотности, технической подготовки и профессиональной квалификации ускорил индустриализацию и распространение новых технологий. В итоге повышалась производительность труда и расширялись возможности для более квалифицированной занятости.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система социальной защиты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работы системы: финансирование → перераспределение → снижение рисков для домохозяйств.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2008 года многие страны столкнулись с одновременным ростом расходов на социальную поддержку и падением налоговых поступлений, что усилило дефицит и давление на госдолг.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МВФ, аналитические материалы о последствиях мирового финансового кризиса (World Economic Outlook, 2009).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2008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2008 году рецессия показала, насколько быстро расходы на пособия и медицину обгоняют доходы бюджета.
</a:t>
            </a:r>
            <a:endParaRPr lang="en-US" sz="5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 как долгосрочный вызов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доли 65+ означает, что пенсионные и медицинские расходы растут быстрее численности плательщиков взносов и налогов.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занятых становится меньше относительно пенсионеров, сохранить прежний уровень выплат сложнее без повышения ставок или пересмотра льгот.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Eurostat, доля населения 65+ (65 years and over) — показатели по состоянию на 2023 год (оценки/последние доступные данные).
</a:t>
            </a:r>
            <a:endParaRPr lang="en-US" sz="12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возникает зависимость от пособий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375" y="11531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Длительные выплаты по безработице и похожие формы поддержки иногда уменьшают срочность поиска работы, особенно если пособие почти сравнимо с низкой зарплатой. Тогда мотивация к быстрому трудоустройству ослабевает.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29375" y="31025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проблема проявляется у молодежи и у людей, надолго выпадающих из занятости: длительный разрыв снижает шансы на повторный найм. Поэтому эффективные системы объединяют поддержку дохода, переобучение, посредничество и требования к активному участию.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746" y="982188"/>
            <a:ext cx="2789907" cy="2925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и реформы социального государства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причины кризисов, типичные меры государства и последствия для дизайна социальных программ — от ужесточения финансовой дисциплины до большей адресности помощи.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Повторяющийся паттерн: модель не отменяют, но перестраивают — повышая адресность, реформируя отдельные программы и контролируя рост расходов.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Обзорные материалы Европейской комиссии и ОЭСР по реформам социальных систем в период экономических спадов (разные выпуски, 1990–2020-е).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между поколениями и регионами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работающие поколения часто финансируют пенсии и часть социального обеспечения старших, но выгоды распределяются не всегда симметрично. Отсюда растет политическое напряжение вокруг ставок, возрастных правил и приоритизации расходов.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стран крупные города обычно дают больше возможностей для обучения, медицины и карьеры, чем малые города и сельские районы. В результате даже при одинаковых правовых гарантиях уровень реальной защищенности различается.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занятости, доходах и инфраструктуре усиливают разрыв между центром и периферией: в одних регионах легче найти работу и получить качественные услуги, в других — доступ ограничен. Это делает «равные правила» фактически менее равными.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поддержка социальной модели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массовых опросов, поддержка универсальных социальных услуг заметнее среди людей старшего возраста и среди тех, кто оценивает собственное финансовое положение как уязвимое.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общество расходится во мнениях о налоговой нагрузке, базовая идея социальной модели сохраняет устойчивую поддержку, что влияет на ход реформ.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Опросы Европейского социального исследования (ESS) и Евробарометра по поддержке государственных услуг и налоговой политике (обобщенные результаты, 2018–2022).
</a:t>
            </a:r>
            <a:endParaRPr lang="en-US" sz="104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Скандинавская модель как наиболее известный пример
</a:t>
            </a:r>
            <a:endParaRPr lang="en-US" sz="2317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Швеция, Норвегия и Дания часто приводятся как наиболее яркие примеры государства благоденствия в Европе. Там сочетаются высокие налоги, широкий охват государственных услуг и сравнительно низкий уровень неравенства доходов.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модели связывают с высокой занятостью, сильными профсоюзами, развитой системой переговоров и доверием к институтам. Важен и общий социальный контракт: общество готово поддерживать перераспределение ради общих результатов.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реформируют социальную систему: от защиты к устойчивости
</a:t>
            </a:r>
            <a:endParaRPr lang="en-US" sz="1902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направления реформ, используемые в разных странах при обновлении социальных гарантий.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исторического спора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благоденствия действительно доказало практическую способность снижать бедность и расширять доступ к образованию и медицине, смягчая последствия спадов. При этом оно поддерживает социальную стабильность в демократических обществах.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ограничения связаны не с «отменой» защиты, а с тем, что демография и темпы роста меняют соотношение между плательщиками и получателями. Это напрямую влияет на налоговую базу и долгосрочную финансовую устойчивость.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исторический спор — не про отказ от социальных гарантий, а про поиск баланса: как совместить справедливость, эффективность и дисциплину бюджета. Разные страны отвечают на этот вопрос по-своему.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социальная защита как компромисс развития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государства благоденствия стала одним из ключевых достижений XX века, обеспечив безопасность, лучшее здоровье и доступ к образованию. При этом она требует постоянных обновлений, чтобы сохранять равновесие между справедливостью, ответственностью и возможностями государства.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2026-05-11T13:37:46Z</dcterms:created>
  <dcterms:modified xsi:type="dcterms:W3CDTF">2026-05-11T13:37:46Z</dcterms:modified>
</cp:coreProperties>
</file>