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96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с существительными в разных синтаксических функциях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синтаксическая роль меняет выбор a/an, the и нулевого артикля.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1515" y="895525"/>
            <a:ext cx="3427970" cy="336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артикли особенно важны в 10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русскоязычных школьников артикли — одна из самых сложных тем, потому что в русском языке их нет. В английском же они помогают точно различать новое, известное и обобщённое значение.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синтаксические функции существительного в английском предложении
</a:t>
            </a:r>
            <a:endParaRPr lang="en-US" sz="1897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роли дополнения выбор артикля часто зависит от контекста: говорим ли мы о первом упоминании, повторе уже известного объекта или об общем, неисчисляемом понятии.
</a:t>
            </a:r>
            <a:endParaRPr lang="en-US" sz="976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сказуемого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связок существительное нередко называет профессию, роль, класс или конкретный уникальный объект. Именно здесь артикль помогает различать классификацию и уточнение.
</a:t>
            </a:r>
            <a:endParaRPr lang="en-US" sz="958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обстоятельство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атрибутивных и обстоятельственных конструкциях артикль тесно связан с устойчивыми сочетаниями и степенью конкретности. Поэтому важно учитывать не только слово, но и всю конструкцию.
</a:t>
            </a:r>
            <a:endParaRPr lang="en-US" sz="902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позиции подлежащего существительное может обозначать новый объект, уже известный предмет или целый класс явлений. Поэтому здесь особенно наглядно работают a/an, the и нулевой артикль.
</a:t>
            </a:r>
            <a:endParaRPr lang="en-US" sz="9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 синтаксическая функция существительного: краткое сопоставление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лексическая единица ведёт себя по-разному в зависимости от роли в предложении.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определяется не только значением существительного, но и его синтаксической функцией и степенью конкретности.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 материалам школьной грамматики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в роли подлежащего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упоминание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подлежащее вводит новый предмет или лицо, обычно используется a/an: A dog barked outside. Артикль показывает, что слушатель ещё не знает, о ком или о чём идёт речь.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участник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тот же объект уже назван раньше, появляется the: The dog was very loud. Здесь артикль связывает второе предложение с уже известным контекстом.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подлежащее обозначает целый класс, артикль не нужен: Dogs are loyal animals. Нулевая форма показывает, что речь идёт не об одном предмете, а о типе в целом.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946" y="1213725"/>
            <a:ext cx="2364758" cy="20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9614" y="1213725"/>
            <a:ext cx="2364758" cy="202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Подлежащее: первая, повторная и обобщающая номинация
</a:t>
            </a:r>
            <a:endParaRPr lang="en-US" sz="1979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появление в 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teacher entered the room and asked the class to open their notebooks. В этой сцене слово teacher вводит нового участника, поэтому используется неопределённый артикль. Читатель знакомится с персонажем впервые.
</a:t>
            </a:r>
            <a:endParaRPr lang="en-US" sz="946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того же участника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teacher greeted the class and began the lesson. Теперь речь идёт уже о том же человеке, поэтому выбирается the. Артикль показывает связь со сказанным ранее и поддерживает связность текста.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Teachers work with different groups of students every day. Здесь существительное обозначает не конкретного человека, а весь класс профессионалов. Именно поэтому употребляется нулевой артикль, выражающий обобщение.
</a:t>
            </a:r>
            <a:endParaRPr lang="en-US" sz="8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в роли дополнения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дополнение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I read a story yesterday артикль a показывает первое упоминание. Дополнение обозначает неопределённый объект, который слушатель пока не может точно идентифицировать.
</a:t>
            </a:r>
            <a:endParaRPr lang="en-US" sz="748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уже известного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фразе I read the story again используется the, потому что речь идёт о том же произведении. Артикль подчёркивает повторное обращение к уже названному объекту.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enjoys music and They need information показывают, что some nouns не требуют a/an. Они называют материал или понятие, а не отдельный предмет, поэтому артикль не ставится.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studies English также употребляется без артикля, потому что English обозначает язык как систему в целом. Здесь важна не конкретная единица, а общее содержание.
</a:t>
            </a:r>
            <a:endParaRPr lang="en-US" sz="7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встречаются разные модели в роли дополнения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типичных моделей на примерах из школьной грамматики и упражнений.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появляется the, потому что связная речь обычно опирается на уже известный контекст.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выборка по примерам из темы; данные условные, для иллюстрации модели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сказуемого и значение классификации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097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и роль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связок be, become, seem существительное часто обозначает профессию или социальную роль: She is a doctor. Артикль a показывает принадлежность к классу, а не указание на конкретный объект.
</a:t>
            </a:r>
            <a:endParaRPr lang="en-US" sz="1146" dirty="0"/>
          </a:p>
        </p:txBody>
      </p:sp>
      <p:sp>
        <p:nvSpPr>
          <p:cNvPr id="10" name="Text 3"/>
          <p:cNvSpPr txBox="1"/>
          <p:nvPr/>
        </p:nvSpPr>
        <p:spPr>
          <a:xfrm>
            <a:off x="3410550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или уточнённый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именная часть сказуемого называет единственный или уже известный объект, употребляется the: He is the captain of the team. Здесь важна конкретизация, а не классификация.
</a:t>
            </a:r>
            <a:endParaRPr lang="en-US" sz="1073" dirty="0"/>
          </a:p>
        </p:txBody>
      </p:sp>
      <p:sp>
        <p:nvSpPr>
          <p:cNvPr id="11" name="Text 4"/>
          <p:cNvSpPr txBox="1"/>
          <p:nvPr/>
        </p:nvSpPr>
        <p:spPr>
          <a:xfrm>
            <a:off x="585012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характеристика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конструкциях с look, feel и similar verbs артикль помогает представить новое качество: This looks like a problem. Форма a/an подчёркивает, что характеристика вводится впервые.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артикля в именной части сказуемого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семантике именной части после связок be / become / seem / look / feel.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в роли определения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у ядра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конструкциях the history teacher или a science class артикль определяется главным существительным teacher, class. Именно оно задаёт, является ли предмет известным, новым или конкретизированным контекстом.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Развёрнутое уточнение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определение расширяется, связь становится прозрачнее: the manager of the shop, a book on the table, the teacher from our school. Здесь важнее не компактность, а точность описания.
</a:t>
            </a:r>
            <a:endParaRPr lang="en-US" sz="947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полезно сначала найти существительное-ядро, а затем спросить, нужен ли перед ним a/an, the или нулевой артикль. Этот приём особенно помогает при переводе и анализе словосочетаний.
</a:t>
            </a:r>
            <a:endParaRPr lang="en-US" sz="902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сочетание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позиции определения существительное часто входит в состав сложного словосочетания без артикля: school uniform, city centre, computer game. Артикль относится к главному слову, а не к уточняющему существительному.
</a:t>
            </a:r>
            <a:endParaRPr lang="en-US" sz="9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Атрибутивные сочетания с существительными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артикль зависит от главного существительного, а не от слова, стоящего перед ним в роли определения.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определяется ядро словосочетания, затем — необходимость артикля. При развернутом определении артикль чаще ставится перед главным существительным.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грамматики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в обстоятельственных конструкциях
</a:t>
            </a:r>
            <a:endParaRPr lang="en-US" sz="2337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устойчивых сочетаниях вроде at school, at home, by bus, at night нулевой артикль передаёт обычное, повторяющееся действие или общий образ жизни, а не конкретный объект.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 или время уточняется, появляется the: at the school building, on the bus to Oxford, in the evening of the concert. Значение становится более предметным и ограниченным.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артикля в обстоятельствах зависит от того, описывается ли привычная ситуация или конкретный эпизод. Именно это различие помогает распознать, нужен ли zero article или the.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артикль и the в обстоятельствах: контраст значений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переход от устойчивого общего значения к конкретной ситуации, когда требуется уточнение места, транспорта или времени.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артикль связан с типичным, привычным употреблением, а the — с конкретизацией. Чем точнее контекст, тем выше вероятность выбора the.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на основе учебных примеров по теме артиклей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схема помогает увидеть, как английский язык распределяет значение между видом в целом, отдельным представителем класса и множественным числом без артикля.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способа выражения обобщения показывают разную степень конкретности.
</a:t>
            </a:r>
            <a:endParaRPr lang="en-US" sz="19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 исчисляемость: три модели употребления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число: нужен артикль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существительное исчисляемое и стоит в единственном числе, оно обычно требует a/an: a student, an apple. Такая форма сразу показывает, что речь идёт об одном предмете или лице. Визуально это удобно представить как один отдельный объект.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число: артикль не нужен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исчисляемое существительное употреблено во множественном числе в общем значении, артикль часто отсутствует: students, books, cities. Здесь важно не количество как счёт, а сам класс предметов. В иллюстрации это можно показать группой одинаковых объектов.
</a:t>
            </a:r>
            <a:endParaRPr lang="en-US" sz="790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слова: без a/an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 обычно не сочетаются с a/an: water, advice, information, homework. Они обозначают вещество, абстрактное понятие или целый массив сведений, поэтому воспринимаются не как отдельные единицы, а как единое целое.
</a:t>
            </a:r>
            <a:endParaRPr lang="en-US" sz="8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школьников при выборе артикля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там, где значение существительного меняется вместе с контекстом: новый объект, уже известный объект или обобщение без артикля.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 неисчисляемыми существительными и повторным упоминанием. Чем лучше ученик отслеживает контекст, тем реже ошибается в артиклях.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типичных учебных ошибок по теме артиклей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артиклей в разных синтаксических функциях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лексическая единица меняет форму в зависимости от роли в предложении и степени конкретности.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влияет на выбор артикля не меньше, чем значение слова. Контекст и конкретность определяют, будет ли форма общей или уточнённой.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грамматики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анализа предложения для выбора артикля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48950" y="1206913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Найти функцию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какую роль выполняет существительное в предложении: подлежащее, дополнение, именная часть сказуемого, определение или обстоятельство. От этого зависит исходный путь анализа.
</a:t>
            </a:r>
            <a:endParaRPr lang="en-US" sz="953" dirty="0"/>
          </a:p>
        </p:txBody>
      </p:sp>
      <p:sp>
        <p:nvSpPr>
          <p:cNvPr id="12" name="Text 3"/>
          <p:cNvSpPr txBox="1"/>
          <p:nvPr/>
        </p:nvSpPr>
        <p:spPr>
          <a:xfrm>
            <a:off x="1954732" y="1179688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Проверить исчисляемость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установить, является ли существительное исчисляемым или неисчисляемым, стоит ли оно в единственном или множественном числе, и возможно ли употребление a/an.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3760539" y="1179688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Оценить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важно понять, речь идёт о новом объекте, уже известном предмете или обобщении. Именно контекст подсказывает, нужен ли the или нулевой артикль.
</a:t>
            </a:r>
            <a:endParaRPr lang="en-US" sz="1071" dirty="0"/>
          </a:p>
        </p:txBody>
      </p:sp>
      <p:sp>
        <p:nvSpPr>
          <p:cNvPr id="14" name="Text 5"/>
          <p:cNvSpPr txBox="1"/>
          <p:nvPr/>
        </p:nvSpPr>
        <p:spPr>
          <a:xfrm>
            <a:off x="5566334" y="1179688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Уточнить тип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проверить, не входит ли сочетание в устойчивую модель вроде at school, by bus или in summer. Такие выражения часто сохраняют нулевой артикль независимо от общего правила.
</a:t>
            </a:r>
            <a:endParaRPr lang="en-US" sz="974" dirty="0"/>
          </a:p>
        </p:txBody>
      </p:sp>
      <p:sp>
        <p:nvSpPr>
          <p:cNvPr id="15" name="Text 6"/>
          <p:cNvSpPr txBox="1"/>
          <p:nvPr/>
        </p:nvSpPr>
        <p:spPr>
          <a:xfrm>
            <a:off x="7333042" y="1179688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5. Сопоставить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сравнить близкие конструкции и выбрать форму, которая точнее передаёт смысл. Регулярное сопоставление помогает перейти от механического запоминания к осознанному употреблению артиклей.
</a:t>
            </a:r>
            <a:endParaRPr lang="en-US" sz="88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 — это не случайная деталь, а смысловой ориентир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a/an, the и нулевым артиклем зависит от функции существительного, контекста и степени конкретности. Если анализировать предложение последовательно, артикли становятся понятным инструментом смысла.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2026-05-31T14:51:34Z</dcterms:created>
  <dcterms:modified xsi:type="dcterms:W3CDTF">2026-05-31T14:51:34Z</dcterms:modified>
</cp:coreProperties>
</file>