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jpeg"/><Relationship Id="rId2" Type="http://schemas.openxmlformats.org/officeDocument/2006/relationships/image" Target="../media/image-3-2.jpeg"/><Relationship Id="rId3" Type="http://schemas.openxmlformats.org/officeDocument/2006/relationships/image" Target="../media/image-3-3.jpeg"/><Relationship Id="rId4" Type="http://schemas.openxmlformats.org/officeDocument/2006/relationships/image" Target="../media/image-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image" Target="../media/image-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jpe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image" Target="../media/image-8-7.png"/><Relationship Id="rId8" Type="http://schemas.openxmlformats.org/officeDocument/2006/relationships/image" Target="../media/image-8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jpeg"/><Relationship Id="rId3" Type="http://schemas.openxmlformats.org/officeDocument/2006/relationships/image" Target="../media/image-9-3.png"/><Relationship Id="rId4" Type="http://schemas.openxmlformats.org/officeDocument/2006/relationships/image" Target="../media/image-9-4.jpe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jpe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jpeg"/><Relationship Id="rId2" Type="http://schemas.openxmlformats.org/officeDocument/2006/relationships/image" Target="../media/image-13-2.jpeg"/><Relationship Id="rId3" Type="http://schemas.openxmlformats.org/officeDocument/2006/relationships/image" Target="../media/image-13-3.jpe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jpeg"/><Relationship Id="rId3" Type="http://schemas.openxmlformats.org/officeDocument/2006/relationships/image" Target="../media/image-16-3.png"/><Relationship Id="rId4" Type="http://schemas.openxmlformats.org/officeDocument/2006/relationships/image" Target="../media/image-16-4.jpe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jpe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271375" y="878965"/>
            <a:ext cx="3661200" cy="361472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16925" y="729250"/>
            <a:ext cx="3750300" cy="407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Природа и мы: одна большая команда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Природа дарит нам воздух, воду, еду и красоту каждый день.
</a:t>
            </a:r>
            <a:endParaRPr lang="en-US" sz="3800" dirty="0"/>
          </a:p>
        </p:txBody>
      </p:sp>
      <p:sp>
        <p:nvSpPr>
          <p:cNvPr id="5" name="Text 1"/>
          <p:cNvSpPr txBox="1"/>
          <p:nvPr/>
        </p:nvSpPr>
        <p:spPr>
          <a:xfrm>
            <a:off x="416925" y="256225"/>
            <a:ext cx="3750300" cy="28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271545" y="0"/>
            <a:ext cx="4872261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06750" y="1631075"/>
            <a:ext cx="3877500" cy="278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Мы встречаем природу в школе, во дворе и дома. Она помогает нам дышать, пить, отдыхать и расти. Если беречь её, вокруг будет чище, тише и уютнее.
</a:t>
            </a:r>
            <a:endParaRPr lang="en-US" sz="1600" dirty="0"/>
          </a:p>
        </p:txBody>
      </p:sp>
      <p:sp>
        <p:nvSpPr>
          <p:cNvPr id="5" name="Text 1"/>
          <p:cNvSpPr txBox="1"/>
          <p:nvPr/>
        </p:nvSpPr>
        <p:spPr>
          <a:xfrm>
            <a:off x="306750" y="311075"/>
            <a:ext cx="3877500" cy="122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Природа рядом с нами каждый день
</a:t>
            </a:r>
            <a:endParaRPr lang="en-US" sz="2600" dirty="0"/>
          </a:p>
        </p:txBody>
      </p:sp>
      <p:sp>
        <p:nvSpPr>
          <p:cNvPr id="6" name="Text 2"/>
          <p:cNvSpPr txBox="1"/>
          <p:nvPr/>
        </p:nvSpPr>
        <p:spPr>
          <a:xfrm>
            <a:off x="3067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15151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191925" y="1126406"/>
            <a:ext cx="2130000" cy="152053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07000" y="1126406"/>
            <a:ext cx="2130000" cy="152053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22075" y="1126406"/>
            <a:ext cx="2130000" cy="152053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067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800" dirty="0"/>
          </a:p>
        </p:txBody>
      </p:sp>
      <p:sp>
        <p:nvSpPr>
          <p:cNvPr id="7" name="Text 1"/>
          <p:cNvSpPr txBox="1"/>
          <p:nvPr/>
        </p:nvSpPr>
        <p:spPr>
          <a:xfrm>
            <a:off x="1191925" y="2787577"/>
            <a:ext cx="2130000" cy="172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Живой мир вокруг
</a:t>
            </a:r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 живой природе относятся люди, животные и растения. Они растут, двигаются, дышат и нуждаются в заботе. В лесу, на лугу и во дворе можно увидеть много таких живых соседей.
</a:t>
            </a:r>
            <a:endParaRPr lang="en-US" sz="1300" dirty="0"/>
          </a:p>
        </p:txBody>
      </p:sp>
      <p:sp>
        <p:nvSpPr>
          <p:cNvPr id="8" name="Text 2"/>
          <p:cNvSpPr txBox="1"/>
          <p:nvPr/>
        </p:nvSpPr>
        <p:spPr>
          <a:xfrm>
            <a:off x="3507000" y="2787577"/>
            <a:ext cx="2130000" cy="172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Неживые помощники
</a:t>
            </a:r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Вода, воздух, солнце, камни, снег и ветер — это неживая природа. Без них не было бы жизни на Земле. Они помогают растениям расти, а животным и людям — жить.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5822075" y="2787577"/>
            <a:ext cx="2130000" cy="172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Всё связано между собой
</a:t>
            </a:r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природе всё дружит друг с другом. Без воды не вырастут цветы, без цветов насекомым будет нечего искать, а без чистого воздуха трудно дышать даже самым смелым.
</a:t>
            </a:r>
            <a:endParaRPr lang="en-US" sz="1300" dirty="0"/>
          </a:p>
        </p:txBody>
      </p:sp>
      <p:sp>
        <p:nvSpPr>
          <p:cNvPr id="10" name="Text 4"/>
          <p:cNvSpPr txBox="1"/>
          <p:nvPr/>
        </p:nvSpPr>
        <p:spPr>
          <a:xfrm>
            <a:off x="306750" y="311075"/>
            <a:ext cx="8509500" cy="67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относится к природе
</a:t>
            </a:r>
            <a:endParaRPr lang="en-US" sz="28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84841" y="0"/>
            <a:ext cx="2958517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067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800" dirty="0"/>
          </a:p>
        </p:txBody>
      </p:sp>
      <p:sp>
        <p:nvSpPr>
          <p:cNvPr id="10" name="Text 1"/>
          <p:cNvSpPr txBox="1"/>
          <p:nvPr/>
        </p:nvSpPr>
        <p:spPr>
          <a:xfrm>
            <a:off x="306750" y="311075"/>
            <a:ext cx="5646600" cy="68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природа помогает человеку
</a:t>
            </a:r>
            <a:endParaRPr lang="en-US" sz="2800" dirty="0"/>
          </a:p>
        </p:txBody>
      </p:sp>
      <p:sp>
        <p:nvSpPr>
          <p:cNvPr id="11" name="Text 2"/>
          <p:cNvSpPr txBox="1"/>
          <p:nvPr/>
        </p:nvSpPr>
        <p:spPr>
          <a:xfrm>
            <a:off x="649312" y="1263725"/>
            <a:ext cx="2359126" cy="10710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6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 даёт свежий воздух
</a:t>
            </a:r>
            <a:pPr algn="l" indent="0" marL="0">
              <a:lnSpc>
                <a:spcPct val="100000"/>
              </a:lnSpc>
              <a:buNone/>
            </a:pPr>
            <a:r>
              <a:rPr lang="en-US" sz="49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6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Деревья словно большие зелёные фильтры: они очищают воздух и дарят прохладу в жаркий день. В лесу легче дышать, а гулять там особенно приятно.
</a:t>
            </a:r>
            <a:endParaRPr lang="en-US" sz="1162" dirty="0"/>
          </a:p>
        </p:txBody>
      </p:sp>
      <p:sp>
        <p:nvSpPr>
          <p:cNvPr id="12" name="Text 3"/>
          <p:cNvSpPr txBox="1"/>
          <p:nvPr/>
        </p:nvSpPr>
        <p:spPr>
          <a:xfrm>
            <a:off x="649312" y="2456296"/>
            <a:ext cx="2359126" cy="10710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1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 нужна каждый день
</a:t>
            </a:r>
            <a:pPr algn="l" indent="0" marL="0">
              <a:lnSpc>
                <a:spcPct val="100000"/>
              </a:lnSpc>
              <a:buNone/>
            </a:pPr>
            <a:r>
              <a:rPr lang="en-US" sz="56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1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Реки и озёра дают людям воду. Она нужна, чтобы пить, готовить еду и умываться. Без чистой воды не смогли бы жить ни люди, ни животные.
</a:t>
            </a:r>
            <a:endParaRPr lang="en-US" sz="1311" dirty="0"/>
          </a:p>
        </p:txBody>
      </p:sp>
      <p:sp>
        <p:nvSpPr>
          <p:cNvPr id="13" name="Text 4"/>
          <p:cNvSpPr txBox="1"/>
          <p:nvPr/>
        </p:nvSpPr>
        <p:spPr>
          <a:xfrm>
            <a:off x="649312" y="3648874"/>
            <a:ext cx="2359126" cy="10710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3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Поля кормят всех
</a:t>
            </a:r>
            <a:pPr algn="l" indent="0" marL="0">
              <a:lnSpc>
                <a:spcPct val="100000"/>
              </a:lnSpc>
              <a:buNone/>
            </a:pPr>
            <a:r>
              <a:rPr lang="en-US" sz="4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3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полях и огородах растут хлеб, овощи и фрукты. Труд людей вместе с природой помогает собрать вкусный урожай. Это настоящий природный магазин под открытым небом.
</a:t>
            </a:r>
            <a:endParaRPr lang="en-US" sz="1135" dirty="0"/>
          </a:p>
        </p:txBody>
      </p:sp>
      <p:sp>
        <p:nvSpPr>
          <p:cNvPr id="14" name="Text 5"/>
          <p:cNvSpPr txBox="1"/>
          <p:nvPr/>
        </p:nvSpPr>
        <p:spPr>
          <a:xfrm>
            <a:off x="3594125" y="1263725"/>
            <a:ext cx="2359126" cy="10710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3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Пчёлы и птицы помогают природе
</a:t>
            </a:r>
            <a:pPr algn="l" indent="0" marL="0">
              <a:lnSpc>
                <a:spcPct val="100000"/>
              </a:lnSpc>
              <a:buNone/>
            </a:pPr>
            <a:r>
              <a:rPr lang="en-US" sz="4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3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Пчёлы опыляют растения, а птицы и насекомые поддерживают порядок в природе. У каждого из них своя важная работа, хотя они не носят бейджики.
</a:t>
            </a:r>
            <a:endParaRPr lang="en-US" sz="1135" dirty="0"/>
          </a:p>
        </p:txBody>
      </p:sp>
      <p:sp>
        <p:nvSpPr>
          <p:cNvPr id="15" name="Text 6"/>
          <p:cNvSpPr txBox="1"/>
          <p:nvPr/>
        </p:nvSpPr>
        <p:spPr>
          <a:xfrm>
            <a:off x="3594125" y="2456285"/>
            <a:ext cx="2359126" cy="10710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4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Парк помогает отдыхать
</a:t>
            </a:r>
            <a:pPr algn="l" indent="0" marL="0">
              <a:lnSpc>
                <a:spcPct val="100000"/>
              </a:lnSpc>
              <a:buNone/>
            </a:pPr>
            <a:r>
              <a:rPr lang="en-US" sz="49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4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обычная прогулка среди деревьев и трав помогает человеку успокоиться, отдохнуть и меньше уставать. Природа умеет быть очень добрым лекарем.
</a:t>
            </a:r>
            <a:endParaRPr lang="en-US" sz="1146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15151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546834" y="0"/>
            <a:ext cx="3596432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06750" y="311075"/>
            <a:ext cx="4983600" cy="11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 — дом для многих жителей
</a:t>
            </a:r>
            <a:endParaRPr lang="en-US" sz="2800" dirty="0"/>
          </a:p>
        </p:txBody>
      </p:sp>
      <p:sp>
        <p:nvSpPr>
          <p:cNvPr id="8" name="Text 1"/>
          <p:cNvSpPr txBox="1"/>
          <p:nvPr/>
        </p:nvSpPr>
        <p:spPr>
          <a:xfrm>
            <a:off x="84601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800" dirty="0"/>
          </a:p>
        </p:txBody>
      </p:sp>
      <p:sp>
        <p:nvSpPr>
          <p:cNvPr id="9" name="Text 2"/>
          <p:cNvSpPr txBox="1"/>
          <p:nvPr/>
        </p:nvSpPr>
        <p:spPr>
          <a:xfrm>
            <a:off x="322575" y="3430858"/>
            <a:ext cx="2388199" cy="146553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Защита от непогоды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Деревья закрывают зверей и птиц от жары, ветра и дождя. Лес помогает своим жителям пережить даже капризную погоду, как большой зелёный зонтик.
</a:t>
            </a:r>
            <a:endParaRPr lang="en-US" sz="1600" dirty="0"/>
          </a:p>
        </p:txBody>
      </p:sp>
      <p:sp>
        <p:nvSpPr>
          <p:cNvPr id="10" name="Text 3"/>
          <p:cNvSpPr txBox="1"/>
          <p:nvPr/>
        </p:nvSpPr>
        <p:spPr>
          <a:xfrm>
            <a:off x="322575" y="1699827"/>
            <a:ext cx="2388199" cy="146553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Жильцы леса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лесу живут белки, зайцы, лисы, дятлы и множество насекомых. Каждый из них находит здесь пищу, укрытие и место для жизни.
</a:t>
            </a:r>
            <a:endParaRPr lang="en-US" sz="1600" dirty="0"/>
          </a:p>
        </p:txBody>
      </p:sp>
      <p:sp>
        <p:nvSpPr>
          <p:cNvPr id="11" name="Text 4"/>
          <p:cNvSpPr txBox="1"/>
          <p:nvPr/>
        </p:nvSpPr>
        <p:spPr>
          <a:xfrm>
            <a:off x="2917911" y="3430858"/>
            <a:ext cx="2388199" cy="146553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каждого своё место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 похож на большой дом, где у каждого жителя есть своя роль. Кто-то прячется, кто-то строит гнездо, а кто-то ищет еду и шуршит в траве.
</a:t>
            </a:r>
            <a:endParaRPr lang="en-US" sz="1600" dirty="0"/>
          </a:p>
        </p:txBody>
      </p:sp>
      <p:sp>
        <p:nvSpPr>
          <p:cNvPr id="12" name="Text 5"/>
          <p:cNvSpPr txBox="1"/>
          <p:nvPr/>
        </p:nvSpPr>
        <p:spPr>
          <a:xfrm>
            <a:off x="2917911" y="1699827"/>
            <a:ext cx="2388199" cy="146553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6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Новая почва
</a:t>
            </a:r>
            <a:pPr algn="l" indent="0" marL="0">
              <a:lnSpc>
                <a:spcPct val="100000"/>
              </a:lnSpc>
              <a:buNone/>
            </a:pPr>
            <a:r>
              <a:rPr lang="en-US" sz="58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7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Опавшие листья не пропадают зря. Со временем они превращаются в почву, из которой вырастают новые растения. В лесу ничего не теряется просто так.
</a:t>
            </a:r>
            <a:endParaRPr lang="en-US" sz="1567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15151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07125" y="1221954"/>
            <a:ext cx="3803400" cy="294169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06750" y="311075"/>
            <a:ext cx="8503800" cy="68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Река и её берег
</a:t>
            </a:r>
            <a:endParaRPr lang="en-US" sz="2800" dirty="0"/>
          </a:p>
        </p:txBody>
      </p:sp>
      <p:sp>
        <p:nvSpPr>
          <p:cNvPr id="9" name="Text 1"/>
          <p:cNvSpPr txBox="1"/>
          <p:nvPr/>
        </p:nvSpPr>
        <p:spPr>
          <a:xfrm>
            <a:off x="3067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800" dirty="0"/>
          </a:p>
        </p:txBody>
      </p:sp>
      <p:sp>
        <p:nvSpPr>
          <p:cNvPr id="10" name="Text 2"/>
          <p:cNvSpPr txBox="1"/>
          <p:nvPr/>
        </p:nvSpPr>
        <p:spPr>
          <a:xfrm>
            <a:off x="657150" y="1156200"/>
            <a:ext cx="4135200" cy="8039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8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Река кормит жизнь
</a:t>
            </a:r>
            <a:pPr algn="l" indent="0" marL="0">
              <a:lnSpc>
                <a:spcPct val="100000"/>
              </a:lnSpc>
              <a:buNone/>
            </a:pPr>
            <a:r>
              <a:rPr lang="en-US" sz="59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8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Река нужна людям, рыбам, птицам и растениям. В чистой воде живут рыбы, лягушки и раки, а берег становится домом для многих живых существ.
</a:t>
            </a:r>
            <a:endParaRPr lang="en-US" sz="1381" dirty="0"/>
          </a:p>
        </p:txBody>
      </p:sp>
      <p:sp>
        <p:nvSpPr>
          <p:cNvPr id="11" name="Text 3"/>
          <p:cNvSpPr txBox="1"/>
          <p:nvPr/>
        </p:nvSpPr>
        <p:spPr>
          <a:xfrm>
            <a:off x="657150" y="2051344"/>
            <a:ext cx="4135200" cy="8039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3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Берега тоже важны
</a:t>
            </a:r>
            <a:pPr algn="l" indent="0" marL="0">
              <a:lnSpc>
                <a:spcPct val="100000"/>
              </a:lnSpc>
              <a:buNone/>
            </a:pPr>
            <a:r>
              <a:rPr lang="en-US" sz="52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3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берегах растут камыши, кусты и ивы. Они защищают воду и дают укрытие птицам, насекомым и маленьким зверям. Без берега река была бы не такой живой.
</a:t>
            </a:r>
            <a:endParaRPr lang="en-US" sz="1235" dirty="0"/>
          </a:p>
        </p:txBody>
      </p:sp>
      <p:sp>
        <p:nvSpPr>
          <p:cNvPr id="12" name="Text 4"/>
          <p:cNvSpPr txBox="1"/>
          <p:nvPr/>
        </p:nvSpPr>
        <p:spPr>
          <a:xfrm>
            <a:off x="657150" y="2946494"/>
            <a:ext cx="4135200" cy="8039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Мусор мешает реке
</a:t>
            </a:r>
            <a:pPr algn="l" indent="0" marL="0">
              <a:lnSpc>
                <a:spcPct val="100000"/>
              </a:lnSpc>
              <a:buNone/>
            </a:pPr>
            <a:r>
              <a:rPr lang="en-US" sz="53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в воду попадают мусор, мыльная вода или масло, её жителям становится трудно. Рыбам и растениям уже не так уютно, а вода теряет свою чистоту.
</a:t>
            </a:r>
            <a:endParaRPr lang="en-US" sz="1250" dirty="0"/>
          </a:p>
        </p:txBody>
      </p:sp>
      <p:sp>
        <p:nvSpPr>
          <p:cNvPr id="13" name="Text 5"/>
          <p:cNvSpPr txBox="1"/>
          <p:nvPr/>
        </p:nvSpPr>
        <p:spPr>
          <a:xfrm>
            <a:off x="657150" y="3833695"/>
            <a:ext cx="4135200" cy="80385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4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Чистая река радует всех
</a:t>
            </a:r>
            <a:pPr algn="l" indent="0" marL="0">
              <a:lnSpc>
                <a:spcPct val="100000"/>
              </a:lnSpc>
              <a:buNone/>
            </a:pPr>
            <a:r>
              <a:rPr lang="en-US" sz="53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4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река остаётся чистой, она становится красивым и безопасным домом для природы. Люди тоже радуются такой реке, ведь смотреть на неё очень приятно.
</a:t>
            </a:r>
            <a:endParaRPr lang="en-US" sz="1244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15151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6750" y="1552956"/>
            <a:ext cx="8503800" cy="299013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06750" y="311075"/>
            <a:ext cx="8503800" cy="102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беречь природу каждый день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Порядок простых шагов, которые ребёнок может выполнять дома, в школе и на прогулке.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3067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8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15151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2501" y="1319944"/>
            <a:ext cx="205896" cy="20589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73320" y="1319944"/>
            <a:ext cx="180159" cy="205896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35370" y="3106289"/>
            <a:ext cx="180159" cy="205896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760451" y="3106289"/>
            <a:ext cx="205896" cy="205896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06750" y="311075"/>
            <a:ext cx="8503800" cy="68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Правила поведения в лесу
</a:t>
            </a:r>
            <a:endParaRPr lang="en-US" sz="2800" dirty="0"/>
          </a:p>
        </p:txBody>
      </p:sp>
      <p:sp>
        <p:nvSpPr>
          <p:cNvPr id="11" name="Text 1"/>
          <p:cNvSpPr txBox="1"/>
          <p:nvPr/>
        </p:nvSpPr>
        <p:spPr>
          <a:xfrm>
            <a:off x="84601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800" dirty="0"/>
          </a:p>
        </p:txBody>
      </p:sp>
      <p:sp>
        <p:nvSpPr>
          <p:cNvPr id="12" name="Text 2"/>
          <p:cNvSpPr txBox="1"/>
          <p:nvPr/>
        </p:nvSpPr>
        <p:spPr>
          <a:xfrm>
            <a:off x="740400" y="1319950"/>
            <a:ext cx="3307645" cy="11855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Тише шагай
</a:t>
            </a:r>
            <a:pPr algn="l" indent="0" marL="0">
              <a:lnSpc>
                <a:spcPct val="100000"/>
              </a:lnSpc>
              <a:buNone/>
            </a:pPr>
            <a:r>
              <a:rPr lang="en-US" sz="6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лесу нельзя шуметь. Громкие крики пугают птиц и зверей, и они прячутся. Тихий человек замечает шорох листьев и пение птиц.
</a:t>
            </a:r>
            <a:endParaRPr lang="en-US" sz="1423" dirty="0"/>
          </a:p>
        </p:txBody>
      </p:sp>
      <p:sp>
        <p:nvSpPr>
          <p:cNvPr id="13" name="Text 3"/>
          <p:cNvSpPr txBox="1"/>
          <p:nvPr/>
        </p:nvSpPr>
        <p:spPr>
          <a:xfrm>
            <a:off x="5078353" y="1319950"/>
            <a:ext cx="3307645" cy="11855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Костёр только со взрослыми
</a:t>
            </a:r>
            <a:pPr algn="l" indent="0" marL="0">
              <a:lnSpc>
                <a:spcPct val="100000"/>
              </a:lnSpc>
              <a:buNone/>
            </a:pPr>
            <a:r>
              <a:rPr lang="en-US" sz="6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Нельзя разжигать костёр без взрослых. Огонь в лесу может быстро стать опасным. Лучше любоваться теплом костра только тогда, когда рядом есть помощь.
</a:t>
            </a:r>
            <a:endParaRPr lang="en-US" sz="1423" dirty="0"/>
          </a:p>
        </p:txBody>
      </p:sp>
      <p:sp>
        <p:nvSpPr>
          <p:cNvPr id="14" name="Text 4"/>
          <p:cNvSpPr txBox="1"/>
          <p:nvPr/>
        </p:nvSpPr>
        <p:spPr>
          <a:xfrm>
            <a:off x="740400" y="3106295"/>
            <a:ext cx="3307645" cy="11855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 оставляй мусор
</a:t>
            </a:r>
            <a:pPr algn="l" indent="0" marL="0">
              <a:lnSpc>
                <a:spcPct val="100000"/>
              </a:lnSpc>
              <a:buNone/>
            </a:pPr>
            <a:r>
              <a:rPr lang="en-US" sz="6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Стекло, пластик и другой мусор нужно убирать с собой. Иначе лес станет грязным и опасным для животных, которые могут пораниться или запутаться.
</a:t>
            </a:r>
            <a:endParaRPr lang="en-US" sz="1423" dirty="0"/>
          </a:p>
        </p:txBody>
      </p:sp>
      <p:sp>
        <p:nvSpPr>
          <p:cNvPr id="15" name="Text 5"/>
          <p:cNvSpPr txBox="1"/>
          <p:nvPr/>
        </p:nvSpPr>
        <p:spPr>
          <a:xfrm>
            <a:off x="5078353" y="3106295"/>
            <a:ext cx="3307645" cy="11855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 трогай жильцов леса
</a:t>
            </a:r>
            <a:pPr algn="l" indent="0" marL="0">
              <a:lnSpc>
                <a:spcPct val="100000"/>
              </a:lnSpc>
              <a:buNone/>
            </a:pPr>
            <a:r>
              <a:rPr lang="en-US" sz="6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Нельзя трогать гнёзда, норы и детёнышей животных. Им нужна тишина и спокойствие. Лучше просто посмотреть издалека и не мешать лесной семье.
</a:t>
            </a:r>
            <a:endParaRPr lang="en-US" sz="1423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15151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50525" y="1126406"/>
            <a:ext cx="2130000" cy="152053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60950" y="1126406"/>
            <a:ext cx="2130000" cy="1520537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067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800" dirty="0"/>
          </a:p>
        </p:txBody>
      </p:sp>
      <p:sp>
        <p:nvSpPr>
          <p:cNvPr id="8" name="Text 1"/>
          <p:cNvSpPr txBox="1"/>
          <p:nvPr/>
        </p:nvSpPr>
        <p:spPr>
          <a:xfrm>
            <a:off x="306750" y="311075"/>
            <a:ext cx="8509500" cy="67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мусор опасен
</a:t>
            </a:r>
            <a:endParaRPr lang="en-US" sz="2800" dirty="0"/>
          </a:p>
        </p:txBody>
      </p:sp>
      <p:sp>
        <p:nvSpPr>
          <p:cNvPr id="9" name="Text 2"/>
          <p:cNvSpPr txBox="1"/>
          <p:nvPr/>
        </p:nvSpPr>
        <p:spPr>
          <a:xfrm>
            <a:off x="2165525" y="2787575"/>
            <a:ext cx="2015100" cy="172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Пакет, который не спешит уходить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Обычный пластиковый пакет может лежать в природе очень долго. Он цепляется за ветки, летит по ветру и пугает животных. Там, где мусор не убирают, даже красивое место быстро теряет уют.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5075900" y="2787575"/>
            <a:ext cx="2015100" cy="172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1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Стекло и пластик — незваные гости
</a:t>
            </a:r>
            <a:pPr algn="l" indent="0" marL="0">
              <a:lnSpc>
                <a:spcPct val="100000"/>
              </a:lnSpc>
              <a:buNone/>
            </a:pPr>
            <a:r>
              <a:rPr lang="en-US" sz="75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2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Банки, бутылки и стекло не исчезают быстро. Маленькие кусочки пластика могут попасть к птицам и зверям и стать для них опасными. Если мусор собирать отдельно, двор, парк и берег остаются чистыми и безопасными.
</a:t>
            </a:r>
            <a:endParaRPr lang="en-US" sz="1317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15151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6975025" y="1235377"/>
            <a:ext cx="1733700" cy="166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воду загрязнять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вода становится грязной, страдают люди, рыбы, птицы и растения. Беречь воду — значит беречь жизнь и здоровье вокруг нас.
</a:t>
            </a:r>
            <a:endParaRPr lang="en-US" sz="1300" dirty="0"/>
          </a:p>
        </p:txBody>
      </p:sp>
      <p:sp>
        <p:nvSpPr>
          <p:cNvPr id="8" name="Text 1"/>
          <p:cNvSpPr txBox="1"/>
          <p:nvPr/>
        </p:nvSpPr>
        <p:spPr>
          <a:xfrm>
            <a:off x="4806342" y="1235377"/>
            <a:ext cx="1733700" cy="166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Путешествие в природе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 испаряется, собирается в облаках и снова падает дождём или снегом. Так она путешествует по Земле снова и снова.
</a:t>
            </a:r>
            <a:endParaRPr lang="en-US" sz="1300" dirty="0"/>
          </a:p>
        </p:txBody>
      </p:sp>
      <p:sp>
        <p:nvSpPr>
          <p:cNvPr id="9" name="Text 2"/>
          <p:cNvSpPr txBox="1"/>
          <p:nvPr/>
        </p:nvSpPr>
        <p:spPr>
          <a:xfrm>
            <a:off x="468975" y="1235375"/>
            <a:ext cx="1733700" cy="166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Каждый день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Чистая вода нужна человеку для питья, приготовления еды и мытья рук. Без неё не обойтись ни дома, ни в школе.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2637658" y="1224624"/>
            <a:ext cx="1733700" cy="166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растений и животных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 помогает растениям расти, а животным — жить. Без воды листья вянут, а зверям и птицам становится трудно.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306750" y="311075"/>
            <a:ext cx="8503800" cy="68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 — наш общий помощник
</a:t>
            </a:r>
            <a:endParaRPr lang="en-US" sz="2800" dirty="0"/>
          </a:p>
        </p:txBody>
      </p:sp>
      <p:sp>
        <p:nvSpPr>
          <p:cNvPr id="12" name="Text 5"/>
          <p:cNvSpPr txBox="1"/>
          <p:nvPr/>
        </p:nvSpPr>
        <p:spPr>
          <a:xfrm>
            <a:off x="84601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8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84841" y="0"/>
            <a:ext cx="2958517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06750" y="311075"/>
            <a:ext cx="5646600" cy="68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Птицы рядом с нами
</a:t>
            </a:r>
            <a:endParaRPr lang="en-US" sz="2800" dirty="0"/>
          </a:p>
        </p:txBody>
      </p:sp>
      <p:sp>
        <p:nvSpPr>
          <p:cNvPr id="9" name="Text 1"/>
          <p:cNvSpPr txBox="1"/>
          <p:nvPr/>
        </p:nvSpPr>
        <p:spPr>
          <a:xfrm>
            <a:off x="3067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800" dirty="0"/>
          </a:p>
        </p:txBody>
      </p:sp>
      <p:sp>
        <p:nvSpPr>
          <p:cNvPr id="10" name="Text 2"/>
          <p:cNvSpPr txBox="1"/>
          <p:nvPr/>
        </p:nvSpPr>
        <p:spPr>
          <a:xfrm>
            <a:off x="589357" y="1279468"/>
            <a:ext cx="2480621" cy="130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7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Знакомые соседи
</a:t>
            </a:r>
            <a:pPr algn="l" indent="0" marL="0">
              <a:lnSpc>
                <a:spcPct val="100000"/>
              </a:lnSpc>
              <a:buNone/>
            </a:pPr>
            <a:r>
              <a:rPr lang="en-US" sz="59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7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Синицы, воробьи, голуби и дятлы часто живут рядом с домами, школами и парками. Мы видим их каждый день, даже если не замечаем, как они трудятся и ищут корм.
</a:t>
            </a:r>
            <a:endParaRPr lang="en-US" sz="1379" dirty="0"/>
          </a:p>
        </p:txBody>
      </p:sp>
      <p:sp>
        <p:nvSpPr>
          <p:cNvPr id="11" name="Text 3"/>
          <p:cNvSpPr txBox="1"/>
          <p:nvPr/>
        </p:nvSpPr>
        <p:spPr>
          <a:xfrm>
            <a:off x="589357" y="2863168"/>
            <a:ext cx="2480621" cy="130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7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Зимняя помощь
</a:t>
            </a:r>
            <a:pPr algn="l" indent="0" marL="0">
              <a:lnSpc>
                <a:spcPct val="100000"/>
              </a:lnSpc>
              <a:buNone/>
            </a:pPr>
            <a:r>
              <a:rPr lang="en-US" sz="59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7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Зимой птицам особенно трудно находить еду, потому что насекомых мало, а снег закрывает семена. Им можно помочь семечками, крупой и несолёным салом.
</a:t>
            </a:r>
            <a:endParaRPr lang="en-US" sz="1379" dirty="0"/>
          </a:p>
        </p:txBody>
      </p:sp>
      <p:sp>
        <p:nvSpPr>
          <p:cNvPr id="12" name="Text 4"/>
          <p:cNvSpPr txBox="1"/>
          <p:nvPr/>
        </p:nvSpPr>
        <p:spPr>
          <a:xfrm>
            <a:off x="3472665" y="1279468"/>
            <a:ext cx="2480621" cy="130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5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вредно
</a:t>
            </a:r>
            <a:pPr algn="l" indent="0" marL="0">
              <a:lnSpc>
                <a:spcPct val="100000"/>
              </a:lnSpc>
              <a:buNone/>
            </a:pPr>
            <a:r>
              <a:rPr lang="en-US" sz="58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5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Хлеб, солёная пища и чипсы птицам не подходят. Такая еда может навредить их здоровью, поэтому лучше выбирать только безопасный корм, который не испортит им силы.
</a:t>
            </a:r>
            <a:endParaRPr lang="en-US" sz="1355" dirty="0"/>
          </a:p>
        </p:txBody>
      </p:sp>
      <p:sp>
        <p:nvSpPr>
          <p:cNvPr id="13" name="Text 5"/>
          <p:cNvSpPr txBox="1"/>
          <p:nvPr/>
        </p:nvSpPr>
        <p:spPr>
          <a:xfrm>
            <a:off x="3472665" y="2863168"/>
            <a:ext cx="2480621" cy="130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2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Наблюдаем и бережём
</a:t>
            </a:r>
            <a:pPr algn="l" indent="0" marL="0">
              <a:lnSpc>
                <a:spcPct val="100000"/>
              </a:lnSpc>
              <a:buNone/>
            </a:pPr>
            <a:r>
              <a:rPr lang="en-US" sz="57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2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тихо смотреть на птиц, можно узнать их по голосу, повадкам и окраске. А ещё приятно понимать, что маленькая добрая помощь делает двор живым и весёлым.
</a:t>
            </a:r>
            <a:endParaRPr lang="en-US" sz="1329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15151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06750" y="311075"/>
            <a:ext cx="8503800" cy="56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Растения — зелёные помощники
</a:t>
            </a:r>
            <a:endParaRPr lang="en-US" sz="2800" dirty="0"/>
          </a:p>
        </p:txBody>
      </p:sp>
      <p:sp>
        <p:nvSpPr>
          <p:cNvPr id="8" name="Text 1"/>
          <p:cNvSpPr txBox="1"/>
          <p:nvPr/>
        </p:nvSpPr>
        <p:spPr>
          <a:xfrm>
            <a:off x="84601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800" dirty="0"/>
          </a:p>
        </p:txBody>
      </p:sp>
      <p:sp>
        <p:nvSpPr>
          <p:cNvPr id="9" name="Text 2"/>
          <p:cNvSpPr txBox="1"/>
          <p:nvPr/>
        </p:nvSpPr>
        <p:spPr>
          <a:xfrm>
            <a:off x="306751" y="1987924"/>
            <a:ext cx="4382100" cy="8547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Корм и польза
</a:t>
            </a:r>
            <a:pPr algn="l" indent="0" marL="0">
              <a:lnSpc>
                <a:spcPct val="100000"/>
              </a:lnSpc>
              <a:buNone/>
            </a:pPr>
            <a:r>
              <a:rPr lang="en-US" sz="74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Многие растения становятся пищей для человека и зверей. Яблоки, ягоды, зёрна и травы помогают природе сохранять жизнь и поддерживать её круглый год.
</a:t>
            </a:r>
            <a:endParaRPr lang="en-US" sz="1302" dirty="0"/>
          </a:p>
        </p:txBody>
      </p:sp>
      <p:sp>
        <p:nvSpPr>
          <p:cNvPr id="10" name="Text 3"/>
          <p:cNvSpPr txBox="1"/>
          <p:nvPr/>
        </p:nvSpPr>
        <p:spPr>
          <a:xfrm>
            <a:off x="320939" y="1049000"/>
            <a:ext cx="4382100" cy="8547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2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Дышать легче
</a:t>
            </a:r>
            <a:pPr algn="l" indent="0" marL="0">
              <a:lnSpc>
                <a:spcPct val="100000"/>
              </a:lnSpc>
              <a:buNone/>
            </a:pPr>
            <a:r>
              <a:rPr lang="en-US" sz="70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2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Растения помогают воздуху оставаться чище и дают кислород, который нужен людям и животным. Без зелёных насаждений город быстро стал бы менее свежим и уютным.
</a:t>
            </a:r>
            <a:endParaRPr lang="en-US" sz="1229" dirty="0"/>
          </a:p>
        </p:txBody>
      </p:sp>
      <p:sp>
        <p:nvSpPr>
          <p:cNvPr id="11" name="Text 4"/>
          <p:cNvSpPr txBox="1"/>
          <p:nvPr/>
        </p:nvSpPr>
        <p:spPr>
          <a:xfrm>
            <a:off x="306751" y="2926849"/>
            <a:ext cx="4382100" cy="8547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Красота вокруг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Одуванчик, берёза, ромашка и ель знакомы почти каждому ребёнку. Они украшают улицы, дворы и леса, делая мир ярким, добрым и запоминающимся.
</a:t>
            </a:r>
            <a:endParaRPr lang="en-US" sz="1400" dirty="0"/>
          </a:p>
        </p:txBody>
      </p:sp>
      <p:sp>
        <p:nvSpPr>
          <p:cNvPr id="12" name="Text 5"/>
          <p:cNvSpPr txBox="1"/>
          <p:nvPr/>
        </p:nvSpPr>
        <p:spPr>
          <a:xfrm>
            <a:off x="306751" y="3865774"/>
            <a:ext cx="4382100" cy="8547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Нужна забота
</a:t>
            </a:r>
            <a:pPr algn="l" indent="0" marL="0">
              <a:lnSpc>
                <a:spcPct val="100000"/>
              </a:lnSpc>
              <a:buNone/>
            </a:pPr>
            <a:r>
              <a:rPr lang="en-US" sz="74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Растениям важны свет, вода, тепло и бережное отношение. Если не ломать ветки и не срывать всё подряд, они дольше радуют людей и продолжают расти.
</a:t>
            </a:r>
            <a:endParaRPr lang="en-US" sz="1306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15151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191925" y="1126406"/>
            <a:ext cx="2130000" cy="152053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07000" y="1126406"/>
            <a:ext cx="2130000" cy="152053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22075" y="1126406"/>
            <a:ext cx="2130000" cy="152053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067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800" dirty="0"/>
          </a:p>
        </p:txBody>
      </p:sp>
      <p:sp>
        <p:nvSpPr>
          <p:cNvPr id="7" name="Text 1"/>
          <p:cNvSpPr txBox="1"/>
          <p:nvPr/>
        </p:nvSpPr>
        <p:spPr>
          <a:xfrm>
            <a:off x="1191925" y="2787577"/>
            <a:ext cx="2130000" cy="172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Весеннее пробуждение
</a:t>
            </a:r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Весной воздух становится мягче, и природа будто открывает глаза после сна. На ветках набухают почки, а на земле появляются первые цветы и свежая травка. Всё вокруг становится шумнее, светлее и очень живым.
</a:t>
            </a:r>
            <a:endParaRPr lang="en-US" sz="1300" dirty="0"/>
          </a:p>
        </p:txBody>
      </p:sp>
      <p:sp>
        <p:nvSpPr>
          <p:cNvPr id="8" name="Text 2"/>
          <p:cNvSpPr txBox="1"/>
          <p:nvPr/>
        </p:nvSpPr>
        <p:spPr>
          <a:xfrm>
            <a:off x="3507000" y="2787577"/>
            <a:ext cx="2130000" cy="172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Летний рост
</a:t>
            </a:r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Летом солнце греет сильнее, и растения растут особенно быстро. Луга зеленеют, в садах наливаются ягоды, а насекомые и птицы трудятся без отдыха. Кажется, что природа устроила большой праздник под открытым небом.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5822075" y="2787577"/>
            <a:ext cx="2130000" cy="172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Зимний покой
</a:t>
            </a:r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Зимой снег укрывает землю, словно тёплое одеяло, и становится тихо. Многие звери прячутся в норы и укрытия, а птицы держатся ближе к людям. Природа отдыхает, чтобы весной снова начать свой круг.
</a:t>
            </a:r>
            <a:endParaRPr lang="en-US" sz="1300" dirty="0"/>
          </a:p>
        </p:txBody>
      </p:sp>
      <p:sp>
        <p:nvSpPr>
          <p:cNvPr id="10" name="Text 4"/>
          <p:cNvSpPr txBox="1"/>
          <p:nvPr/>
        </p:nvSpPr>
        <p:spPr>
          <a:xfrm>
            <a:off x="306750" y="311075"/>
            <a:ext cx="8509500" cy="67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погода меняет жизнь природы
</a:t>
            </a:r>
            <a:endParaRPr lang="en-US" sz="28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15151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6750" y="1552956"/>
            <a:ext cx="8503800" cy="299013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06750" y="311075"/>
            <a:ext cx="8503800" cy="102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делать, если встретили раненое животное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Порядок действий помогает не навредить животному и обеспечить безопасность человека.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3067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8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15151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067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800" dirty="0"/>
          </a:p>
        </p:txBody>
      </p:sp>
      <p:sp>
        <p:nvSpPr>
          <p:cNvPr id="4" name="Text 1"/>
          <p:cNvSpPr txBox="1"/>
          <p:nvPr/>
        </p:nvSpPr>
        <p:spPr>
          <a:xfrm>
            <a:off x="1705950" y="1512988"/>
            <a:ext cx="3056700" cy="184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93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
</a:t>
            </a:r>
            <a:pPr algn="ctr" indent="0" marL="0">
              <a:lnSpc>
                <a:spcPct val="100000"/>
              </a:lnSpc>
              <a:buNone/>
            </a:pPr>
            <a:r>
              <a:rPr lang="en-US" sz="7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96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доброе дело каждый день помогает природе и постепенно превращается в полезную привычку.
</a:t>
            </a:r>
            <a:endParaRPr lang="en-US" sz="3930" dirty="0"/>
          </a:p>
        </p:txBody>
      </p:sp>
      <p:sp>
        <p:nvSpPr>
          <p:cNvPr id="5" name="Text 2"/>
          <p:cNvSpPr txBox="1"/>
          <p:nvPr/>
        </p:nvSpPr>
        <p:spPr>
          <a:xfrm>
            <a:off x="6212575" y="557625"/>
            <a:ext cx="2615700" cy="410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один маленький поступок — выключить свет, закрыть кран или поднять мусор — уже делает мир чище и добрее.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Материалы презентации
</a:t>
            </a:r>
            <a:endParaRPr lang="en-US" sz="1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15151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50525" y="1126406"/>
            <a:ext cx="2130000" cy="152053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60950" y="1126406"/>
            <a:ext cx="2130000" cy="1520537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067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800" dirty="0"/>
          </a:p>
        </p:txBody>
      </p:sp>
      <p:sp>
        <p:nvSpPr>
          <p:cNvPr id="8" name="Text 1"/>
          <p:cNvSpPr txBox="1"/>
          <p:nvPr/>
        </p:nvSpPr>
        <p:spPr>
          <a:xfrm>
            <a:off x="306750" y="311075"/>
            <a:ext cx="8509500" cy="67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Природа в разные времена года
</a:t>
            </a:r>
            <a:endParaRPr lang="en-US" sz="2800" dirty="0"/>
          </a:p>
        </p:txBody>
      </p:sp>
      <p:sp>
        <p:nvSpPr>
          <p:cNvPr id="9" name="Text 2"/>
          <p:cNvSpPr txBox="1"/>
          <p:nvPr/>
        </p:nvSpPr>
        <p:spPr>
          <a:xfrm>
            <a:off x="2165525" y="2787575"/>
            <a:ext cx="2015100" cy="172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6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Весна рисует зелёным
</a:t>
            </a:r>
            <a:pPr algn="l" indent="0" marL="0">
              <a:lnSpc>
                <a:spcPct val="100000"/>
              </a:lnSpc>
              <a:buNone/>
            </a:pPr>
            <a:r>
              <a:rPr lang="en-US" sz="77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6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Весной земля пробуждается, и повсюду появляются первые ростки. Почки раскрываются, птицы поют громче, а воздух пахнет влажной землёй и молодой травой. Кажется, будто природа сама улыбается после долгого сна.
</a:t>
            </a:r>
            <a:endParaRPr lang="en-US" sz="1362" dirty="0"/>
          </a:p>
        </p:txBody>
      </p:sp>
      <p:sp>
        <p:nvSpPr>
          <p:cNvPr id="10" name="Text 3"/>
          <p:cNvSpPr txBox="1"/>
          <p:nvPr/>
        </p:nvSpPr>
        <p:spPr>
          <a:xfrm>
            <a:off x="5075900" y="2787575"/>
            <a:ext cx="2015100" cy="172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Осень меняет краски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Осенью листья на деревьях становятся жёлтыми, красными и золотыми. В садах созревают плоды, а в лесу слышно, как шуршит сухая листва. Это время звучит тихо и чуть-чуть задумчиво.
</a:t>
            </a:r>
            <a:endParaRPr lang="en-US" sz="1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15151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06750" y="311075"/>
            <a:ext cx="4983600" cy="11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Природа в городе
</a:t>
            </a:r>
            <a:endParaRPr lang="en-US" sz="2800" dirty="0"/>
          </a:p>
        </p:txBody>
      </p:sp>
      <p:sp>
        <p:nvSpPr>
          <p:cNvPr id="7" name="Text 1"/>
          <p:cNvSpPr txBox="1"/>
          <p:nvPr/>
        </p:nvSpPr>
        <p:spPr>
          <a:xfrm>
            <a:off x="84601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800" dirty="0"/>
          </a:p>
        </p:txBody>
      </p:sp>
      <p:sp>
        <p:nvSpPr>
          <p:cNvPr id="8" name="Text 2"/>
          <p:cNvSpPr txBox="1"/>
          <p:nvPr/>
        </p:nvSpPr>
        <p:spPr>
          <a:xfrm>
            <a:off x="322578" y="3136896"/>
            <a:ext cx="3547006" cy="11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Живые дворы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дворах можно заметить воробьёв, муравьёв, кошек и других маленьких соседей. Им тоже нужно спокойное место, где можно жить, двигаться и находить еду.
</a:t>
            </a:r>
            <a:endParaRPr lang="en-US" sz="1600" dirty="0"/>
          </a:p>
        </p:txBody>
      </p:sp>
      <p:sp>
        <p:nvSpPr>
          <p:cNvPr id="9" name="Text 3"/>
          <p:cNvSpPr txBox="1"/>
          <p:nvPr/>
        </p:nvSpPr>
        <p:spPr>
          <a:xfrm>
            <a:off x="322578" y="1677002"/>
            <a:ext cx="3547006" cy="11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Парки и скверы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городе деревья, клумбы и газоны встречаются в парках и скверах. Они дают тень, украшают улицы и делают прогулку приятнее даже в самый шумный день.
</a:t>
            </a:r>
            <a:endParaRPr lang="en-US" sz="1600" dirty="0"/>
          </a:p>
        </p:txBody>
      </p:sp>
      <p:sp>
        <p:nvSpPr>
          <p:cNvPr id="10" name="Text 4"/>
          <p:cNvSpPr txBox="1"/>
          <p:nvPr/>
        </p:nvSpPr>
        <p:spPr>
          <a:xfrm>
            <a:off x="4177228" y="3136896"/>
            <a:ext cx="3547006" cy="11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Бережный порядок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не ломать ветки, не топтать газоны и не мусорить, город остаётся зелёным и дружелюбным. Тогда гулять приятно и людям, и маленьким городским жителям.
</a:t>
            </a:r>
            <a:endParaRPr lang="en-US" sz="1600" dirty="0"/>
          </a:p>
        </p:txBody>
      </p:sp>
      <p:sp>
        <p:nvSpPr>
          <p:cNvPr id="11" name="Text 5"/>
          <p:cNvSpPr txBox="1"/>
          <p:nvPr/>
        </p:nvSpPr>
        <p:spPr>
          <a:xfrm>
            <a:off x="4177228" y="1677002"/>
            <a:ext cx="3547006" cy="11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Цветы у дома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Клумбы и цветники делают город ярким, словно раскрашивают его после серого утра. Если за ними ухаживать, они долго радуют людей и поднимают настроение.
</a:t>
            </a:r>
            <a:endParaRPr lang="en-US" sz="16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15151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07125" y="1221954"/>
            <a:ext cx="3803400" cy="294169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06750" y="311075"/>
            <a:ext cx="8503800" cy="68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важно заботиться о животных
</a:t>
            </a:r>
            <a:endParaRPr lang="en-US" sz="2800" dirty="0"/>
          </a:p>
        </p:txBody>
      </p:sp>
      <p:sp>
        <p:nvSpPr>
          <p:cNvPr id="9" name="Text 1"/>
          <p:cNvSpPr txBox="1"/>
          <p:nvPr/>
        </p:nvSpPr>
        <p:spPr>
          <a:xfrm>
            <a:off x="3067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800" dirty="0"/>
          </a:p>
        </p:txBody>
      </p:sp>
      <p:sp>
        <p:nvSpPr>
          <p:cNvPr id="10" name="Text 2"/>
          <p:cNvSpPr txBox="1"/>
          <p:nvPr/>
        </p:nvSpPr>
        <p:spPr>
          <a:xfrm>
            <a:off x="657150" y="1156200"/>
            <a:ext cx="4135200" cy="8039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4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Животные чувствуют
</a:t>
            </a:r>
            <a:pPr algn="l" indent="0" marL="0">
              <a:lnSpc>
                <a:spcPct val="100000"/>
              </a:lnSpc>
              <a:buNone/>
            </a:pPr>
            <a:r>
              <a:rPr lang="en-US" sz="53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4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Животные умеют чувствовать боль, страх и холод. Поэтому им важно не причинять вреда, не пугать их и не обращаться с ними грубо, даже если они маленькие.
</a:t>
            </a:r>
            <a:endParaRPr lang="en-US" sz="1244" dirty="0"/>
          </a:p>
        </p:txBody>
      </p:sp>
      <p:sp>
        <p:nvSpPr>
          <p:cNvPr id="11" name="Text 3"/>
          <p:cNvSpPr txBox="1"/>
          <p:nvPr/>
        </p:nvSpPr>
        <p:spPr>
          <a:xfrm>
            <a:off x="657150" y="2051344"/>
            <a:ext cx="4135200" cy="8039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8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Домашним нужен уход
</a:t>
            </a:r>
            <a:pPr algn="l" indent="0" marL="0">
              <a:lnSpc>
                <a:spcPct val="100000"/>
              </a:lnSpc>
              <a:buNone/>
            </a:pPr>
            <a:r>
              <a:rPr lang="en-US" sz="50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8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Домашним питомцам необходимы вода, еда, чистое место и внимание взрослых. Когда о них заботятся регулярно, они чувствуют себя спокойно и доверяют людям.
</a:t>
            </a:r>
            <a:endParaRPr lang="en-US" sz="1185" dirty="0"/>
          </a:p>
        </p:txBody>
      </p:sp>
      <p:sp>
        <p:nvSpPr>
          <p:cNvPr id="12" name="Text 4"/>
          <p:cNvSpPr txBox="1"/>
          <p:nvPr/>
        </p:nvSpPr>
        <p:spPr>
          <a:xfrm>
            <a:off x="657150" y="2946494"/>
            <a:ext cx="4135200" cy="8039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6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Диким нужна тишина
</a:t>
            </a:r>
            <a:pPr algn="l" indent="0" marL="0">
              <a:lnSpc>
                <a:spcPct val="100000"/>
              </a:lnSpc>
              <a:buNone/>
            </a:pPr>
            <a:r>
              <a:rPr lang="en-US" sz="49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6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Диким животным особенно важны пространство, покой и безопасный дом. Если человек шумит или подходит слишком близко, зверям становится страшно, и им труднее выживать.
</a:t>
            </a:r>
            <a:endParaRPr lang="en-US" sz="1165" dirty="0"/>
          </a:p>
        </p:txBody>
      </p:sp>
      <p:sp>
        <p:nvSpPr>
          <p:cNvPr id="13" name="Text 5"/>
          <p:cNvSpPr txBox="1"/>
          <p:nvPr/>
        </p:nvSpPr>
        <p:spPr>
          <a:xfrm>
            <a:off x="657150" y="3833695"/>
            <a:ext cx="4135200" cy="80385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Добро возвращается
</a:t>
            </a:r>
            <a:pPr algn="l" indent="0" marL="0">
              <a:lnSpc>
                <a:spcPct val="100000"/>
              </a:lnSpc>
              <a:buNone/>
            </a:pPr>
            <a:r>
              <a:rPr lang="en-US" sz="51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Бережное отношение к животным делает природу добрее и спокойнее. Рядом появляется больше доверия, а мир вокруг становится живым, тёплым и очень настоящим.
</a:t>
            </a:r>
            <a:endParaRPr lang="en-US" sz="1204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15151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02175" y="2300050"/>
            <a:ext cx="1643100" cy="110080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6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начала недели
</a:t>
            </a:r>
            <a:pPr algn="l" indent="0" marL="0">
              <a:lnSpc>
                <a:spcPct val="100000"/>
              </a:lnSpc>
              <a:buNone/>
            </a:pPr>
            <a:r>
              <a:rPr lang="en-US" sz="62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8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Класс обсуждает, что можно сделать для природы рядом со школой, и выбирает общие дела. Так появляется план, а у ребят — желание помогать вместе.
</a:t>
            </a:r>
            <a:endParaRPr lang="en-US" sz="1162" dirty="0"/>
          </a:p>
        </p:txBody>
      </p:sp>
      <p:sp>
        <p:nvSpPr>
          <p:cNvPr id="7" name="Text 1"/>
          <p:cNvSpPr txBox="1"/>
          <p:nvPr/>
        </p:nvSpPr>
        <p:spPr>
          <a:xfrm>
            <a:off x="2208225" y="1763958"/>
            <a:ext cx="1643100" cy="110080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9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Потом — подготовка
</a:t>
            </a:r>
            <a:pPr algn="l" indent="0" marL="0">
              <a:lnSpc>
                <a:spcPct val="100000"/>
              </a:lnSpc>
              <a:buNone/>
            </a:pPr>
            <a:r>
              <a:rPr lang="en-US" sz="64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1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Дети собирают макулатуру, делают плакаты о чистоте и готовят кормушку. Каждый находит своё дело, и даже самая тихая работа приносит пользу.
</a:t>
            </a:r>
            <a:endParaRPr lang="en-US" sz="1198" dirty="0"/>
          </a:p>
        </p:txBody>
      </p:sp>
      <p:sp>
        <p:nvSpPr>
          <p:cNvPr id="8" name="Text 2"/>
          <p:cNvSpPr txBox="1"/>
          <p:nvPr/>
        </p:nvSpPr>
        <p:spPr>
          <a:xfrm>
            <a:off x="4014275" y="1245118"/>
            <a:ext cx="1643100" cy="110080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6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— добрые дела
</a:t>
            </a:r>
            <a:pPr algn="l" indent="0" marL="0">
              <a:lnSpc>
                <a:spcPct val="100000"/>
              </a:lnSpc>
              <a:buNone/>
            </a:pPr>
            <a:r>
              <a:rPr lang="en-US" sz="62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8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Класс сажает цветы у школы, убирает мусор во дворе и вешает кормушку. После этого территория становится аккуратнее, а прогулки — приятнее.
</a:t>
            </a:r>
            <a:endParaRPr lang="en-US" sz="1168" dirty="0"/>
          </a:p>
        </p:txBody>
      </p:sp>
      <p:sp>
        <p:nvSpPr>
          <p:cNvPr id="9" name="Text 3"/>
          <p:cNvSpPr txBox="1"/>
          <p:nvPr/>
        </p:nvSpPr>
        <p:spPr>
          <a:xfrm>
            <a:off x="5820325" y="671568"/>
            <a:ext cx="1643100" cy="110080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6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
</a:t>
            </a:r>
            <a:pPr algn="l" indent="0" marL="0">
              <a:lnSpc>
                <a:spcPct val="100000"/>
              </a:lnSpc>
              <a:buNone/>
            </a:pPr>
            <a:r>
              <a:rPr lang="en-US" sz="62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8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ребята помогают вместе, они учатся дружбе и ответственности. А ещё видят, что маленькие общие шаги быстро меняют всё вокруг к лучшему.
</a:t>
            </a:r>
            <a:endParaRPr lang="en-US" sz="1168" dirty="0"/>
          </a:p>
        </p:txBody>
      </p:sp>
      <p:sp>
        <p:nvSpPr>
          <p:cNvPr id="10" name="Text 4"/>
          <p:cNvSpPr txBox="1"/>
          <p:nvPr/>
        </p:nvSpPr>
        <p:spPr>
          <a:xfrm>
            <a:off x="3067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800" dirty="0"/>
          </a:p>
        </p:txBody>
      </p:sp>
      <p:sp>
        <p:nvSpPr>
          <p:cNvPr id="11" name="Text 5"/>
          <p:cNvSpPr txBox="1"/>
          <p:nvPr/>
        </p:nvSpPr>
        <p:spPr>
          <a:xfrm>
            <a:off x="1869825" y="4244225"/>
            <a:ext cx="6954900" cy="760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может сделать класс
</a:t>
            </a:r>
            <a:endParaRPr lang="en-US" sz="28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434700" y="570000"/>
            <a:ext cx="6307200" cy="328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Природа и мы: забота возвращается добром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беречь природу каждый день, она отвечает чистым воздухом, свежей водой, красотой и спокойствием. Добрые дела делают жизнь людей теплее, а мир — уютнее и светлее.
</a:t>
            </a:r>
            <a:endParaRPr lang="en-US" sz="38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2026-05-25T19:59:18Z</dcterms:created>
  <dcterms:modified xsi:type="dcterms:W3CDTF">2026-05-25T19:59:18Z</dcterms:modified>
</cp:coreProperties>
</file>