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 переломах: земля, власть, международное положение
</a:t>
            </a:r>
            <a:endParaRPr lang="en-US" sz="334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Земля, власть и международная политика меняли страну через кризисы и реформы.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периода — одна логика изменений
</a:t>
            </a:r>
            <a:endParaRPr lang="en-US" sz="2543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три переломных этапа: крестьянскую Россию XIX века, Февраль 1917 года и СССР 1920–1930-х годов.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4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Аграрная Россия первой половины XIX века
</a:t>
            </a:r>
            <a:endParaRPr lang="en-US" sz="2349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доступ к земле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Пользование землёй было неравным: рядом существовали помещичьи владения, государственные земли и крестьянские наделы, что ограничивало хозяйственную самостоятельность большинства сельского населения.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общины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Община помогала выживать, но закрепляла коллективную ответственность и сдерживала личную инициативу, поэтому крестьянское хозяйство редко выходило за пределы простого воспроизводства.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 недовольства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Повинности, зависимость от помещика и малоземелье создавали длительное напряжение, которое накапливалось десятилетиями и подталкивало общество к ожиданию перемен.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как основа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половине XIX века Россия оставалась преимущественно аграрной страной: основная масса населения жила в деревне и зависела от земли как главного источника существования.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8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Крестьянское хозяйство: ограничения и уязвимость
</a:t>
            </a:r>
            <a:endParaRPr lang="en-US" sz="1988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11204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Ручной труд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крестьянского труда оставались простые ручные орудия, поэтому производительность была низкой, а любой спад урожая сразу ставил семью и общину под удар.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62925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товарность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почти не было ориентировано на рынок: значительная часть продукции шла на собственное потребление, а не на устойчивую торговлю и накопление.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204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к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Крестьянское благополучие полностью зависело от погоды и урожая, поэтому неурожай или стихийное бедствие быстро превращались в голод и долговую зависимость.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62925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Изъятие продукта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Изъятия в пользу государства и помещиков сокращали результаты труда, и крестьянин часто работал не ради роста хозяйства, а ради выживания.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996159"/>
            <a:ext cx="4724400" cy="1285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был надел и чем тяжелее повинности, тем сильнее росло недовольство деревни и ожидание перемен.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социально-экономическому положению крестьян в Российской империи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владения землёй и основные виды повинностей определяли повседневную зависимость крестьян и уровень социального напряжения.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Земля, повинности и зависимость
</a:t>
            </a:r>
            <a:endParaRPr lang="en-US" sz="2543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73" y="1160879"/>
            <a:ext cx="457784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5387" y="1175618"/>
            <a:ext cx="481766" cy="4282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7779" y="1160879"/>
            <a:ext cx="457715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27083" y="1160879"/>
            <a:ext cx="343286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аграрный вопрос становился острым
</a:t>
            </a:r>
            <a:endParaRPr lang="en-US" sz="2275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Малоземелье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земли на семью не хватало, хозяйство не могло прокормить всех членов двора. Малоземелье делало любое ухудшение урожая особенно опасным для деревни.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Тяжесть повинностей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Барщина, оброк и подати отнимали значительную часть времени и дохода. Крестьянин зависел не только от собственного труда, но и от внешних обязательств.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к неурожаям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Неурожай быстро превращался в кризис, потому что запасов почти не было. Для большинства сельских жителей риск голода был не исключением, а постоянной угрозой.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отклик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шли медленно и не устраняли главного противоречия — нехватки земли и правовой незащищённости. Поэтому крестьянский вопрос оставался центральным для власти.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200" y="397625"/>
            <a:ext cx="6620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Февраля 1917 года
</a:t>
            </a:r>
            <a:endParaRPr lang="en-US" sz="2543" dirty="0"/>
          </a:p>
        </p:txBody>
      </p:sp>
      <p:sp>
        <p:nvSpPr>
          <p:cNvPr id="7" name="Text 1"/>
          <p:cNvSpPr txBox="1"/>
          <p:nvPr/>
        </p:nvSpPr>
        <p:spPr>
          <a:xfrm>
            <a:off x="57800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перенапряжение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половина 1916 года показала истощение экономики и армии: затяжная война усиливала нагрузку на государство и снижала доверие к власти.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25322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снабжения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1916 года в городах усилились очереди, перебои снабжения и рост цен, что делало повседневную жизнь всё более неустойчивой.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4815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Уличные выступления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1916–1917 годов забастовки и протесты в Петрограде стали массовыми, а недовольство переросло в открытую политическую форму.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45301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армии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феврале 1917 года к протестам присоединились солдаты, после чего монархия утратила опору и политический порядок начал быстро распадаться.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революции и падение монархии
</a:t>
            </a:r>
            <a:pPr algn="l" indent="0" marL="0">
              <a:lnSpc>
                <a:spcPct val="90000"/>
              </a:lnSpc>
              <a:buNone/>
            </a:pPr>
            <a:r>
              <a:rPr lang="en-US" sz="2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массовые выступления в Петрограде привели к падению монархии и переходу власти
</a:t>
            </a:r>
            <a:endParaRPr lang="en-US" sz="2373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Двоевластие и нерешённые вопросы
</a:t>
            </a:r>
            <a:endParaRPr lang="en-US" sz="2543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11204" y="1276362"/>
            <a:ext cx="38940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Временное правительство обладало формальными полномочиями, но не имело прочной социальной опоры. Его решения воспринимались как запоздалые и недостаточно решительные.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62925" y="1276362"/>
            <a:ext cx="38940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Авторитет Советов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пользовались доверием рабочих и солдат, потому что казались ближе к повседневным нуждам и быстрее реагировали на кризис.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204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Нерешённая земля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земле оставался главным для деревни: крестьяне ждали реального передела, а не отсрочки. Это усиливало разрыв между обещаниями и ожиданиями.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62925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Неопределённость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войны поддерживало напряжение в обществе и мешало стабилизации. Пока вопрос мира не был решён, политическая система оставалась крайне неустойчивой.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год, когда земельный вопрос напрямую вошёл в революционную повестку.
</a:t>
            </a:r>
            <a:pPr algn="l" indent="0" marL="0">
              <a:lnSpc>
                <a:spcPct val="115000"/>
              </a:lnSpc>
              <a:buNone/>
            </a:pPr>
            <a:r>
              <a:rPr lang="en-US" sz="121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Февральской революции и обзор аграрного вопроса в дореволюционной России
</a:t>
            </a:r>
            <a:endParaRPr lang="en-US" sz="1210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Аграрные противоречия к этому времени стали общенациональным политическим кризисом.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2062703"/>
            <a:ext cx="5506500" cy="11255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земельная проблема выражалась в повседневной крестьянской зависимости, а в 1917 году она стала частью борьбы за государственный контроль.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курсу истории России XIX — начала XX века и событиям Февральской революции.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причин: XIX век и Февраль 1917
</a:t>
            </a:r>
            <a:endParaRPr lang="en-US" sz="2406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аграрные противоречия XIX века к 1917 году переросли в общенациональный кризис власти.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этапа прошла экономическая политика в первые десятилетия советской власти.
</a:t>
            </a:r>
            <a:pPr algn="l" indent="0" marL="0">
              <a:lnSpc>
                <a:spcPct val="115000"/>
              </a:lnSpc>
              <a:buNone/>
            </a:pPr>
            <a:r>
              <a:rPr lang="en-US" sz="1319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СССР 1917–1930-х годов.
</a:t>
            </a:r>
            <a:endParaRPr lang="en-US" sz="1319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этапа экономического курса показывают, как власть искала баланс между восстановлением хозяйства и усилением контроля над страной.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нэпа к командной модели
</a:t>
            </a:r>
            <a:endParaRPr lang="en-US" sz="2543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НЭП как передышка
</a:t>
            </a:r>
            <a:pPr algn="l" indent="0" marL="0">
              <a:lnSpc>
                <a:spcPct val="90000"/>
              </a:lnSpc>
              <a:buNone/>
            </a:pPr>
            <a:r>
              <a:rPr lang="en-US" sz="31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экономическая политика вернула рынку ограниченное пространство: крестьянин мог свободнее распоряжаться частью продукции, а государство сохраняло контроль над ключевыми отраслями. Это помогло снять остроту хозяйственного кризиса и восстановить обмен между городом и деревней.
</a:t>
            </a:r>
            <a:endParaRPr lang="en-US" sz="935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вместо рынка
</a:t>
            </a:r>
            <a:pPr algn="l" indent="0" marL="0">
              <a:lnSpc>
                <a:spcPct val="90000"/>
              </a:lnSpc>
              <a:buNone/>
            </a:pPr>
            <a:r>
              <a:rPr lang="en-US" sz="33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9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пятилеткам изменил саму логику развития страны: главной стала не частная инициатива, а централизованный план. Промышленность получала приоритет, а ресурсы перераспределялись сверху, чтобы ускорить строительство заводов, транспорта и энергетики.
</a:t>
            </a:r>
            <a:endParaRPr lang="en-US" sz="998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в новой системе
</a:t>
            </a:r>
            <a:pPr algn="l" indent="0" marL="0">
              <a:lnSpc>
                <a:spcPct val="90000"/>
              </a:lnSpc>
              <a:buNone/>
            </a:pPr>
            <a:r>
              <a:rPr lang="en-US" sz="33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9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деревни 1930-е стали временем принудительного втягивания в новую систему. Колхозы и совхозы должны были обеспечить государство зерном и сырьём, но вместе с этим резко выросли административное давление и зависимость крестьян от власти.
</a:t>
            </a:r>
            <a:endParaRPr lang="en-US" sz="998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нэпа к командной модели
</a:t>
            </a:r>
            <a:endParaRPr lang="en-US" sz="2543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6085" y="1088975"/>
            <a:ext cx="3696624" cy="39348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в 1930-е годы
</a:t>
            </a:r>
            <a:endParaRPr lang="en-US" sz="2543" dirty="0"/>
          </a:p>
        </p:txBody>
      </p:sp>
      <p:sp>
        <p:nvSpPr>
          <p:cNvPr id="9" name="Text 1"/>
          <p:cNvSpPr txBox="1"/>
          <p:nvPr/>
        </p:nvSpPr>
        <p:spPr>
          <a:xfrm>
            <a:off x="594949" y="1471836"/>
            <a:ext cx="1953300" cy="14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хозяйств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 объединила множество хозяйств в колхозы и совхозы. Это должно было упростить заготовки и контроль над производством, но на местах часто воспринималось как насильственное разрушение привычного уклада.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134224" y="1471836"/>
            <a:ext cx="1926600" cy="14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на деревню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Раскулачивание стало инструментом давления на наиболее зажиточных крестьян. Оно сопровождалось конфискациями, выселениями и страхом, что усиливало напряжение в деревне и ломало местные социальные связи.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0525" y="3572725"/>
            <a:ext cx="3596100" cy="101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крестьян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выражалось в скрытом уклонении, забое скота и открытых выступлениях. Однако государство опиралось на административные меры, поэтому деревня всё сильнее подчинялась общегосударственным задачам, а не собственным интересам.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30" y="1410754"/>
            <a:ext cx="421500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3920" y="1410754"/>
            <a:ext cx="421500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523" y="1424304"/>
            <a:ext cx="443700" cy="39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0130" y="1444024"/>
            <a:ext cx="443700" cy="3549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цели советской дипломатии
</a:t>
            </a:r>
            <a:endParaRPr lang="en-US" sz="2543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5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границ была главным практическим ориентиром. Советское руководство стремилось не допустить новой военной угрозы, особенно пока страна восстанавливала экономику и наращивала промышленный потенциал.
</a:t>
            </a:r>
            <a:endParaRPr lang="en-US" sz="1177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
</a:t>
            </a:r>
            <a:pPr algn="l" indent="0" marL="0">
              <a:lnSpc>
                <a:spcPct val="100000"/>
              </a:lnSpc>
              <a:buNone/>
            </a:pPr>
            <a:r>
              <a:rPr lang="en-US" sz="46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из изоляции означал поиск официальных контактов с другими государствами. Признание СССР открывало дипломатические каналы, облегчало торговлю и повышало международный статус страны.
</a:t>
            </a:r>
            <a:endParaRPr lang="en-US" sz="1220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46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интересы требовали внешних связей. Для индустриализации нужны были технологии, оборудование и кредиты, поэтому дипломатия нередко опиралась на прагматичный расчёт, а не только на идеологию.
</a:t>
            </a:r>
            <a:endParaRPr lang="en-US" sz="1214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 и осторожность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6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Идеологический фактор сохранял недоверие к капиталистическому окружению. СССР стремился защитить собственную модель развития и одновременно не втянуться в прямое столкновение с более сильными державами.
</a:t>
            </a:r>
            <a:endParaRPr lang="en-US" sz="1207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внешней политики СССР
</a:t>
            </a:r>
            <a:pPr algn="l" indent="0" marL="0">
              <a:lnSpc>
                <a:spcPct val="90000"/>
              </a:lnSpc>
              <a:buNone/>
            </a:pPr>
            <a:r>
              <a:rPr lang="en-US" sz="21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внешнеполитические направления СССР и их связь с дипломатическими инструментами.
</a:t>
            </a:r>
            <a:endParaRPr lang="en-US" sz="2108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событиям внешней политики СССР: 1922, 1934, 1939 годы.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5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события и дипломатические повороты
</a:t>
            </a:r>
            <a:endParaRPr lang="en-US" sz="2155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поворот сопровождался пересмотром партнёрств и попыткой снизить угрозу войны без прямой конфронтации.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 переход от дипломатического прорыва к вынужденным соглашениям перед угрозой большой войны.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6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задачи и внешнеполитический курс
</a:t>
            </a:r>
            <a:endParaRPr lang="en-US" sz="2168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11204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в мире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требовала тишины на границах и устойчивых поставок из-за рубежа. Поэтому СССР стремился избегать конфликтов, которые могли бы сорвать строительство заводов и транспорта.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62925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Нужда в признании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восстановление делало важным признание со стороны иностранных государств. Дипломатические успехи укрепляли торговые связи и снижали риск политической изоляции.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204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Недоверие к окружению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 задавала рамки: советское руководство не доверяло капиталистическим державам и внимательно следило за любыми союзами. Это порождало осторожность и частую смену тактики.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62925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к поворотам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страны рассматривалась как условие выживания режима. Если внешняя обстановка ухудшалась, курс мог быстро меняться от сотрудничества к жёсткому сдерживанию.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2155955"/>
            <a:ext cx="4724400" cy="9657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и внешняя политика СССР были взаимосвязаны: одна обеспечивала мобилизацию ресурсов, другая — пространство для её проведения.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внутренней и внешней политике СССР в 1920–1930-е годы.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внутренние реформы и дипломатия работали на одну цель — укрепление государства и снижение его уязвимости.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5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внутренних изменений и внешней политики
</a:t>
            </a:r>
            <a:endParaRPr lang="en-US" sz="2059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Земля, революция и власть: общий итог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аграрного кризиса к революции и затем к советской модели управления прослеживается одна линия: борьба за ресурсы, порядок и безопасность определяла и внутренние, и внешние решения государства.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2026-07-26T13:57:17Z</dcterms:created>
  <dcterms:modified xsi:type="dcterms:W3CDTF">2026-07-26T13:57:17Z</dcterms:modified>
</cp:coreProperties>
</file>