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8288000" cy="10287000"/>
  <p:notesSz cx="10287000" cy="18288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image" Target="../media/image-14-7.jpe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image" Target="../media/image-19-7.jpeg"/><Relationship Id="rId8" Type="http://schemas.openxmlformats.org/officeDocument/2006/relationships/image" Target="../media/image-19-8.png"/><Relationship Id="rId9" Type="http://schemas.openxmlformats.org/officeDocument/2006/relationships/image" Target="../media/image-19-9.jpeg"/><Relationship Id="rId10" Type="http://schemas.openxmlformats.org/officeDocument/2006/relationships/image" Target="../media/image-1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16400" y="1428399"/>
            <a:ext cx="8059200" cy="784670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30375" y="2331350"/>
            <a:ext cx="7529100" cy="502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в мир водорослей: донные и плавучие
</a:t>
            </a:r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Донные и плавучие водоросли — основные обитатели водных экосистем, важные для жизни на Земле.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1530375" y="8050825"/>
            <a:ext cx="7529100" cy="12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8950" y="2235947"/>
            <a:ext cx="8053500" cy="80299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242500" y="9536150"/>
            <a:ext cx="924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9020150" y="3242100"/>
            <a:ext cx="7925400" cy="55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 древние организмы, сформировавшие кислород в атмосфере. Их используют в пищу, медицине, косметике и как индикаторы чистоты воды.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519350" y="468400"/>
            <a:ext cx="14526600" cy="12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и биологическая значимость водорослей
</a:t>
            </a:r>
            <a:endParaRPr lang="en-US" sz="5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74600" y="807050"/>
            <a:ext cx="15199800" cy="11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24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Различие между донными и плавучими водорослями
</a:t>
            </a:r>
            <a:endParaRPr lang="en-US" sz="4524" dirty="0"/>
          </a:p>
        </p:txBody>
      </p:sp>
      <p:sp>
        <p:nvSpPr>
          <p:cNvPr id="5" name="Text 1"/>
          <p:cNvSpPr txBox="1"/>
          <p:nvPr/>
        </p:nvSpPr>
        <p:spPr>
          <a:xfrm>
            <a:off x="2622300" y="686975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Плавучие водоросли свободно движутся в воде, обычно микроскопичны и перемещаются вместе с потоками воды, образуя планктон.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2622300" y="329300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Донные водоросли живут прикреплёнными к дну и имеют крупные разветвлённые формы, создавая устойчивые подводные сообщества.
</a:t>
            </a:r>
            <a:endParaRPr lang="en-US" sz="2600" dirty="0"/>
          </a:p>
        </p:txBody>
      </p:sp>
      <p:sp>
        <p:nvSpPr>
          <p:cNvPr id="7" name="Text 3"/>
          <p:cNvSpPr txBox="1"/>
          <p:nvPr/>
        </p:nvSpPr>
        <p:spPr>
          <a:xfrm>
            <a:off x="10637600" y="329300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группы используют фотосинтез, но отличаются размером и местом обитания: пример — ламинария донная, хлорелла плавучая.
</a:t>
            </a:r>
            <a:endParaRPr lang="en-US" sz="2600" dirty="0"/>
          </a:p>
        </p:txBody>
      </p:sp>
      <p:sp>
        <p:nvSpPr>
          <p:cNvPr id="8" name="Text 4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8EDF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89275" y="2025012"/>
            <a:ext cx="5112600" cy="39892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93688" y="2025012"/>
            <a:ext cx="5112600" cy="398922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2498100" y="2025012"/>
            <a:ext cx="5112600" cy="398922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679950" y="491775"/>
            <a:ext cx="16930800" cy="8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водорослей: клеточная организация
</a:t>
            </a:r>
            <a:endParaRPr lang="en-US" sz="4500" dirty="0"/>
          </a:p>
        </p:txBody>
      </p:sp>
      <p:sp>
        <p:nvSpPr>
          <p:cNvPr id="12" name="Text 2"/>
          <p:cNvSpPr txBox="1"/>
          <p:nvPr/>
        </p:nvSpPr>
        <p:spPr>
          <a:xfrm>
            <a:off x="1089275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водорослей имеют сложные эукариотические клетки с ядром и хлоропластами, тогда как цианобактерии — простые прокариоты без ядра.
</a:t>
            </a:r>
            <a:endParaRPr lang="en-US" sz="2322" dirty="0"/>
          </a:p>
        </p:txBody>
      </p:sp>
      <p:sp>
        <p:nvSpPr>
          <p:cNvPr id="13" name="Text 3"/>
          <p:cNvSpPr txBox="1"/>
          <p:nvPr/>
        </p:nvSpPr>
        <p:spPr>
          <a:xfrm>
            <a:off x="1089277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44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Эукариоты и прокариоты в водорослях
</a:t>
            </a:r>
            <a:endParaRPr lang="en-US" sz="2644" dirty="0"/>
          </a:p>
        </p:txBody>
      </p:sp>
      <p:sp>
        <p:nvSpPr>
          <p:cNvPr id="14" name="Text 4"/>
          <p:cNvSpPr txBox="1"/>
          <p:nvPr/>
        </p:nvSpPr>
        <p:spPr>
          <a:xfrm>
            <a:off x="6793688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содержат клеточную стенку, хлоропласты для фотосинтеза и запасы крахмала или масла, необходимые для энергетического обмена.
</a:t>
            </a:r>
            <a:endParaRPr lang="en-US" sz="2322" dirty="0"/>
          </a:p>
        </p:txBody>
      </p:sp>
      <p:sp>
        <p:nvSpPr>
          <p:cNvPr id="15" name="Text 5"/>
          <p:cNvSpPr txBox="1"/>
          <p:nvPr/>
        </p:nvSpPr>
        <p:spPr>
          <a:xfrm>
            <a:off x="6793690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44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клеточные компоненты водорослей
</a:t>
            </a:r>
            <a:endParaRPr lang="en-US" sz="2644" dirty="0"/>
          </a:p>
        </p:txBody>
      </p:sp>
      <p:sp>
        <p:nvSpPr>
          <p:cNvPr id="16" name="Text 6"/>
          <p:cNvSpPr txBox="1"/>
          <p:nvPr/>
        </p:nvSpPr>
        <p:spPr>
          <a:xfrm>
            <a:off x="12498100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Донные водоросли используют ризоиды для крепления, а плавучие имеют пузырьки и слизистые оболочки для поддержания на поверхности воды.
</a:t>
            </a:r>
            <a:endParaRPr lang="en-US" sz="2322" dirty="0"/>
          </a:p>
        </p:txBody>
      </p:sp>
      <p:sp>
        <p:nvSpPr>
          <p:cNvPr id="17" name="Text 7"/>
          <p:cNvSpPr txBox="1"/>
          <p:nvPr/>
        </p:nvSpPr>
        <p:spPr>
          <a:xfrm>
            <a:off x="12498102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44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Адаптивные структуры для среды обитания
</a:t>
            </a:r>
            <a:endParaRPr lang="en-US" sz="2644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206500" y="549125"/>
            <a:ext cx="13875000" cy="17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Цвета и их значение для фотосинтеза
</a:t>
            </a:r>
            <a:endParaRPr lang="en-US" sz="4600" dirty="0"/>
          </a:p>
        </p:txBody>
      </p:sp>
      <p:sp>
        <p:nvSpPr>
          <p:cNvPr id="6" name="Text 1"/>
          <p:cNvSpPr txBox="1"/>
          <p:nvPr/>
        </p:nvSpPr>
        <p:spPr>
          <a:xfrm>
            <a:off x="1326899" y="6366545"/>
            <a:ext cx="65352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Красные водоросли, содержащие фикоэритрин и хлорофилл d, способны жить на больших глубинах, где проникает мало света.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1326900" y="2930000"/>
            <a:ext cx="65352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Зелёные водоросли содержат хлорофилл a и b, оптимально используют свет на мелководье, что определяет их светло-зелёный оттенок.
</a:t>
            </a:r>
            <a:endParaRPr lang="en-US" sz="2600" dirty="0"/>
          </a:p>
        </p:txBody>
      </p:sp>
      <p:sp>
        <p:nvSpPr>
          <p:cNvPr id="8" name="Text 3"/>
          <p:cNvSpPr txBox="1"/>
          <p:nvPr/>
        </p:nvSpPr>
        <p:spPr>
          <a:xfrm>
            <a:off x="10101251" y="2930000"/>
            <a:ext cx="63996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Бурые водоросли имеют хлорофилл c и фукоксантин, благодаря которым хорошо поглощают свет на средней глубине.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10101251" y="6366545"/>
            <a:ext cx="63996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Пигментный состав водорослей напрямую влияет на их экологическую нишу и эффективность фотосинтеза в разных условиях.
</a:t>
            </a:r>
            <a:endParaRPr lang="en-US" sz="2600" dirty="0"/>
          </a:p>
        </p:txBody>
      </p:sp>
      <p:sp>
        <p:nvSpPr>
          <p:cNvPr id="10" name="Text 5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3448" y="1979215"/>
            <a:ext cx="8287500" cy="664905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372575" y="9023150"/>
            <a:ext cx="691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20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2021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49250" y="2011300"/>
            <a:ext cx="89184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группы водорослей по количеству видов
</a:t>
            </a:r>
            <a:pPr algn="l" indent="0" marL="0">
              <a:lnSpc>
                <a:spcPct val="150041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Диатомовые и зелёные водоросли доминируют по числу видов, что отражает их разнообразие и распространённость.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Большое количество видов диатомовых водорослей демонстрирует их ключевую роль в морских экосистемах как фитопланктона.
</a:t>
            </a:r>
            <a:endParaRPr lang="en-US" sz="4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91826" y="0"/>
            <a:ext cx="9191997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24725" y="2059600"/>
            <a:ext cx="7725300" cy="684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обитания донных водорослей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Донные водоросли предпочитают твёрдые поверхности на дне морей, рек и озёр, часто формируя густые подводные заросли.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приспособлены к переменам солёности, температуры и освещения, создавая важные экосистемные укрытия для многих водных организмов.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177300" y="487900"/>
            <a:ext cx="14758500" cy="147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обитания плавучих водорослей
</a:t>
            </a:r>
            <a:endParaRPr lang="en-US" sz="4500" dirty="0"/>
          </a:p>
        </p:txBody>
      </p:sp>
      <p:sp>
        <p:nvSpPr>
          <p:cNvPr id="6" name="Text 1"/>
          <p:cNvSpPr txBox="1"/>
          <p:nvPr/>
        </p:nvSpPr>
        <p:spPr>
          <a:xfrm>
            <a:off x="739700" y="4264613"/>
            <a:ext cx="5043600" cy="28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Плавучие водоросли обитают во всех слоях воды в морях и пресных водоёмах, свободно перемещаясь с течениями.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6831475" y="4264637"/>
            <a:ext cx="5043600" cy="28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обильном росте вызывают 'цветение' воды, покрывая её плотной зелёной пленкой и влияя на качество водоёма.
</a:t>
            </a:r>
            <a:endParaRPr lang="en-US" sz="2500" dirty="0"/>
          </a:p>
        </p:txBody>
      </p:sp>
      <p:sp>
        <p:nvSpPr>
          <p:cNvPr id="8" name="Text 3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200" dirty="0"/>
          </a:p>
        </p:txBody>
      </p:sp>
      <p:sp>
        <p:nvSpPr>
          <p:cNvPr id="9" name="Text 4"/>
          <p:cNvSpPr txBox="1"/>
          <p:nvPr/>
        </p:nvSpPr>
        <p:spPr>
          <a:xfrm>
            <a:off x="12618550" y="4264613"/>
            <a:ext cx="5043600" cy="28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микроорганизмы составляют основу фитопланктона, от которого зависит кислородный баланс и прозрачность воды.
</a:t>
            </a:r>
            <a:endParaRPr lang="en-US" sz="2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03325" y="3415172"/>
            <a:ext cx="9042900" cy="365705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3325" y="8881500"/>
            <a:ext cx="90429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292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2021
</a:t>
            </a:r>
            <a:endParaRPr lang="en-US" sz="1292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82425" y="1918950"/>
            <a:ext cx="80691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таблица: донные и плавучие водоросли
</a:t>
            </a:r>
            <a:pPr algn="l" indent="0" marL="0">
              <a:lnSpc>
                <a:spcPct val="12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характеристики донных и плавучих водорослей по месту обитания, размеру, адаптациям и примерам видов.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Донные водоросли устойчиво закреплены у дна, формируя сообщества, а плавучие поддерживают питание экосистемы в воде.
</a:t>
            </a:r>
            <a:endParaRPr lang="en-US" sz="4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77900" y="391975"/>
            <a:ext cx="15158700" cy="107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донных водорослей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1563575" y="3040625"/>
            <a:ext cx="4411800" cy="48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Ламинария — крупная донная водоросль длиной до 10 метров, распространена в Тихом и Атлантическом океанах и используется в пищу.
</a:t>
            </a:r>
            <a:endParaRPr lang="en-US" sz="2500" dirty="0"/>
          </a:p>
        </p:txBody>
      </p:sp>
      <p:sp>
        <p:nvSpPr>
          <p:cNvPr id="7" name="Text 3"/>
          <p:cNvSpPr txBox="1"/>
          <p:nvPr/>
        </p:nvSpPr>
        <p:spPr>
          <a:xfrm>
            <a:off x="6938100" y="3040625"/>
            <a:ext cx="4411800" cy="48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Фукус широко встречается на холодных морских побережьях, образуя густые заросли и обеспечивая среду обитания для других организмов.
</a:t>
            </a:r>
            <a:endParaRPr lang="en-US" sz="2500" dirty="0"/>
          </a:p>
        </p:txBody>
      </p:sp>
      <p:sp>
        <p:nvSpPr>
          <p:cNvPr id="8" name="Text 4"/>
          <p:cNvSpPr txBox="1"/>
          <p:nvPr/>
        </p:nvSpPr>
        <p:spPr>
          <a:xfrm>
            <a:off x="12312625" y="3040625"/>
            <a:ext cx="4411800" cy="48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Ульва, или морской салат, растёт на мелководье, формируя зелёные ковры на камнях и участвует в питании многих морских животных.
</a:t>
            </a:r>
            <a:endParaRPr lang="en-US" sz="2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6F6F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2639" y="5704910"/>
            <a:ext cx="5092945" cy="27802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394964" y="5704910"/>
            <a:ext cx="5092945" cy="278023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13802" y="5704910"/>
            <a:ext cx="5092945" cy="278023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2650" y="376226"/>
            <a:ext cx="16622700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Изучаем популярных плавучих водорослей
</a:t>
            </a:r>
            <a:endParaRPr lang="en-US" sz="4500" dirty="0"/>
          </a:p>
        </p:txBody>
      </p:sp>
      <p:sp>
        <p:nvSpPr>
          <p:cNvPr id="9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832639" y="3585350"/>
            <a:ext cx="5092945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Хлорелла — одноклеточная водоросль, широко применяемая в экспериментах и биодобавках благодаря высокому содержанию белка и витаминов. Легко выращивается в лабораториях и считается полезным пищевым продуктом.
</a:t>
            </a:r>
            <a:endParaRPr lang="en-US" sz="1889" dirty="0"/>
          </a:p>
        </p:txBody>
      </p:sp>
      <p:sp>
        <p:nvSpPr>
          <p:cNvPr id="11" name="Text 3"/>
          <p:cNvSpPr txBox="1"/>
          <p:nvPr/>
        </p:nvSpPr>
        <p:spPr>
          <a:xfrm>
            <a:off x="832624" y="2796400"/>
            <a:ext cx="5092945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Хлорелла: зелёное чудо микромира
</a:t>
            </a:r>
            <a:endParaRPr lang="en-US" sz="2800" dirty="0"/>
          </a:p>
        </p:txBody>
      </p:sp>
      <p:sp>
        <p:nvSpPr>
          <p:cNvPr id="12" name="Text 4"/>
          <p:cNvSpPr txBox="1"/>
          <p:nvPr/>
        </p:nvSpPr>
        <p:spPr>
          <a:xfrm>
            <a:off x="12394964" y="3585350"/>
            <a:ext cx="5092945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Диатомовые отличаются прочными панцирями из кремнезёма. Они составляют большую часть морского фитопланктона и играют ключевую роль в морской экосистеме, обеспечивая пищу для многих организмов.
</a:t>
            </a:r>
            <a:endParaRPr lang="en-US" sz="1889" dirty="0"/>
          </a:p>
        </p:txBody>
      </p:sp>
      <p:sp>
        <p:nvSpPr>
          <p:cNvPr id="13" name="Text 5"/>
          <p:cNvSpPr txBox="1"/>
          <p:nvPr/>
        </p:nvSpPr>
        <p:spPr>
          <a:xfrm>
            <a:off x="12394949" y="2796400"/>
            <a:ext cx="5092945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13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Диатомовые водоросли: важные обитатели планктона
</a:t>
            </a:r>
            <a:endParaRPr lang="en-US" sz="2713" dirty="0"/>
          </a:p>
        </p:txBody>
      </p:sp>
      <p:sp>
        <p:nvSpPr>
          <p:cNvPr id="14" name="Text 6"/>
          <p:cNvSpPr txBox="1"/>
          <p:nvPr/>
        </p:nvSpPr>
        <p:spPr>
          <a:xfrm>
            <a:off x="6613802" y="3585350"/>
            <a:ext cx="5092945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сине-зеленые водоросли могут быстро размножаться, вызывая массовое 'цветение' воды. Некоторые виды способны производить токсины, влияя на качество водоёмов и здоровье животных.
</a:t>
            </a:r>
            <a:endParaRPr lang="en-US" sz="2051" dirty="0"/>
          </a:p>
        </p:txBody>
      </p:sp>
      <p:sp>
        <p:nvSpPr>
          <p:cNvPr id="15" name="Text 7"/>
          <p:cNvSpPr txBox="1"/>
          <p:nvPr/>
        </p:nvSpPr>
        <p:spPr>
          <a:xfrm>
            <a:off x="6613786" y="2796400"/>
            <a:ext cx="5092945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Цианобактерии: мастера колонизации
</a:t>
            </a:r>
            <a:endParaRPr lang="en-US" sz="2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03825" y="647875"/>
            <a:ext cx="15790800" cy="14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водорослей на экологию водоёмов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5870674" y="7147838"/>
            <a:ext cx="9630600" cy="12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чрезмерном росте водорослей возникает кислородное голодание, что приводит к гибели рыб и ухудшению водоёма.
</a:t>
            </a:r>
            <a:endParaRPr lang="en-US" sz="2500" dirty="0"/>
          </a:p>
        </p:txBody>
      </p:sp>
      <p:sp>
        <p:nvSpPr>
          <p:cNvPr id="6" name="Text 2"/>
          <p:cNvSpPr txBox="1"/>
          <p:nvPr/>
        </p:nvSpPr>
        <p:spPr>
          <a:xfrm>
            <a:off x="6155574" y="5628212"/>
            <a:ext cx="9630600" cy="12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 регулируют обмен питательными веществами, поддерживая баланс микроэлементов и улучшая качество воды.
</a:t>
            </a:r>
            <a:endParaRPr lang="en-US" sz="2500" dirty="0"/>
          </a:p>
        </p:txBody>
      </p:sp>
      <p:sp>
        <p:nvSpPr>
          <p:cNvPr id="7" name="Text 3"/>
          <p:cNvSpPr txBox="1"/>
          <p:nvPr/>
        </p:nvSpPr>
        <p:spPr>
          <a:xfrm>
            <a:off x="6456324" y="4203088"/>
            <a:ext cx="9630600" cy="11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поглощают углекислый газ, способствуя формированию кислородно-среды и снижая уровень парниковых газов в воде.
</a:t>
            </a:r>
            <a:endParaRPr lang="en-US" sz="2500" dirty="0"/>
          </a:p>
        </p:txBody>
      </p:sp>
      <p:sp>
        <p:nvSpPr>
          <p:cNvPr id="8" name="Text 4"/>
          <p:cNvSpPr txBox="1"/>
          <p:nvPr/>
        </p:nvSpPr>
        <p:spPr>
          <a:xfrm>
            <a:off x="6736799" y="2777963"/>
            <a:ext cx="9630600" cy="11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 активно производят кислород, насыщая им воду и поддерживая жизнь водных организмов в экосистеме.
</a:t>
            </a:r>
            <a:endParaRPr lang="en-US" sz="2500" dirty="0"/>
          </a:p>
        </p:txBody>
      </p:sp>
      <p:sp>
        <p:nvSpPr>
          <p:cNvPr id="9" name="Text 5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3448" y="1979215"/>
            <a:ext cx="8287500" cy="664905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372575" y="9023150"/>
            <a:ext cx="691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20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2021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49250" y="2011300"/>
            <a:ext cx="89184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веществ с участием водорослей
</a:t>
            </a:r>
            <a:pPr algn="l" indent="0" marL="0">
              <a:lnSpc>
                <a:spcPct val="150041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водорослей поддерживает баланс газов и создает питательные вещества, необходимые для водных организмов.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процессы делают водоросли фундаментом экосистем, влияя на продуктивность и стабильность водоёмов.
</a:t>
            </a:r>
            <a:endParaRPr lang="en-US" sz="4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8EDF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89275" y="2025012"/>
            <a:ext cx="5112600" cy="39892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93688" y="2025012"/>
            <a:ext cx="5112600" cy="398922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2498100" y="2025012"/>
            <a:ext cx="5112600" cy="398922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679950" y="491775"/>
            <a:ext cx="16930800" cy="8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водорослей в жизни человека
</a:t>
            </a:r>
            <a:endParaRPr lang="en-US" sz="4500" dirty="0"/>
          </a:p>
        </p:txBody>
      </p:sp>
      <p:sp>
        <p:nvSpPr>
          <p:cNvPr id="12" name="Text 2"/>
          <p:cNvSpPr txBox="1"/>
          <p:nvPr/>
        </p:nvSpPr>
        <p:spPr>
          <a:xfrm>
            <a:off x="1089275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Водоросли, такие как нори и ламинария, используются в кухнях Японии и России. Они богаты минералами и витаминами, что делает блюда полезными и вкусными.
</a:t>
            </a:r>
            <a:endParaRPr lang="en-US" sz="2322" dirty="0"/>
          </a:p>
        </p:txBody>
      </p:sp>
      <p:sp>
        <p:nvSpPr>
          <p:cNvPr id="13" name="Text 3"/>
          <p:cNvSpPr txBox="1"/>
          <p:nvPr/>
        </p:nvSpPr>
        <p:spPr>
          <a:xfrm>
            <a:off x="1089277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44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с добавлением водорослей
</a:t>
            </a:r>
            <a:endParaRPr lang="en-US" sz="2644" dirty="0"/>
          </a:p>
        </p:txBody>
      </p:sp>
      <p:sp>
        <p:nvSpPr>
          <p:cNvPr id="14" name="Text 4"/>
          <p:cNvSpPr txBox="1"/>
          <p:nvPr/>
        </p:nvSpPr>
        <p:spPr>
          <a:xfrm>
            <a:off x="6793688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Агар-агар и альгинаты, получаемые из водорослей, широко применяются в пищевой промышленности как загустители и стабилизаторы.
</a:t>
            </a:r>
            <a:endParaRPr lang="en-US" sz="2322" dirty="0"/>
          </a:p>
        </p:txBody>
      </p:sp>
      <p:sp>
        <p:nvSpPr>
          <p:cNvPr id="15" name="Text 5"/>
          <p:cNvSpPr txBox="1"/>
          <p:nvPr/>
        </p:nvSpPr>
        <p:spPr>
          <a:xfrm>
            <a:off x="6793690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44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Промышленные ресурсы из водорослей
</a:t>
            </a:r>
            <a:endParaRPr lang="en-US" sz="2644" dirty="0"/>
          </a:p>
        </p:txBody>
      </p:sp>
      <p:sp>
        <p:nvSpPr>
          <p:cNvPr id="16" name="Text 6"/>
          <p:cNvSpPr txBox="1"/>
          <p:nvPr/>
        </p:nvSpPr>
        <p:spPr>
          <a:xfrm>
            <a:off x="12498100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Экстракты водорослей часто включают в кремы и маски для кожи из-за их увлажняющих и защитных свойств, а также используют в лечебных препаратах.
</a:t>
            </a:r>
            <a:endParaRPr lang="en-US" sz="2322" dirty="0"/>
          </a:p>
        </p:txBody>
      </p:sp>
      <p:sp>
        <p:nvSpPr>
          <p:cNvPr id="17" name="Text 7"/>
          <p:cNvSpPr txBox="1"/>
          <p:nvPr/>
        </p:nvSpPr>
        <p:spPr>
          <a:xfrm>
            <a:off x="12498102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44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Косметические и медицинские продукты
</a:t>
            </a:r>
            <a:endParaRPr lang="en-US" sz="2644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74600" y="807050"/>
            <a:ext cx="15199800" cy="11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Опасности, связанные с водорослями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2622300" y="686975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Массовое цветение водоёмов снижает уровень кислорода, что вызывает массовую гибель водных организмов и деградацию среды.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2622300" y="329300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плавучие водоросли выделяют ядовитые вещества, опасные для рыб, диких животных и человека при контакте с заражённой водой.
</a:t>
            </a:r>
            <a:endParaRPr lang="en-US" sz="2600" dirty="0"/>
          </a:p>
        </p:txBody>
      </p:sp>
      <p:sp>
        <p:nvSpPr>
          <p:cNvPr id="7" name="Text 3"/>
          <p:cNvSpPr txBox="1"/>
          <p:nvPr/>
        </p:nvSpPr>
        <p:spPr>
          <a:xfrm>
            <a:off x="10637600" y="329300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Отмечены случаи отравления у людей и животных после употребления воды, заражённой токсинами, выделяемыми водорослями.
</a:t>
            </a:r>
            <a:endParaRPr lang="en-US" sz="2600" dirty="0"/>
          </a:p>
        </p:txBody>
      </p:sp>
      <p:sp>
        <p:nvSpPr>
          <p:cNvPr id="8" name="Text 4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6F6F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2639" y="5704910"/>
            <a:ext cx="5092945" cy="27802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394964" y="5704910"/>
            <a:ext cx="5092945" cy="278023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13802" y="5704910"/>
            <a:ext cx="5092945" cy="278023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2650" y="376226"/>
            <a:ext cx="16622700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Уникальные адаптации водорослей к жизни в воде
</a:t>
            </a:r>
            <a:endParaRPr lang="en-US" sz="4500" dirty="0"/>
          </a:p>
        </p:txBody>
      </p:sp>
      <p:sp>
        <p:nvSpPr>
          <p:cNvPr id="9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832639" y="3585350"/>
            <a:ext cx="5092945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Донные водоросли имеют ризоиды — специальные клеточные структуры, позволяющие крепко закрепляться на дне и сопротивляться течениям и волнам.
</a:t>
            </a:r>
            <a:endParaRPr lang="en-US" sz="2266" dirty="0"/>
          </a:p>
        </p:txBody>
      </p:sp>
      <p:sp>
        <p:nvSpPr>
          <p:cNvPr id="11" name="Text 3"/>
          <p:cNvSpPr txBox="1"/>
          <p:nvPr/>
        </p:nvSpPr>
        <p:spPr>
          <a:xfrm>
            <a:off x="832624" y="2796400"/>
            <a:ext cx="5092945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Ризоиды — опора для донных водорослей
</a:t>
            </a:r>
            <a:endParaRPr lang="en-US" sz="2800" dirty="0"/>
          </a:p>
        </p:txBody>
      </p:sp>
      <p:sp>
        <p:nvSpPr>
          <p:cNvPr id="12" name="Text 4"/>
          <p:cNvSpPr txBox="1"/>
          <p:nvPr/>
        </p:nvSpPr>
        <p:spPr>
          <a:xfrm>
            <a:off x="12394964" y="3585350"/>
            <a:ext cx="5092945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Слизь защищает водоросли от высыхания и температурных изменений, а пигменты адаптированы к различной глубине освещения, обеспечивая эффективный фотосинтез.
</a:t>
            </a:r>
            <a:endParaRPr lang="en-US" sz="2141" dirty="0"/>
          </a:p>
        </p:txBody>
      </p:sp>
      <p:sp>
        <p:nvSpPr>
          <p:cNvPr id="13" name="Text 5"/>
          <p:cNvSpPr txBox="1"/>
          <p:nvPr/>
        </p:nvSpPr>
        <p:spPr>
          <a:xfrm>
            <a:off x="12394949" y="2796400"/>
            <a:ext cx="5092945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Слизистые оболочки и окраска
</a:t>
            </a:r>
            <a:endParaRPr lang="en-US" sz="2800" dirty="0"/>
          </a:p>
        </p:txBody>
      </p:sp>
      <p:sp>
        <p:nvSpPr>
          <p:cNvPr id="14" name="Text 6"/>
          <p:cNvSpPr txBox="1"/>
          <p:nvPr/>
        </p:nvSpPr>
        <p:spPr>
          <a:xfrm>
            <a:off x="6613802" y="3585350"/>
            <a:ext cx="5092945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поддержания плавучести многие планктонные водоросли используют заполненные газом пузыри, позволяющие им держаться на поверхности и получать больше света.
</a:t>
            </a:r>
            <a:endParaRPr lang="en-US" sz="2212" dirty="0"/>
          </a:p>
        </p:txBody>
      </p:sp>
      <p:sp>
        <p:nvSpPr>
          <p:cNvPr id="15" name="Text 7"/>
          <p:cNvSpPr txBox="1"/>
          <p:nvPr/>
        </p:nvSpPr>
        <p:spPr>
          <a:xfrm>
            <a:off x="6613786" y="2796400"/>
            <a:ext cx="5092945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Пустотелые пузыри у плавучих водорослей
</a:t>
            </a:r>
            <a:endParaRPr lang="en-US" sz="2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206500" y="549125"/>
            <a:ext cx="13875000" cy="17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водорослей: разнообразие методов
</a:t>
            </a:r>
            <a:endParaRPr lang="en-US" sz="4600" dirty="0"/>
          </a:p>
        </p:txBody>
      </p:sp>
      <p:sp>
        <p:nvSpPr>
          <p:cNvPr id="6" name="Text 1"/>
          <p:cNvSpPr txBox="1"/>
          <p:nvPr/>
        </p:nvSpPr>
        <p:spPr>
          <a:xfrm>
            <a:off x="1326899" y="6366545"/>
            <a:ext cx="65352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размножение — слияние гамет, обеспечивает генетическое разнообразие и адаптацию к изменяющимся условиям среды.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1326900" y="2930000"/>
            <a:ext cx="65352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Вегетативное размножение происходит через деление таллома или фрагментацию, обеспечивая быстрое увеличение численности.
</a:t>
            </a:r>
            <a:endParaRPr lang="en-US" sz="2600" dirty="0"/>
          </a:p>
        </p:txBody>
      </p:sp>
      <p:sp>
        <p:nvSpPr>
          <p:cNvPr id="8" name="Text 3"/>
          <p:cNvSpPr txBox="1"/>
          <p:nvPr/>
        </p:nvSpPr>
        <p:spPr>
          <a:xfrm>
            <a:off x="10101251" y="2930000"/>
            <a:ext cx="63996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Бесполое размножение включает образование подвижных зооспор, что способствует широкой расселённости водорослей в воде.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10101251" y="6366545"/>
            <a:ext cx="63996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плавучих видов преобладает споровое размножение для быстрой колонизации, в то время как донные чередуют способы сезонно.
</a:t>
            </a:r>
            <a:endParaRPr lang="en-US" sz="2600" dirty="0"/>
          </a:p>
        </p:txBody>
      </p:sp>
      <p:sp>
        <p:nvSpPr>
          <p:cNvPr id="10" name="Text 5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177300" y="487900"/>
            <a:ext cx="14758500" cy="147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водорослей в образовании и науке
</a:t>
            </a:r>
            <a:endParaRPr lang="en-US" sz="4500" dirty="0"/>
          </a:p>
        </p:txBody>
      </p:sp>
      <p:sp>
        <p:nvSpPr>
          <p:cNvPr id="6" name="Text 1"/>
          <p:cNvSpPr txBox="1"/>
          <p:nvPr/>
        </p:nvSpPr>
        <p:spPr>
          <a:xfrm>
            <a:off x="739700" y="4264613"/>
            <a:ext cx="5043600" cy="28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Школьники проводят простые опыты по выращиванию хлореллы, наблюдая рост под микроскопом и изучая фотосинтез.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6831475" y="4264637"/>
            <a:ext cx="5043600" cy="28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 применяются для демонстрации круговорота кислорода, помогая понять важные биологические процессы.
</a:t>
            </a:r>
            <a:endParaRPr lang="en-US" sz="2500" dirty="0"/>
          </a:p>
        </p:txBody>
      </p:sp>
      <p:sp>
        <p:nvSpPr>
          <p:cNvPr id="8" name="Text 3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200" dirty="0"/>
          </a:p>
        </p:txBody>
      </p:sp>
      <p:sp>
        <p:nvSpPr>
          <p:cNvPr id="9" name="Text 4"/>
          <p:cNvSpPr txBox="1"/>
          <p:nvPr/>
        </p:nvSpPr>
        <p:spPr>
          <a:xfrm>
            <a:off x="12618550" y="4264613"/>
            <a:ext cx="5043600" cy="28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Аквариумные системы биоочистки используют водоросли для удаления загрязнений и поддержания экологического баланса воды.
</a:t>
            </a:r>
            <a:endParaRPr lang="en-US" sz="2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8EDF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90978" y="2024325"/>
            <a:ext cx="3733393" cy="3990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281978" y="2024325"/>
            <a:ext cx="3733393" cy="3990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472978" y="2024325"/>
            <a:ext cx="3733393" cy="39906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3663978" y="2024325"/>
            <a:ext cx="3733393" cy="39906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200" dirty="0"/>
          </a:p>
        </p:txBody>
      </p:sp>
      <p:sp>
        <p:nvSpPr>
          <p:cNvPr id="13" name="Text 1"/>
          <p:cNvSpPr txBox="1"/>
          <p:nvPr/>
        </p:nvSpPr>
        <p:spPr>
          <a:xfrm>
            <a:off x="1089275" y="7326425"/>
            <a:ext cx="37368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Макроцистис, самая длинная из водорослей, может достигать длины до 60 метров, создавая подводные леса в холодных морях.
</a:t>
            </a:r>
            <a:endParaRPr lang="en-US" sz="2322" dirty="0"/>
          </a:p>
        </p:txBody>
      </p:sp>
      <p:sp>
        <p:nvSpPr>
          <p:cNvPr id="14" name="Text 2"/>
          <p:cNvSpPr txBox="1"/>
          <p:nvPr/>
        </p:nvSpPr>
        <p:spPr>
          <a:xfrm>
            <a:off x="1089277" y="6289730"/>
            <a:ext cx="37368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44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Макроцистис — гигант океана
</a:t>
            </a:r>
            <a:endParaRPr lang="en-US" sz="2644" dirty="0"/>
          </a:p>
        </p:txBody>
      </p:sp>
      <p:sp>
        <p:nvSpPr>
          <p:cNvPr id="15" name="Text 3"/>
          <p:cNvSpPr txBox="1"/>
          <p:nvPr/>
        </p:nvSpPr>
        <p:spPr>
          <a:xfrm>
            <a:off x="5280275" y="7326425"/>
            <a:ext cx="37368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Японии используют более 20 видов водорослей в традиционной кухне, что делает их важным элементом национального питания.
</a:t>
            </a:r>
            <a:endParaRPr lang="en-US" sz="2259" dirty="0"/>
          </a:p>
        </p:txBody>
      </p:sp>
      <p:sp>
        <p:nvSpPr>
          <p:cNvPr id="16" name="Text 4"/>
          <p:cNvSpPr txBox="1"/>
          <p:nvPr/>
        </p:nvSpPr>
        <p:spPr>
          <a:xfrm>
            <a:off x="5280277" y="6289730"/>
            <a:ext cx="37368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44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Съедобное богатство Японии
</a:t>
            </a:r>
            <a:endParaRPr lang="en-US" sz="2644" dirty="0"/>
          </a:p>
        </p:txBody>
      </p:sp>
      <p:sp>
        <p:nvSpPr>
          <p:cNvPr id="17" name="Text 5"/>
          <p:cNvSpPr txBox="1"/>
          <p:nvPr/>
        </p:nvSpPr>
        <p:spPr>
          <a:xfrm>
            <a:off x="9471275" y="7326425"/>
            <a:ext cx="37368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половины мирового кислорода продуцируется фитопланктоном, главными плавучими водорослями океанов и морей.
</a:t>
            </a:r>
            <a:endParaRPr lang="en-US" sz="2322" dirty="0"/>
          </a:p>
        </p:txBody>
      </p:sp>
      <p:sp>
        <p:nvSpPr>
          <p:cNvPr id="18" name="Text 6"/>
          <p:cNvSpPr txBox="1"/>
          <p:nvPr/>
        </p:nvSpPr>
        <p:spPr>
          <a:xfrm>
            <a:off x="9471277" y="6289730"/>
            <a:ext cx="37368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44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Фитопланктон — лёгкие планеты
</a:t>
            </a:r>
            <a:endParaRPr lang="en-US" sz="2644" dirty="0"/>
          </a:p>
        </p:txBody>
      </p:sp>
      <p:sp>
        <p:nvSpPr>
          <p:cNvPr id="19" name="Text 7"/>
          <p:cNvSpPr txBox="1"/>
          <p:nvPr/>
        </p:nvSpPr>
        <p:spPr>
          <a:xfrm>
            <a:off x="13662275" y="7326425"/>
            <a:ext cx="37368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Кремнезёмные панцири диатомей применяются для производства фильтров, абразивных материалов и косметики, благодаря своей твёрдости и мелкой структуре.
</a:t>
            </a:r>
            <a:endParaRPr lang="en-US" sz="2211" dirty="0"/>
          </a:p>
        </p:txBody>
      </p:sp>
      <p:sp>
        <p:nvSpPr>
          <p:cNvPr id="20" name="Text 8"/>
          <p:cNvSpPr txBox="1"/>
          <p:nvPr/>
        </p:nvSpPr>
        <p:spPr>
          <a:xfrm>
            <a:off x="13662277" y="6289730"/>
            <a:ext cx="37368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53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Кремнезём диатомовых водорослей
</a:t>
            </a:r>
            <a:endParaRPr lang="en-US" sz="2453" dirty="0"/>
          </a:p>
        </p:txBody>
      </p:sp>
      <p:sp>
        <p:nvSpPr>
          <p:cNvPr id="21" name="Text 9"/>
          <p:cNvSpPr txBox="1"/>
          <p:nvPr/>
        </p:nvSpPr>
        <p:spPr>
          <a:xfrm>
            <a:off x="679950" y="491775"/>
            <a:ext cx="16930800" cy="8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Удивительные факты о водорослях
</a:t>
            </a:r>
            <a:endParaRPr lang="en-US" sz="4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784"/>
            <a:ext cx="10423200" cy="1031123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165450" y="3393500"/>
            <a:ext cx="10207500" cy="20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Водоросли: важный ресурс природы и человека
</a:t>
            </a:r>
            <a:pPr algn="l" indent="0" marL="0">
              <a:lnSpc>
                <a:spcPct val="100000"/>
              </a:lnSpc>
              <a:buNone/>
            </a:pPr>
            <a:r>
              <a:rPr lang="en-US" sz="42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86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 поддерживают экологический баланс и служат источником пищи и материалов. Их охрана и рациональное использование жизненно необходимы для устойчивого будущего.
</a:t>
            </a:r>
            <a:endParaRPr lang="en-US" sz="3293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2026-05-09T09:38:12Z</dcterms:created>
  <dcterms:modified xsi:type="dcterms:W3CDTF">2026-05-09T09:38:12Z</dcterms:modified>
</cp:coreProperties>
</file>