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8718" y="1625601"/>
            <a:ext cx="2407130" cy="2517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3855" y="1259173"/>
            <a:ext cx="4447671" cy="23909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стран современного мира: как география показывает неравенство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увидеть, почему страны развиваются по-разному.
</a:t>
            </a:r>
            <a:endParaRPr lang="en-US" sz="3028" dirty="0"/>
          </a:p>
        </p:txBody>
      </p:sp>
      <p:sp>
        <p:nvSpPr>
          <p:cNvPr id="7" name="Text 1"/>
          <p:cNvSpPr txBox="1"/>
          <p:nvPr/>
        </p:nvSpPr>
        <p:spPr>
          <a:xfrm>
            <a:off x="953854" y="3740289"/>
            <a:ext cx="4447671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25" y="2946713"/>
            <a:ext cx="8620125" cy="18688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2065" y="952499"/>
            <a:ext cx="8199870" cy="17678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географы сравнивают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стран показывает различия в доходах, качестве жизни и структуре хозяйства, а также объясняет, как природные, экономические и социальные факторы формируют траекторию развития территории.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Критерии, по которым страны относят к разным типам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84431" y="2648455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показатели
</a:t>
            </a:r>
            <a:pPr algn="l" indent="0" marL="0">
              <a:lnSpc>
                <a:spcPct val="100000"/>
              </a:lnSpc>
              <a:buNone/>
            </a:pPr>
            <a:r>
              <a:rPr lang="en-US" sz="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ориентирами служат ВВП на душу населения, доля промышленности и услуг, масштаб экспорта и производительность труда. Они позволяют оценить, насколько эффективно страна использует ресурсы и труд.
</a:t>
            </a:r>
            <a:endParaRPr lang="en-US" sz="1019" dirty="0"/>
          </a:p>
        </p:txBody>
      </p:sp>
      <p:sp>
        <p:nvSpPr>
          <p:cNvPr id="10" name="Text 3"/>
          <p:cNvSpPr txBox="1"/>
          <p:nvPr/>
        </p:nvSpPr>
        <p:spPr>
          <a:xfrm>
            <a:off x="684431" y="3156098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жизни отражают продолжительность жизни, грамотность, доступ к образованию, медицине и чистой воде. Эти признаки показывают не только богатство страны, но и качество повседневной жизни населения.
</a:t>
            </a:r>
            <a:endParaRPr lang="en-US" sz="1019" dirty="0"/>
          </a:p>
        </p:txBody>
      </p:sp>
      <p:sp>
        <p:nvSpPr>
          <p:cNvPr id="11" name="Text 4"/>
          <p:cNvSpPr txBox="1"/>
          <p:nvPr/>
        </p:nvSpPr>
        <p:spPr>
          <a:xfrm>
            <a:off x="684431" y="3663741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государства, качество управления и безопасность влияют на инвестиции, работу институтов и способность проводить реформы. Даже при богатых ресурсах слабое управление может тормозить развитие.
</a:t>
            </a:r>
            <a:endParaRPr lang="en-US" sz="1019" dirty="0"/>
          </a:p>
        </p:txBody>
      </p:sp>
      <p:sp>
        <p:nvSpPr>
          <p:cNvPr id="12" name="Text 5"/>
          <p:cNvSpPr txBox="1"/>
          <p:nvPr/>
        </p:nvSpPr>
        <p:spPr>
          <a:xfrm>
            <a:off x="684431" y="4171383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страны, климат, наличие ресурсов, выход к морю и транспортная доступность заметно меняют возможности торговли, хозяйственной специализации и связей с внешним миром.
</a:t>
            </a:r>
            <a:endParaRPr lang="en-US" sz="10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9013" y="2308859"/>
            <a:ext cx="3321715" cy="23189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7660" y="934152"/>
            <a:ext cx="8332480" cy="7879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стран современного мира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7660" y="2215668"/>
            <a:ext cx="2480100" cy="114265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страны отличаются не одним признаком, а сочетанием экономических, социальных и географических характеристик.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страны определяется совокупностью признаков: доходами, структурой экономики, уровнем социальной сферы и положением в мировом хозяйстве.
</a:t>
            </a:r>
            <a:endParaRPr lang="en-US" sz="955" dirty="0"/>
          </a:p>
        </p:txBody>
      </p:sp>
      <p:sp>
        <p:nvSpPr>
          <p:cNvPr id="6" name="Text 2"/>
          <p:cNvSpPr txBox="1"/>
          <p:nvPr/>
        </p:nvSpPr>
        <p:spPr>
          <a:xfrm>
            <a:off x="407660" y="3567030"/>
            <a:ext cx="2480100" cy="1057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ООН, Всемирного банка и школьного курса географии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2177043"/>
            <a:ext cx="4133850" cy="247869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7260" y="1014846"/>
            <a:ext cx="8386996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страны: ядро мировой экономики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36899" y="2176462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доходов
</a:t>
            </a:r>
            <a:pPr algn="l" indent="0" marL="0">
              <a:lnSpc>
                <a:spcPct val="100000"/>
              </a:lnSpc>
              <a:buNone/>
            </a:pPr>
            <a:r>
              <a:rPr lang="en-US" sz="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США, Канада, Япония, Германия, Франция, Великобритания, Австралия и страны Северной Европы. Их отличает высокий ВВП на душу населения и устойчивый внутренний рынок.
</a:t>
            </a:r>
            <a:endParaRPr lang="en-US" sz="888" dirty="0"/>
          </a:p>
        </p:txBody>
      </p:sp>
      <p:sp>
        <p:nvSpPr>
          <p:cNvPr id="11" name="Text 3"/>
          <p:cNvSpPr txBox="1"/>
          <p:nvPr/>
        </p:nvSpPr>
        <p:spPr>
          <a:xfrm>
            <a:off x="736899" y="2826840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услуг
</a:t>
            </a:r>
            <a:pPr algn="l" indent="0" marL="0">
              <a:lnSpc>
                <a:spcPct val="100000"/>
              </a:lnSpc>
              <a:buNone/>
            </a:pPr>
            <a:r>
              <a:rPr lang="en-US" sz="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экономике развитых стран главную роль играют финансы, наука, образование, управление, транспорт и цифровые сервисы. Промышленность остаётся важной, но сельское хозяйство занимает небольшую долю.
</a:t>
            </a:r>
            <a:endParaRPr lang="en-US" sz="831" dirty="0"/>
          </a:p>
        </p:txBody>
      </p:sp>
      <p:sp>
        <p:nvSpPr>
          <p:cNvPr id="12" name="Text 4"/>
          <p:cNvSpPr txBox="1"/>
          <p:nvPr/>
        </p:nvSpPr>
        <p:spPr>
          <a:xfrm>
            <a:off x="736899" y="3477217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образ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них характерны высокий уровень урбанизации, развитая инфраструктура, плотная сеть городов и значительная концентрация населения в крупных агломерациях, где сосредоточены рабочие места и управленческие функции.
</a:t>
            </a:r>
            <a:endParaRPr lang="en-US" sz="831" dirty="0"/>
          </a:p>
        </p:txBody>
      </p:sp>
      <p:sp>
        <p:nvSpPr>
          <p:cNvPr id="13" name="Text 5"/>
          <p:cNvSpPr txBox="1"/>
          <p:nvPr/>
        </p:nvSpPr>
        <p:spPr>
          <a:xfrm>
            <a:off x="736899" y="4127595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сосредоточены ведущие университеты, исследовательские центры и глобальные корпорации. Это обеспечивает высокую производительность труда и позволяет странам задавать темпы технологического развития.
</a:t>
            </a:r>
            <a:endParaRPr lang="en-US" sz="8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развитых и развивающихся стран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мировые средние, а типичную структуру хозяйства двух групп стран.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услуг, тем обычно выше производительность труда и сложнее экономика; большая доля сельского хозяйства указывает на более раннюю стадию развития.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школьной географии и публикациям Всемирного банка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Развивающиеся страны: самая многочисленная и неоднородная группа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31156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Индия, Бразилия, Индонезия, Мексика, Египет, Нигерия и многие другие государства Азии, Африки и Латинской Америки, поэтому сравнивать их можно лишь с учётом различий.
</a:t>
            </a:r>
            <a:endParaRPr lang="en-US" sz="1344" dirty="0"/>
          </a:p>
        </p:txBody>
      </p:sp>
      <p:sp>
        <p:nvSpPr>
          <p:cNvPr id="10" name="Text 3"/>
          <p:cNvSpPr txBox="1"/>
          <p:nvPr/>
        </p:nvSpPr>
        <p:spPr>
          <a:xfrm>
            <a:off x="2849732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динамика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этой группы быстро растёт население, а вместе с ним увеличивается нагрузка на школы, медицину, транспорт и рынок труда. Это создаёт и потенциал, и дополнительные трудности.
</a:t>
            </a:r>
            <a:endParaRPr lang="en-US" sz="1328" dirty="0"/>
          </a:p>
        </p:txBody>
      </p:sp>
      <p:sp>
        <p:nvSpPr>
          <p:cNvPr id="11" name="Text 4"/>
          <p:cNvSpPr txBox="1"/>
          <p:nvPr/>
        </p:nvSpPr>
        <p:spPr>
          <a:xfrm>
            <a:off x="4968309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одной страны часто резко различаются крупные города, промышленно развитые районы и сельская периферия. Поэтому высокий рост отдельных отраслей может сосуществовать с бедностью и слабой инфраструктурой.
</a:t>
            </a:r>
            <a:endParaRPr lang="en-US" sz="1235" dirty="0"/>
          </a:p>
        </p:txBody>
      </p:sp>
      <p:sp>
        <p:nvSpPr>
          <p:cNvPr id="12" name="Text 5"/>
          <p:cNvSpPr txBox="1"/>
          <p:nvPr/>
        </p:nvSpPr>
        <p:spPr>
          <a:xfrm>
            <a:off x="7086885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развивающиеся страны опираются на экспорт сырья, сельскохозяйственной продукции или дешёвой промышленной сборки. Это делает их чувствительными к колебаниям спроса, цен и иностранных инвестиций.
</a:t>
            </a:r>
            <a:endParaRPr lang="en-US" sz="124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путь структурной модернизации страны по материалам школьного курса географии.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аграрной экономики к индустриальной
</a:t>
            </a:r>
            <a:endParaRPr lang="en-US" sz="2522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079" y="2043079"/>
            <a:ext cx="344221" cy="3059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6643" y="2058378"/>
            <a:ext cx="344221" cy="2753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4206" y="2058378"/>
            <a:ext cx="344221" cy="27537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71769" y="2058378"/>
            <a:ext cx="344221" cy="27537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478194" y="754380"/>
            <a:ext cx="8101924" cy="9677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индустриальные страны Азии и Латинской Америки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39077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индустриализация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страны сравнительно быстро нарастили промышленное производство и создали конкурентоспособные отрасли, которые стали опорой экономического роста и повысили их роль в международном разделении труда.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16640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ориентация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развитие связано с выпуском готовой продукции для внешних рынков, а не только с внутренним спросом. Это усилило зависимость от мировой конъюнктуры, но ускорило накопление капитала.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4204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НИС опирается на образование, профессиональную подготовку и рост квалификации кадров. Именно человеческий капитал позволил развивать сложные производства и повышать технологический уровень.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971767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портов, дорог, связи и городских центров создало условия для привлечения инвестиций и включения в глобальные производственные цепочки, где важны скорость и надёжность логистики.
</a:t>
            </a:r>
            <a:endParaRPr lang="en-US" sz="119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2572498"/>
            <a:ext cx="4133850" cy="208307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 переходной экономикой: наследие плановой системы и рыночные реформы
</a:t>
            </a:r>
            <a:endParaRPr lang="en-US" sz="2933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84431" y="2648455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сформировалась на территории бывшей социалистической системы и постсоветского пространства. Для неё характерно сочетание наследия планового хозяйства с постепенным внедрением рыночных механизмов.
</a:t>
            </a:r>
            <a:endParaRPr lang="en-US" sz="784" dirty="0"/>
          </a:p>
        </p:txBody>
      </p:sp>
      <p:sp>
        <p:nvSpPr>
          <p:cNvPr id="11" name="Text 3"/>
          <p:cNvSpPr txBox="1"/>
          <p:nvPr/>
        </p:nvSpPr>
        <p:spPr>
          <a:xfrm>
            <a:off x="684431" y="3156098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преобразования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сопровождался приватизацией, перестройкой промышленности, появлением частного сектора и ростом сферы услуг. Многие отрасли были вынуждены адаптироваться к конкуренции и новым правилам.
</a:t>
            </a:r>
            <a:endParaRPr lang="en-US" sz="784" dirty="0"/>
          </a:p>
        </p:txBody>
      </p:sp>
      <p:sp>
        <p:nvSpPr>
          <p:cNvPr id="12" name="Text 4"/>
          <p:cNvSpPr txBox="1"/>
          <p:nvPr/>
        </p:nvSpPr>
        <p:spPr>
          <a:xfrm>
            <a:off x="684431" y="3663741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Различная скорость реформ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странах реформы проходили не одинаково: где-то быстрее развивались финансы и торговля, а где-то дольше сохранялась зависимость от тяжёлой промышленности и сырьевого экспорта.
</a:t>
            </a:r>
            <a:endParaRPr lang="en-US" sz="784" dirty="0"/>
          </a:p>
        </p:txBody>
      </p:sp>
      <p:sp>
        <p:nvSpPr>
          <p:cNvPr id="13" name="Text 5"/>
          <p:cNvSpPr txBox="1"/>
          <p:nvPr/>
        </p:nvSpPr>
        <p:spPr>
          <a:xfrm>
            <a:off x="684431" y="4171383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 и риски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рынку открыл доступ к инвестициям, технологиям и внешней торговле, но одновременно усилил социальное неравенство, региональные различия и уязвимость отдельных отраслей.
</a:t>
            </a:r>
            <a:endParaRPr lang="en-US" sz="78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человеческого развития в разных типах стран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ИЧР показывает не только доход, но и реальные возможности человека учиться, жить дольше и получать качественные услуги.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устойчивее экономика и сильнее социальная сфера, тем выше ИЧР; экономический рост сам по себе этого не гарантирует.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UNDP Human Development Report, 2023/2024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054" y="1972447"/>
            <a:ext cx="3736291" cy="22033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5050" y="900032"/>
            <a:ext cx="8477950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стран и их типы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175140" y="1972447"/>
            <a:ext cx="2480100" cy="2203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тип страны определяется сочетанием уровня развития, структуры хозяйства и социальной ситуации, а не одним признаком.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уровень технологий может сочетаться с разной ролью сырья, услуг и экспорта; поэтому страны нельзя оценивать по одному показателю.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4800" y="4246794"/>
            <a:ext cx="47148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ООН, Всемирного банка и школьного курса географии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2177043"/>
            <a:ext cx="4133850" cy="247869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7260" y="1014846"/>
            <a:ext cx="8386996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Наименее развитые страны: уязвимые территории мира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36899" y="2176462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доходы
</a:t>
            </a:r>
            <a:pPr algn="l" indent="0" marL="0">
              <a:lnSpc>
                <a:spcPct val="100000"/>
              </a:lnSpc>
              <a:buNone/>
            </a:pPr>
            <a:r>
              <a:rPr lang="en-US" sz="3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таких государств очень малый доход на душу населения, поэтому население сильнее зависит от сезонных колебаний урожая, внешней помощи и нестабильных цен на сырьё.
</a:t>
            </a:r>
            <a:endParaRPr lang="en-US" sz="913" dirty="0"/>
          </a:p>
        </p:txBody>
      </p:sp>
      <p:sp>
        <p:nvSpPr>
          <p:cNvPr id="11" name="Text 3"/>
          <p:cNvSpPr txBox="1"/>
          <p:nvPr/>
        </p:nvSpPr>
        <p:spPr>
          <a:xfrm>
            <a:off x="736899" y="2826840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3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энергетика, связь и санитарные системы развиты недостаточно, из-за чего труднее доставлять товары, строить школы, больницы и обеспечивать равный доступ к услугам.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736899" y="3477217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доступ к образованию и медицине снижает качество жизни и замедляет формирование квалифицированных кадров, необходимых для устойчивого экономического роста.
</a:t>
            </a:r>
            <a:endParaRPr lang="en-US" sz="948" dirty="0"/>
          </a:p>
        </p:txBody>
      </p:sp>
      <p:sp>
        <p:nvSpPr>
          <p:cNvPr id="13" name="Text 5"/>
          <p:cNvSpPr txBox="1"/>
          <p:nvPr/>
        </p:nvSpPr>
        <p:spPr>
          <a:xfrm>
            <a:off x="736899" y="4127595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 политические угрозы
</a:t>
            </a:r>
            <a:pPr algn="l" indent="0" marL="0">
              <a:lnSpc>
                <a:spcPct val="100000"/>
              </a:lnSpc>
              <a:buNone/>
            </a:pPr>
            <a:r>
              <a:rPr lang="en-US" sz="3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Конфликты, засухи, дефицит воды и последствия изменения климата особенно тяжело отражаются на этих странах, усиливая зависимость от гуманитарной и международной поддержки.
</a:t>
            </a:r>
            <a:endParaRPr lang="en-US" sz="9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260" y="1014846"/>
            <a:ext cx="3987384" cy="34885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страны и зависимость от мировых цен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224244" y="1039007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основную валютную выручку дают нефть, газ, уголь, руды, древесина или сельскохозяйственное сырьё, поэтому структура экспорта остаётся узкой и уязвимой.
</a:t>
            </a:r>
            <a:endParaRPr lang="en-US" sz="1215" dirty="0"/>
          </a:p>
        </p:txBody>
      </p:sp>
      <p:sp>
        <p:nvSpPr>
          <p:cNvPr id="10" name="Text 3"/>
          <p:cNvSpPr txBox="1"/>
          <p:nvPr/>
        </p:nvSpPr>
        <p:spPr>
          <a:xfrm>
            <a:off x="5224244" y="1993623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Бюджетная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доходы бюджета связаны с сырьём, государство особенно чувствительно к падению мировых цен, сокращению спроса и изменениям на внешних рынках.
</a:t>
            </a:r>
            <a:endParaRPr lang="en-US" sz="1246" dirty="0"/>
          </a:p>
        </p:txBody>
      </p:sp>
      <p:sp>
        <p:nvSpPr>
          <p:cNvPr id="11" name="Text 4"/>
          <p:cNvSpPr txBox="1"/>
          <p:nvPr/>
        </p:nvSpPr>
        <p:spPr>
          <a:xfrm>
            <a:off x="5224244" y="2948239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односторонности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диверсификация экономики делает труднее развитие промышленности, услуг и высоких технологий, а также усиливает зависимость занятости от одной отрасли.
</a:t>
            </a:r>
            <a:endParaRPr lang="en-US" sz="1215" dirty="0"/>
          </a:p>
        </p:txBody>
      </p:sp>
      <p:sp>
        <p:nvSpPr>
          <p:cNvPr id="12" name="Text 5"/>
          <p:cNvSpPr txBox="1"/>
          <p:nvPr/>
        </p:nvSpPr>
        <p:spPr>
          <a:xfrm>
            <a:off x="5224244" y="3902856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устойчивости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рисков требует переработки сырья внутри страны, расширения экспорта готовой продукции, инвестиций в образование и поддержки новых отраслей.
</a:t>
            </a:r>
            <a:endParaRPr lang="en-US" sz="121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доходах между типами стран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доходах отражает различия в производительности труда, доступе к капиталу и качестве институтов, а не только в природных условиях.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растут там, где выше технологии, образование и управляемость; между группами стран сохраняется кратный, а не линейный разрыв.
</a:t>
            </a:r>
            <a:endParaRPr lang="en-US" sz="1188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Всемирного банка, последние доступные оценки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2572498"/>
            <a:ext cx="4133850" cy="208307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факторы, влияющие на тип страны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84431" y="2648455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морю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Прибрежное положение облегчает внешнюю торговлю, развитие портов и участие в международных транспортных цепочках, тогда как континентальные страны чаще несут более высокие логистические расходы.
</a:t>
            </a:r>
            <a:endParaRPr lang="en-US" sz="784" dirty="0"/>
          </a:p>
        </p:txBody>
      </p:sp>
      <p:sp>
        <p:nvSpPr>
          <p:cNvPr id="11" name="Text 3"/>
          <p:cNvSpPr txBox="1"/>
          <p:nvPr/>
        </p:nvSpPr>
        <p:spPr>
          <a:xfrm>
            <a:off x="684431" y="3156098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природная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влияет на урожайность, плотность населения и стоимость жизни: в благоприятных условиях быстрее развиваются земледелие, транспорт и расселение, а в суровых — растут издержки.
</a:t>
            </a:r>
            <a:endParaRPr lang="en-US" sz="784" dirty="0"/>
          </a:p>
        </p:txBody>
      </p:sp>
      <p:sp>
        <p:nvSpPr>
          <p:cNvPr id="12" name="Text 4"/>
          <p:cNvSpPr txBox="1"/>
          <p:nvPr/>
        </p:nvSpPr>
        <p:spPr>
          <a:xfrm>
            <a:off x="684431" y="3663741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обеспеченность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 лесные ресурсы могут ускорять рост, но при ориентации только на их добычу страна становится зависимой от внешнего спроса и цен.
</a:t>
            </a:r>
            <a:endParaRPr lang="en-US" sz="790" dirty="0"/>
          </a:p>
        </p:txBody>
      </p:sp>
      <p:sp>
        <p:nvSpPr>
          <p:cNvPr id="13" name="Text 5"/>
          <p:cNvSpPr txBox="1"/>
          <p:nvPr/>
        </p:nvSpPr>
        <p:spPr>
          <a:xfrm>
            <a:off x="684431" y="4171383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доступность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сеть дорог, железных дорог и узлов связи сокращает расстояния внутри страны, повышает связанность рынков и помогает территориям включаться в экономический обмен.
</a:t>
            </a:r>
            <a:endParaRPr lang="en-US" sz="7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цепочку факторов развития и показывает, где разрывается процесс при слабых институтах и нестабильности.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образования к росту доходов: как развивается страна
</a:t>
            </a:r>
            <a:endParaRPr lang="en-US" sz="2522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3400" y="2431462"/>
            <a:ext cx="4392940" cy="207372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7660" y="934152"/>
            <a:ext cx="8332480" cy="7879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разных типов стран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7660" y="2215668"/>
            <a:ext cx="2480100" cy="114265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каждой группы есть свои ресурсы развития, но и собственные структурные ограничения, влияющие на долгосрочные перспективы.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типами стран связаны не только с уровнем дохода, но и с качеством институтов, отраслевой структурой и социальной устойчивостью.
</a:t>
            </a:r>
            <a:endParaRPr lang="en-US" sz="914" dirty="0"/>
          </a:p>
        </p:txBody>
      </p:sp>
      <p:sp>
        <p:nvSpPr>
          <p:cNvPr id="6" name="Text 2"/>
          <p:cNvSpPr txBox="1"/>
          <p:nvPr/>
        </p:nvSpPr>
        <p:spPr>
          <a:xfrm>
            <a:off x="407660" y="3567030"/>
            <a:ext cx="2480100" cy="1057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ООН, Всемирного банка и школьного курса географии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8194" y="754380"/>
            <a:ext cx="8101924" cy="9677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тип страны со временем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9037" y="2740620"/>
            <a:ext cx="2298311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1960–1980-е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Корея и Сингапур ускоренно развивают промышленность, образование и инфраструктуру, переходя от бедной экономики к более сложной структуре хозяйства.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50422" y="2740620"/>
            <a:ext cx="2298311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1990–2000-е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Реформы, открытие рынков и рост внешней торговли усиливают роль услуг, финансов и высокотехнологичных отраслей, а государства активнее включаются в мировую экономику.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81807" y="2740620"/>
            <a:ext cx="2298311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страны определяется не только стартовыми условиями, но и способностью диверсифицировать экономику, повышать качество управления и адаптироваться к глобальным изменениям.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84610" y="919375"/>
            <a:ext cx="7794892" cy="16523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стран — это карта мирового неравенства и 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Типология стран помогает увидеть, как доходы, ресурсы, образование и управление формируют разные траектории развития. Страна может изменить свой тип, если последовательно укрепляет человеческий капитал и экономику.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2026-06-02T23:52:56Z</dcterms:created>
  <dcterms:modified xsi:type="dcterms:W3CDTF">2026-06-02T23:52:56Z</dcterms:modified>
</cp:coreProperties>
</file>