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Афанасьевич Булгаков: жизнь, творчество, судьба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врач и драматург, переживший эпоху перемен.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творчество выросло в годы цензуры, идеологических споров и резких исторических переломов, когда Москва стала сценой повседневной сатиры и глубоких нравственных конфликтов.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и эпоха перемен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Происхождение, образование и выбор профессии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родился в 1891 году в Киеве, в семье преподавателя духовной академии. Атмосфера образованного дома рано приучила его к чтению, наблюдательности и интересу к человеческим характерам.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поступил на медицинский факультет Киевского университета и окончил его в 1916 году. Полученные знания дали ему не только профессию, но и точный взгляд на человека как на сложную личность.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Первой мировой и Гражданской войн Булгаков работал врачом. Этот опыт вошёл в его раннюю прозу, особенно в цикл «Записки юного врача», где заметны личные наблюдения и психологическая достоверность.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врача к писателю: путь Михаила Булгакова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и творческого становления по биографическим и литературным вехам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0F0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91" y="150225"/>
            <a:ext cx="5090717" cy="655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733275" y="621200"/>
            <a:ext cx="6140100" cy="55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Кавказ, Гражданская война и ранний жизненный опыт
</a:t>
            </a:r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Кавказ и военный хаос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1918–1920 годах Булгаков жил на Северном Кавказе и видел, как быстро распадается привычный порядок. Частая смена властей и общее чувство неустойчивости стали для него личным историческим уроком.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врача и наблюдателя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врачом в тяжёлых условиях научила его точности и сдержанности. Наблюдение за болью, страхом и человеческой слабостью придало его ранним текстам реализм и глубокую психологическую правду.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9775" y="5020200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Булгаков вышел за рамки журналистики и обратился к драматургии и крупной прозе. Но именно московские годы определили его главный интерес: показать, как человек сохраняет достоинство в давящей среде.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7910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1921 году Булгаков приехал в Москву почти без средств и начал сотрудничать с газетами и журналами. Именно здесь он быстро сформировал свой узнаваемый голос — ироничный, наблюдательный и очень точный.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7888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Фельетоны и сатирические заметки помогли ему увидеть город как особый художественный мир. Коммунальный быт, очереди, бюрократия и мелочность повседневности стали постоянным материалом его прозы.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  <p:sp>
        <p:nvSpPr>
          <p:cNvPr id="8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1920-х годов и становление писателя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соединяет личную биографию и литературные достижения, показывая, как они развивались почти одновременно.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плодотворные годы пришлись на период острого давления со стороны власти и цензуры.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даты из общепринятой хронологии жизни М. А. Булгакова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даты жизни и творчества Булгакова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348140"/>
            <a:ext cx="7101300" cy="216171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и их литературное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 менялись жанры и темы Булгакова от романа и пьесы к философскому роману.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ключевых текстах автора повторяются конфликт личности с эпохой и поиск нравственной опоры.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М. А. Булгакова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38113" y="2051600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сосредоточен на семье Турбиных, которая живёт в Киеве на фоне стремительного разрушения старого мира. Через их судьбу Булгаков показывает, как история вторгается в частную жизнь.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13971" y="26478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у него становится не просто местом действия, а символом памяти, культуры и внутреннего порядка. Всё, что связано с домом, противостоит хаосу войны и распаду привычных связей.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8113" y="43779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не сводит конфликт только к военным событиям. Его интересует, как в условиях катастрофы человек проверяется на верность, честь и способность не потерять себя.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13971" y="49935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роман воспринимается и как историческое свидетельство, и как размышление о нравственной устойчивости. В нём важны не только события, но и то, как герои их переживают.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04425" y="365213"/>
            <a:ext cx="113949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«Белая гвардия»: дом, семья и историческая катастрофа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051" y="177200"/>
            <a:ext cx="4858497" cy="650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67200" y="421175"/>
            <a:ext cx="62085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«Дни Турбиных» и театр МХАТ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570836" y="2199313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принесла Булгакову широкий театральный успех и особенно ярко прозвучала в МХАТе. На сцене семейная драма на фоне Гражданской войны стала понятной и эмоционально сильной для зрителей.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570836" y="4254460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вокруг спектакля сразу возникли споры: художественное признание сочеталось с идеологическими претензиями. Именно эта двойственность хорошо показывает судьбу Булгакова в советском театре.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14450" y="256882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показывает, как благие на словах реформы превращаются в опасное вмешательство в природу человека. Эксперимент профессора Преображенского оборачивается не прогрессом, а появлением грубой и агрессивной личности.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6872300" y="529567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долго не печатали официально, и она расходилась в рукописных копиях. Эта судьба сделала текст не только сатирой, но и примером того, как власть пыталась ограничить неудобную литературу.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278825" y="3904750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595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Шарикова высмеивает не только бытовую невежественность, но и упрощённое представление о том, что человека можно быстро «переделать» административным решением. Писатель подчёркивает пределы насильственного преобразования.
</a:t>
            </a:r>
            <a:endParaRPr lang="en-US" sz="1595" dirty="0"/>
          </a:p>
        </p:txBody>
      </p:sp>
      <p:sp>
        <p:nvSpPr>
          <p:cNvPr id="8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9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«Собачье сердце»: сатира на социальный эксперимент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персонажей подчёркивает равновесие между философской, любовной и сатирической линиями романа, где ни одна из них не существует изолированно.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группы образуют единый смысловой узел: частная история героев раскрывает вопрос о нравственном выборе в мире страха и духовной пустоты.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А. Булгаков, роман «Мастер и Маргарита»; композиционный анализ текста.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образов в «Мастере и Маргарите»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497250" y="296675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«Мастер и Маргарита»: история создания романа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5199900" y="2606225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1930-х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диктует и правит роман, понимая, что может не успеть завершить его сам. Важнейшие сцены приобретают окончательную форму именно в последние годы его жизни.
</a:t>
            </a:r>
            <a:endParaRPr lang="en-US" sz="1900" dirty="0"/>
          </a:p>
        </p:txBody>
      </p:sp>
      <p:sp>
        <p:nvSpPr>
          <p:cNvPr id="11" name="Text 3"/>
          <p:cNvSpPr txBox="1"/>
          <p:nvPr/>
        </p:nvSpPr>
        <p:spPr>
          <a:xfrm>
            <a:off x="1322400" y="2606225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1928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начинает работу над новым романом, замышляя произведение о дьяволе, Москве и судьбе художника. Первые варианты ещё не имеют окончательного вида и постоянно меняются.
</a:t>
            </a:r>
            <a:endParaRPr lang="en-US" sz="1900" dirty="0"/>
          </a:p>
        </p:txBody>
      </p:sp>
      <p:sp>
        <p:nvSpPr>
          <p:cNvPr id="12" name="Text 4"/>
          <p:cNvSpPr txBox="1"/>
          <p:nvPr/>
        </p:nvSpPr>
        <p:spPr>
          <a:xfrm>
            <a:off x="3263450" y="4872250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1930-е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5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многократно перерабатывается: появляются новые сюжетные линии, усиливается московская сатира, уточняется философская часть. Работа идёт на фоне цензурного давления и ухудшения здоровья писателя.
</a:t>
            </a:r>
            <a:endParaRPr lang="en-US" sz="1874" dirty="0"/>
          </a:p>
        </p:txBody>
      </p:sp>
      <p:sp>
        <p:nvSpPr>
          <p:cNvPr id="13" name="Text 5"/>
          <p:cNvSpPr txBox="1"/>
          <p:nvPr/>
        </p:nvSpPr>
        <p:spPr>
          <a:xfrm>
            <a:off x="7182125" y="4872250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1940
</a:t>
            </a:r>
            <a:pPr algn="l" indent="0" marL="0">
              <a:lnSpc>
                <a:spcPct val="100000"/>
              </a:lnSpc>
              <a:buNone/>
            </a:pPr>
            <a:r>
              <a:rPr lang="en-US" sz="5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умирает в Москве, оставив роман незавершённым в авторской судьбе, но почти завершённым по тексту. Произведение будет опубликовано значительно позже и станет литературным событием.
</a:t>
            </a:r>
            <a:endParaRPr lang="en-US" sz="187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50" y="3011005"/>
            <a:ext cx="6463500" cy="196756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558958" y="635508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6958475" y="1928850"/>
            <a:ext cx="5025000" cy="41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хронология показывает, как официальное давление сопровождало почти весь творческий путь Булгакова и не смогло остановить рост его читательской известности.
</a:t>
            </a:r>
            <a:pPr algn="l" indent="0" marL="0">
              <a:lnSpc>
                <a:spcPct val="150041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запреты не уничтожили интерес к писателю: чем сильнее давление, тем заметнее становилась ценность его текстов для будущих поколений.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67549" y="6492325"/>
            <a:ext cx="56493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публикаций и сценической судьбы произведений М. А. Булгакова.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Цензура, запреты и литературная судьба Булгакова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 конфликт в булгаковских произведениях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 повторяющейся модели конфликта в прозе и драматургии Булгакова.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467" y="2553383"/>
            <a:ext cx="502200" cy="4017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933" y="2553383"/>
            <a:ext cx="502200" cy="4017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466" y="4773175"/>
            <a:ext cx="502200" cy="446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3483" y="4753825"/>
            <a:ext cx="485100" cy="485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7907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Сценическая выразительность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93425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Пьесы Булгакова строятся на живом диалоге и точном ритме реплик. Благодаря этому они легко удерживают внимание зрителя и создают ощущение постоянного внутреннего напряжения.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01752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глубина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331900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драматургии персонажи раскрываются не лозунгами, а поступками и разговором. Сцена становится местом, где особенно ясно видны страх, гордость, сомнение и достоинство.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37907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Театральный успех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693425" y="5469794"/>
            <a:ext cx="4899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Постановки приносили Булгакову известность и подтверждали его умение писать для сцены. Даже спорные пьесы вызывали интерес зрителей и долго не исчезали из театрального обсуждения.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701752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с цензурой
</a:t>
            </a:r>
            <a:endParaRPr lang="en-US" sz="1800" dirty="0"/>
          </a:p>
        </p:txBody>
      </p:sp>
      <p:sp>
        <p:nvSpPr>
          <p:cNvPr id="15" name="Text 7"/>
          <p:cNvSpPr txBox="1"/>
          <p:nvPr/>
        </p:nvSpPr>
        <p:spPr>
          <a:xfrm>
            <a:off x="6331900" y="5469794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театр чаще всего становился пространством столкновения художника с идеологическим контролем. Успех спектаклей нередко сопровождался запретами, сокращениями и жёсткой критикой.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  <p:sp>
        <p:nvSpPr>
          <p:cNvPr id="17" name="Text 9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и театр: драматург, связанный со сценой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0F0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155" y="4132885"/>
            <a:ext cx="10715700" cy="199872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438375" y="220875"/>
            <a:ext cx="11232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годы, болезнь и работа до конца жизни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643875" y="1461050"/>
            <a:ext cx="5260200" cy="21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Тяжёлая болезнь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1930-е годы состояние Булгакова заметно ухудшилось из-за наследственного заболевания почек. Болезнь ограничивала его силы, но не остановила внутреннюю потребность писать и править тексты.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6421875" y="1461050"/>
            <a:ext cx="5260200" cy="21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вопреки обстоятельствам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физическое страдание, он продолжал диктовать и редактировать «Мастера и Маргариту». Этот труд стал для него формой сопротивления, а также способом сохранить верность своему призванию.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мотивы встречаются в разных жанрах: от сатирической прозы до пьес и философского романа. Они создают узнаваемый авторский мир.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месте у Булгакова всегда человек перед нравственным испытанием; именно поэтому его тексты остаются понятными и близкими разным поколениям.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77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анализ произведений М. А. Булгакова: «Белая гвардия», «Собачье сердце», «Мастер и Маргарита».
</a:t>
            </a:r>
            <a:endParaRPr lang="en-US" sz="977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Темы, которые объединяют творчество Булгакова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Булгакова для русской культуры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укрепил в литературе образ писателя, который не подстраивается под идеологию и сохраняет право на собственный взгляд. Для старшеклассников это важный пример гражданской и художественной независимости.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произведения входят в школьную программу как образцы сатиры, психологической прозы и философского романа. Они помогают учиться анализировать конфликт, подтекст, символику и авторскую позицию.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Театр, кино и массовая культура постоянно возвращаются к его сюжетам и образам. Благодаря этому Булгаков остаётся не только классиком, но и живой частью культурного разговора.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Булгаков остаётся современным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показал, что литература может точно говорить о страхе, совести и свободе даже в несвободную эпоху. Его книги по-прежнему заставляют думать, спорить и узнавать себя.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2026-05-23T22:28:44Z</dcterms:created>
  <dcterms:modified xsi:type="dcterms:W3CDTF">2026-05-23T22:28:44Z</dcterms:modified>
</cp:coreProperties>
</file>