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png"/><Relationship Id="rId4" Type="http://schemas.openxmlformats.org/officeDocument/2006/relationships/image" Target="../media/image-6-4.jpe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jpeg"/><Relationship Id="rId4" Type="http://schemas.openxmlformats.org/officeDocument/2006/relationships/image" Target="../media/image-8-4.jpe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image" Target="../media/image-10-4.jpeg"/><Relationship Id="rId5" Type="http://schemas.openxmlformats.org/officeDocument/2006/relationships/image" Target="../media/image-10-5.png"/><Relationship Id="rId6" Type="http://schemas.openxmlformats.org/officeDocument/2006/relationships/image" Target="../media/image-10-6.jpe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image" Target="../media/image-10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jpe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image" Target="../media/image-16-4.jpe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jpe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77992" y="1"/>
            <a:ext cx="4364942" cy="514349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86953" y="1209976"/>
            <a:ext cx="4185046" cy="25210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поздних этапов эволюции человека
</a:t>
            </a:r>
            <a:pPr algn="l" indent="0" marL="0">
              <a:lnSpc>
                <a:spcPct val="100000"/>
              </a:lnSpc>
              <a:buNone/>
            </a:pPr>
            <a:r>
              <a:rPr lang="en-US" sz="3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Homo sapiens: от появления до формирования сложных культур и расселения.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315207" y="4123021"/>
            <a:ext cx="2755899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63537" y="787281"/>
            <a:ext cx="3665589" cy="356893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72825" y="678426"/>
            <a:ext cx="3267300" cy="368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поздних этапов эволюции человека
</a:t>
            </a:r>
            <a:pPr algn="ctr" indent="0" marL="0">
              <a:lnSpc>
                <a:spcPct val="100000"/>
              </a:lnSpc>
              <a:buNone/>
            </a:pPr>
            <a:r>
              <a:rPr lang="en-US" sz="3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 последние 300 тысяч лет Homo sapiens развили речь, искусство и сложные орудия, сосуществовали с неандертальцами и денисовцами, создавая первичные общества и культуру.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42849" y="471488"/>
            <a:ext cx="3829127" cy="19145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и отличия Homo sapiens
</a:t>
            </a:r>
            <a:endParaRPr lang="en-US" sz="2700" dirty="0"/>
          </a:p>
        </p:txBody>
      </p:sp>
      <p:sp>
        <p:nvSpPr>
          <p:cNvPr id="8" name="Text 1"/>
          <p:cNvSpPr txBox="1"/>
          <p:nvPr/>
        </p:nvSpPr>
        <p:spPr>
          <a:xfrm>
            <a:off x="4967846" y="471489"/>
            <a:ext cx="3612000" cy="19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Homo sapiens возникли около 300 тысяч лет назад в Восточной Африке с черепом куполообразной формы и объемом мозга до 1600 см³.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849083" y="2720618"/>
            <a:ext cx="3612000" cy="19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головы отличается развитым лбом и выдающимся подбородком, что отражает уникальные анатомические особенности вида.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967846" y="2720618"/>
            <a:ext cx="3612000" cy="19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Генетика подтверждает их африканское происхождение и высокая генетическая близость между современными популяциями.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2453" y="1730074"/>
            <a:ext cx="3298999" cy="132733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72453" y="3269314"/>
            <a:ext cx="3298999" cy="132733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124411" y="1729033"/>
            <a:ext cx="4525517" cy="134138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Мощное телосложение и охота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Неандертальцы характеризовались крепким телом и широким носом, что помогало им выживать в холодном климате. Они освоили сложные орудия и охотились группами на крупную дичь.
</a:t>
            </a:r>
            <a:endParaRPr lang="en-US" sz="1500" dirty="0"/>
          </a:p>
        </p:txBody>
      </p:sp>
      <p:sp>
        <p:nvSpPr>
          <p:cNvPr id="9" name="Text 1"/>
          <p:cNvSpPr txBox="1"/>
          <p:nvPr/>
        </p:nvSpPr>
        <p:spPr>
          <a:xfrm>
            <a:off x="4124411" y="3252433"/>
            <a:ext cx="4525517" cy="134138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Генетическое наследие Homo sapiens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люди за пределами Африки имеют следы неандертальской ДНК, что указывает на межвидовое скрещивание и обмен генетической информацией.
</a:t>
            </a:r>
            <a:endParaRPr lang="en-US" sz="1500" dirty="0"/>
          </a:p>
        </p:txBody>
      </p:sp>
      <p:sp>
        <p:nvSpPr>
          <p:cNvPr id="10" name="Text 2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неандертальцев
</a:t>
            </a:r>
            <a:endParaRPr lang="en-US" sz="2700" dirty="0"/>
          </a:p>
        </p:txBody>
      </p:sp>
      <p:sp>
        <p:nvSpPr>
          <p:cNvPr id="11" name="Text 3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542849" y="471488"/>
            <a:ext cx="3829127" cy="19145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Денисовцы: малоизвестные родственники
</a:t>
            </a:r>
            <a:endParaRPr lang="en-US" sz="2700" dirty="0"/>
          </a:p>
        </p:txBody>
      </p:sp>
      <p:sp>
        <p:nvSpPr>
          <p:cNvPr id="9" name="Text 2"/>
          <p:cNvSpPr txBox="1"/>
          <p:nvPr/>
        </p:nvSpPr>
        <p:spPr>
          <a:xfrm>
            <a:off x="4967846" y="471489"/>
            <a:ext cx="3612000" cy="19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Денисовцы жили в Центральной и Восточной Азии, известны благодаря находкам из Денисовой пещеры в Алтае.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849083" y="2720618"/>
            <a:ext cx="3612000" cy="19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Генетически они отличались от неандертальцев и Homo sapiens, но происходило взаимное скрещивание между ними.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967846" y="2720618"/>
            <a:ext cx="3612000" cy="19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Их гены встречаются у современных населения Океании, папуасов и коренных народов Юго-Восточной Азии.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4958" y="1594232"/>
            <a:ext cx="3854864" cy="191237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24729" y="1594232"/>
            <a:ext cx="3854864" cy="191237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57213" y="3703345"/>
            <a:ext cx="3872379" cy="7480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8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на Восток и в Европу
</a:t>
            </a:r>
            <a:pPr algn="l" indent="0" marL="0">
              <a:lnSpc>
                <a:spcPct val="100000"/>
              </a:lnSpc>
              <a:buNone/>
            </a:pPr>
            <a:r>
              <a:rPr lang="en-US" sz="94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Около 70 тысяч лет назад Homo sapiens покинули Африку, двигаясь через Ближний Восток и завоевывая Европу. Этот процесс сопровождался адаптациями и взаимодействиями с местными видами.
</a:t>
            </a:r>
            <a:endParaRPr lang="en-US" sz="1178" dirty="0"/>
          </a:p>
        </p:txBody>
      </p:sp>
      <p:sp>
        <p:nvSpPr>
          <p:cNvPr id="10" name="Text 1"/>
          <p:cNvSpPr txBox="1"/>
          <p:nvPr/>
        </p:nvSpPr>
        <p:spPr>
          <a:xfrm>
            <a:off x="4716984" y="3703343"/>
            <a:ext cx="3872380" cy="74805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5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Распространение в Австралию и Америку
</a:t>
            </a:r>
            <a:pPr algn="l" indent="0" marL="0">
              <a:lnSpc>
                <a:spcPct val="100000"/>
              </a:lnSpc>
              <a:buNone/>
            </a:pPr>
            <a:r>
              <a:rPr lang="en-US" sz="10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Последующие миграции привели к переселению в Австралию и Америку. Чтобы выжить, люди осваивали новые технологии и приспосабливались к различным климатическим условиям.
</a:t>
            </a:r>
            <a:endParaRPr lang="en-US" sz="1315" dirty="0"/>
          </a:p>
        </p:txBody>
      </p:sp>
      <p:sp>
        <p:nvSpPr>
          <p:cNvPr id="11" name="Text 2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Миграция Homo sapiens из Африки
</a:t>
            </a:r>
            <a:endParaRPr lang="en-US" sz="2700" dirty="0"/>
          </a:p>
        </p:txBody>
      </p:sp>
      <p:sp>
        <p:nvSpPr>
          <p:cNvPr id="12" name="Text 3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Адаптация к разным климатам
</a:t>
            </a:r>
            <a:endParaRPr lang="en-US" sz="2700" dirty="0"/>
          </a:p>
        </p:txBody>
      </p:sp>
      <p:sp>
        <p:nvSpPr>
          <p:cNvPr id="8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873575" y="1549350"/>
            <a:ext cx="35283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Пигментация кожи у людей изменялась в зависимости от интенсивности солнечного света, чтобы оптимизировать синтез витамина D.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064475" y="1549350"/>
            <a:ext cx="35283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носа варьировалась, улучшая терморегуляцию и влажность воздуха при дыхании в разных климатических зонах.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873575" y="3188446"/>
            <a:ext cx="35283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Жители высокогорий, как тибетцы, развили гены для эффективного усвоения кислорода в разреженном воздухе.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5064475" y="3188446"/>
            <a:ext cx="35283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Арктические народы приобрели высокую толерантность к холоду и особенности обмена веществ, позволяющие выживать в экстремальных условиях.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7213" y="1592325"/>
            <a:ext cx="2550322" cy="167613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77552" y="1592325"/>
            <a:ext cx="2550322" cy="167613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51233" y="1592325"/>
            <a:ext cx="2550322" cy="167613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57213" y="3470297"/>
            <a:ext cx="2550322" cy="11501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32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Кремнёвые наконечники и лук со стрелами
</a:t>
            </a:r>
            <a:pPr algn="l" indent="0" marL="0">
              <a:lnSpc>
                <a:spcPct val="100000"/>
              </a:lnSpc>
              <a:buNone/>
            </a:pPr>
            <a:r>
              <a:rPr lang="en-US" sz="10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Значительное улучшение оружия позволило точнее и эффективнее охотиться на дичь, благодаря изобретению кремнёвых наконечников и луков с метательными стрелами.
</a:t>
            </a:r>
            <a:endParaRPr lang="en-US" sz="1332" dirty="0"/>
          </a:p>
        </p:txBody>
      </p:sp>
      <p:sp>
        <p:nvSpPr>
          <p:cNvPr id="10" name="Text 1"/>
          <p:cNvSpPr txBox="1"/>
          <p:nvPr/>
        </p:nvSpPr>
        <p:spPr>
          <a:xfrm>
            <a:off x="3285897" y="3470297"/>
            <a:ext cx="2592534" cy="11501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3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Гарпуны и рыболовные сети
</a:t>
            </a:r>
            <a:pPr algn="l" indent="0" marL="0">
              <a:lnSpc>
                <a:spcPct val="100000"/>
              </a:lnSpc>
              <a:buNone/>
            </a:pPr>
            <a:r>
              <a:rPr lang="en-US" sz="112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2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добычи рыбы и водных ресурсов были разработаны специализированные гарпуны и сети, что расширило рацион и повысило стабильность пропитания.
</a:t>
            </a:r>
            <a:endParaRPr lang="en-US" sz="1403" dirty="0"/>
          </a:p>
        </p:txBody>
      </p:sp>
      <p:sp>
        <p:nvSpPr>
          <p:cNvPr id="11" name="Text 2"/>
          <p:cNvSpPr txBox="1"/>
          <p:nvPr/>
        </p:nvSpPr>
        <p:spPr>
          <a:xfrm>
            <a:off x="6057394" y="3470297"/>
            <a:ext cx="2592534" cy="11501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27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Иглы и приспособления для одежды
</a:t>
            </a:r>
            <a:pPr algn="l" indent="0" marL="0">
              <a:lnSpc>
                <a:spcPct val="100000"/>
              </a:lnSpc>
              <a:buNone/>
            </a:pPr>
            <a:r>
              <a:rPr lang="en-US" sz="11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костяных игл дало возможность создавать одежду из шкур и ткани, что улучшило защиту от холода и повысило комфорт жизни.
</a:t>
            </a:r>
            <a:endParaRPr lang="en-US" sz="1427" dirty="0"/>
          </a:p>
        </p:txBody>
      </p:sp>
      <p:sp>
        <p:nvSpPr>
          <p:cNvPr id="12" name="Text 3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Эволюция инструментов и технологий
</a:t>
            </a:r>
            <a:endParaRPr lang="en-US" sz="2700" dirty="0"/>
          </a:p>
        </p:txBody>
      </p:sp>
      <p:sp>
        <p:nvSpPr>
          <p:cNvPr id="13" name="Text 4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57225" y="1510236"/>
            <a:ext cx="4176900" cy="2705221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объёма мозга гоминин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819799" y="1508050"/>
            <a:ext cx="2758200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Кроманьонцы обладали самым большим мозгом, превосходя даже денисовцев и неандертальцев.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819799" y="3012056"/>
            <a:ext cx="2758200" cy="120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Снижение объёма мозга у современных людей не снижало когнитивных способностей, возможно, связанное с оптимизацией функций.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археологических и генетических исследований, 2023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7213" y="1618303"/>
            <a:ext cx="2550322" cy="192270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00413" y="1618303"/>
            <a:ext cx="2550322" cy="192270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043613" y="1618303"/>
            <a:ext cx="2550322" cy="1922704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557213" y="3703345"/>
            <a:ext cx="2550845" cy="7480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8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Украшения и символика
</a:t>
            </a:r>
            <a:pPr algn="l" indent="0" marL="0">
              <a:lnSpc>
                <a:spcPct val="100000"/>
              </a:lnSpc>
              <a:buNone/>
            </a:pPr>
            <a:r>
              <a:rPr lang="en-US" sz="94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создавали бусины из ракушек и зубов животных, что служило знаком принадлежности и эстетическим украшением.
</a:t>
            </a:r>
            <a:endParaRPr lang="en-US" sz="1178" dirty="0"/>
          </a:p>
        </p:txBody>
      </p:sp>
      <p:sp>
        <p:nvSpPr>
          <p:cNvPr id="12" name="Text 1"/>
          <p:cNvSpPr txBox="1"/>
          <p:nvPr/>
        </p:nvSpPr>
        <p:spPr>
          <a:xfrm>
            <a:off x="3297371" y="3703343"/>
            <a:ext cx="2550846" cy="74805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5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Наскальная живопись и статуэтки
</a:t>
            </a:r>
            <a:pPr algn="l" indent="0" marL="0">
              <a:lnSpc>
                <a:spcPct val="100000"/>
              </a:lnSpc>
              <a:buNone/>
            </a:pPr>
            <a:r>
              <a:rPr lang="en-US" sz="9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Картины в пещерах Ласко и Альтамира, а также фигурки Венер отражают высокую художественную культуру и верования того времени.
</a:t>
            </a:r>
            <a:endParaRPr lang="en-US" sz="1175" dirty="0"/>
          </a:p>
        </p:txBody>
      </p:sp>
      <p:sp>
        <p:nvSpPr>
          <p:cNvPr id="13" name="Text 2"/>
          <p:cNvSpPr txBox="1"/>
          <p:nvPr/>
        </p:nvSpPr>
        <p:spPr>
          <a:xfrm>
            <a:off x="6037529" y="3703343"/>
            <a:ext cx="2550846" cy="74805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8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Музыкальные инструменты
</a:t>
            </a:r>
            <a:pPr algn="l" indent="0" marL="0">
              <a:lnSpc>
                <a:spcPct val="100000"/>
              </a:lnSpc>
              <a:buNone/>
            </a:pPr>
            <a:r>
              <a:rPr lang="en-US" sz="94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костяных флейт и других инструментов свидетельствует о развитии музыкальных традиций и социальной коммуникации.
</a:t>
            </a:r>
            <a:endParaRPr lang="en-US" sz="1178" dirty="0"/>
          </a:p>
        </p:txBody>
      </p:sp>
      <p:sp>
        <p:nvSpPr>
          <p:cNvPr id="14" name="Text 3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Культурные достижения позднего палеолита
</a:t>
            </a:r>
            <a:endParaRPr lang="en-US" sz="2700" dirty="0"/>
          </a:p>
        </p:txBody>
      </p:sp>
      <p:sp>
        <p:nvSpPr>
          <p:cNvPr id="15" name="Text 4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542849" y="471488"/>
            <a:ext cx="3829127" cy="19145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Социальная структура и общинность
</a:t>
            </a:r>
            <a:endParaRPr lang="en-US" sz="2700" dirty="0"/>
          </a:p>
        </p:txBody>
      </p:sp>
      <p:sp>
        <p:nvSpPr>
          <p:cNvPr id="8" name="Text 2"/>
          <p:cNvSpPr txBox="1"/>
          <p:nvPr/>
        </p:nvSpPr>
        <p:spPr>
          <a:xfrm>
            <a:off x="846650" y="2878550"/>
            <a:ext cx="3227400" cy="168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Взаимная поддержка и забота о больных и раненных становятся частью жизни, что указывает на зарождение социальной ответственности и альтруизма.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966525" y="2878550"/>
            <a:ext cx="3227400" cy="168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Распространение ритуалов похорон и уважение к умершим символизируют развитие духовных представлений и укрепление культуры сотрудничества.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4966525" y="591588"/>
            <a:ext cx="3227400" cy="168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поздних этапах эволюции формируются устойчивые общины, объединяющие десятки и даже сотни человек для совместной охоты и защиты от опасностей.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2453" y="1730074"/>
            <a:ext cx="3298999" cy="132733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72453" y="3269314"/>
            <a:ext cx="3298999" cy="132733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124411" y="1729033"/>
            <a:ext cx="4525517" cy="134138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Возникновение сложной речи в племенах ранних Homo sapiens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Около 70 тысяч лет назад Homo sapiens начали использовать сложную речь для обмена информацией и передачи знаний. Это стало ключевым фактором для эффективного сотрудничества и развития общества.
</a:t>
            </a:r>
            <a:endParaRPr lang="en-US" sz="1500" dirty="0"/>
          </a:p>
        </p:txBody>
      </p:sp>
      <p:sp>
        <p:nvSpPr>
          <p:cNvPr id="9" name="Text 1"/>
          <p:cNvSpPr txBox="1"/>
          <p:nvPr/>
        </p:nvSpPr>
        <p:spPr>
          <a:xfrm>
            <a:off x="4124411" y="3252433"/>
            <a:ext cx="4525517" cy="134138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Археологические свидетельства языкового общения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Находки разнообразных орудий и ритуальных комплексов подтверждают наличие сложной коммуникации между людьми. Такие объекты указывают на умение передавать абстрактные идеи и социальные нормы.
</a:t>
            </a:r>
            <a:endParaRPr lang="en-US" sz="1500" dirty="0"/>
          </a:p>
        </p:txBody>
      </p:sp>
      <p:sp>
        <p:nvSpPr>
          <p:cNvPr id="10" name="Text 2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Истоки развития языка человека
</a:t>
            </a:r>
            <a:endParaRPr lang="en-US" sz="2700" dirty="0"/>
          </a:p>
        </p:txBody>
      </p:sp>
      <p:sp>
        <p:nvSpPr>
          <p:cNvPr id="11" name="Text 3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7225" y="1637418"/>
            <a:ext cx="4176900" cy="245085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Хронология расселения Homo sapiens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819799" y="1508050"/>
            <a:ext cx="2758200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демонстрирует основные этапы расселения Homo sapiens по разным регионам, отражая время заселения и географию миграций.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819799" y="3012056"/>
            <a:ext cx="2758200" cy="120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Расселение происходило поэтапно, с постепенным освоением новых территорий и адаптацией к разнообразным условиям среды.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археологические и палеогенетические исследования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862964" y="1729033"/>
            <a:ext cx="3509011" cy="13607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Конкуренция за ресурсы с Homo sapiens приводила к сокращению популяций неандертальцев и денисовцев, ограничивая их возможности к выживанию.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077776" y="1729033"/>
            <a:ext cx="3509012" cy="13607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Изменения климата вызывали резкие колебания среды обитания, что оказывало дополнительное давление на устойчивость этих видов.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077777" y="3299736"/>
            <a:ext cx="3509010" cy="13607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Распространение новых болезней и уменьшение доступной пищи усугубляли стресс и способствовали исчезновению менее адаптированных групп.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862965" y="3299736"/>
            <a:ext cx="3509011" cy="13607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Генетическая ассимиляция через межвидовое скрещивание включала части ДНК исчезающих видов в геном современных людей.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Причины вымирания неандертальцев и денисовцев
</a:t>
            </a:r>
            <a:endParaRPr lang="en-US" sz="27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2160" y="1890150"/>
            <a:ext cx="8082929" cy="2548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57225" y="471503"/>
            <a:ext cx="8092800" cy="110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этапы поздней эволюции человека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ключевых событий и процессов, формирующих современного человека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00" cy="23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4958" y="1594232"/>
            <a:ext cx="3854864" cy="191237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24729" y="1594232"/>
            <a:ext cx="3854864" cy="191237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57213" y="3703345"/>
            <a:ext cx="3872379" cy="7480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32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Вклад неандертальской ДНК в геном современного человека
</a:t>
            </a:r>
            <a:pPr algn="l" indent="0" marL="0">
              <a:lnSpc>
                <a:spcPct val="100000"/>
              </a:lnSpc>
              <a:buNone/>
            </a:pPr>
            <a:r>
              <a:rPr lang="en-US" sz="90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Исследования показали, что от 1 до 4% генома неафриканцев наследованы от неандертальцев. Этот вклад влияет на иммунитет и адаптацию к окружающей среде.
</a:t>
            </a:r>
            <a:endParaRPr lang="en-US" sz="1132" dirty="0"/>
          </a:p>
        </p:txBody>
      </p:sp>
      <p:sp>
        <p:nvSpPr>
          <p:cNvPr id="10" name="Text 1"/>
          <p:cNvSpPr txBox="1"/>
          <p:nvPr/>
        </p:nvSpPr>
        <p:spPr>
          <a:xfrm>
            <a:off x="4716984" y="3703343"/>
            <a:ext cx="3872380" cy="74805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32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денисовцев в генетическом разнообразии популяций Океании
</a:t>
            </a:r>
            <a:pPr algn="l" indent="0" marL="0">
              <a:lnSpc>
                <a:spcPct val="100000"/>
              </a:lnSpc>
              <a:buNone/>
            </a:pPr>
            <a:r>
              <a:rPr lang="en-US" sz="90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Обнаружение генов денисовцев у жителей Океании демонстрирует сложные миграции и скрещивания, оказывавшие влияние на физиологические особенности этих народов.
</a:t>
            </a:r>
            <a:endParaRPr lang="en-US" sz="1132" dirty="0"/>
          </a:p>
        </p:txBody>
      </p:sp>
      <p:sp>
        <p:nvSpPr>
          <p:cNvPr id="11" name="Text 2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Генетические открытия и их значение
</a:t>
            </a:r>
            <a:endParaRPr lang="en-US" sz="2700" dirty="0"/>
          </a:p>
        </p:txBody>
      </p:sp>
      <p:sp>
        <p:nvSpPr>
          <p:cNvPr id="12" name="Text 3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42849" y="471488"/>
            <a:ext cx="3829127" cy="19145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современного поведения
</a:t>
            </a:r>
            <a:endParaRPr lang="en-US" sz="2700" dirty="0"/>
          </a:p>
        </p:txBody>
      </p:sp>
      <p:sp>
        <p:nvSpPr>
          <p:cNvPr id="8" name="Text 1"/>
          <p:cNvSpPr txBox="1"/>
          <p:nvPr/>
        </p:nvSpPr>
        <p:spPr>
          <a:xfrm>
            <a:off x="4967846" y="471489"/>
            <a:ext cx="3612000" cy="19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Появляется способность к абстрактному мышлению и планированию, что способствует созданию сложных охотничьих стратегий и социальной организации.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849083" y="2720618"/>
            <a:ext cx="3612000" cy="19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Развивается использование символов, ритуалов и совместных обрядов, укрепляющих связность общин и формирующих культурную идентичность.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967846" y="2720618"/>
            <a:ext cx="3612000" cy="19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Возникает изготовление сложного жилья, одежды из шкур, что повышает комфорт и защиту от внешних климатических условий.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2453" y="1730074"/>
            <a:ext cx="3298999" cy="132733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72453" y="3269314"/>
            <a:ext cx="3298999" cy="132733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124411" y="1729033"/>
            <a:ext cx="4525517" cy="134138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Совершенствование орудий труда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Разработка кремнёвых наконечников, луков и гарпунов значительно увеличила эффективность охоты и собирательства, улучшая шансы на выживание в разных условиях.
</a:t>
            </a:r>
            <a:endParaRPr lang="en-US" sz="1500" dirty="0"/>
          </a:p>
        </p:txBody>
      </p:sp>
      <p:sp>
        <p:nvSpPr>
          <p:cNvPr id="9" name="Text 1"/>
          <p:cNvSpPr txBox="1"/>
          <p:nvPr/>
        </p:nvSpPr>
        <p:spPr>
          <a:xfrm>
            <a:off x="4124411" y="3252433"/>
            <a:ext cx="4525517" cy="134138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искусства в объединении групп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Наскальная живопись и украшения служили не только выражением творчества, но и средством передачи знаний и поддержания социального единства.
</a:t>
            </a:r>
            <a:endParaRPr lang="en-US" sz="1500" dirty="0"/>
          </a:p>
        </p:txBody>
      </p:sp>
      <p:sp>
        <p:nvSpPr>
          <p:cNvPr id="10" name="Text 2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Орудия и искусство как двигатели эволюции
</a:t>
            </a:r>
            <a:endParaRPr lang="en-US" sz="2700" dirty="0"/>
          </a:p>
        </p:txBody>
      </p:sp>
      <p:sp>
        <p:nvSpPr>
          <p:cNvPr id="11" name="Text 3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поздних этапов эволюции на современного человека
</a:t>
            </a:r>
            <a:endParaRPr lang="en-US" sz="2700" dirty="0"/>
          </a:p>
        </p:txBody>
      </p:sp>
      <p:sp>
        <p:nvSpPr>
          <p:cNvPr id="8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873575" y="1549350"/>
            <a:ext cx="35283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Заложены основы сложного мышления и способности к коммуникации, что обеспечивает развитие науки и технологий.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064475" y="1549350"/>
            <a:ext cx="35283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Культурные традиции и языки становятся ключевыми элементами социальной структуры и идентичности народов.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873575" y="3188446"/>
            <a:ext cx="35283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Генетическое наследие влияет на здоровье и физиологические особенности различных этнических групп.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5064475" y="3188446"/>
            <a:ext cx="35283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Формируются социальные нормы и ценности, поддерживающие сотрудничество и развитие цивилизаций.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473309" y="895350"/>
            <a:ext cx="6197400" cy="335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Заключение: Значение изучения эволюции человека
</a:t>
            </a:r>
            <a:pPr algn="ctr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поздних этапов эволюции помогает понять уникальность человека, объединяя биологию и культуру, и формирует глубокое уважение к нашему происхождению и общему будущему.
</a:t>
            </a:r>
            <a:endParaRPr lang="en-US" sz="3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2026-05-09T04:25:12Z</dcterms:created>
  <dcterms:modified xsi:type="dcterms:W3CDTF">2026-05-09T04:25:12Z</dcterms:modified>
</cp:coreProperties>
</file>