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image" Target="../media/image-19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замыкает круговорот веществ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и среда образуют единый, непрерывно работающий цикл веществ.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 — условие жизни экосистем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экосистеме вещества не исчезают: они переходят из одной формы в другую. Растения создают органику, животные ее потребляют, а грибы и бактерии возвращают элементы в среду, поддерживая плодородие и разнообразие жизни.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и ее составные части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50025" y="1769575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части экосистемы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состоит из биоценоза и биотопа. Живые организмы взаимодействуют с почвой, водой, воздухом, светом и температурой, образуя целостную систему обмена веществ и энергии.
</a:t>
            </a:r>
            <a:endParaRPr lang="en-US" sz="814" dirty="0"/>
          </a:p>
        </p:txBody>
      </p:sp>
      <p:sp>
        <p:nvSpPr>
          <p:cNvPr id="12" name="Text 3"/>
          <p:cNvSpPr txBox="1"/>
          <p:nvPr/>
        </p:nvSpPr>
        <p:spPr>
          <a:xfrm>
            <a:off x="450025" y="236446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Биоценоз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Биоценоз включает растения, животных, грибы и микроорганизмы. Все они связаны между собой пищевыми отношениями и совместно поддерживают устойчивость сообщества.
</a:t>
            </a:r>
            <a:endParaRPr lang="en-US" sz="814" dirty="0"/>
          </a:p>
        </p:txBody>
      </p:sp>
      <p:sp>
        <p:nvSpPr>
          <p:cNvPr id="13" name="Text 4"/>
          <p:cNvSpPr txBox="1"/>
          <p:nvPr/>
        </p:nvSpPr>
        <p:spPr>
          <a:xfrm>
            <a:off x="450025" y="2959347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Биотоп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Биотоп задает условия существования: освещенность, влажность, температуру, состав почвы и воздуха. От этих факторов зависит, какие виды смогут жить в данной экосистеме.
</a:t>
            </a:r>
            <a:endParaRPr lang="en-US" sz="814" dirty="0"/>
          </a:p>
        </p:txBody>
      </p:sp>
      <p:sp>
        <p:nvSpPr>
          <p:cNvPr id="14" name="Text 5"/>
          <p:cNvSpPr txBox="1"/>
          <p:nvPr/>
        </p:nvSpPr>
        <p:spPr>
          <a:xfrm>
            <a:off x="450025" y="3554248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компонентами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Пищевые, пространственные и трофические связи обеспечивают перенос веществ от одних организмов к другим. Через них органические соединения постепенно возвращаются в абиотическую среду.
</a:t>
            </a:r>
            <a:endParaRPr lang="en-US" sz="814" dirty="0"/>
          </a:p>
        </p:txBody>
      </p:sp>
      <p:sp>
        <p:nvSpPr>
          <p:cNvPr id="15" name="Text 6"/>
          <p:cNvSpPr txBox="1"/>
          <p:nvPr/>
        </p:nvSpPr>
        <p:spPr>
          <a:xfrm>
            <a:off x="450025" y="414915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работает как единое целое: изменения в одной ее части отражаются на других. Поэтому сохранение связей между организмами и средой необходимо для круговорота веществ.
</a:t>
            </a:r>
            <a:endParaRPr lang="en-US" sz="81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 — начало круговорота веществ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568219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Зеленые растения, водоросли и цианобактерии используют энергию света для синтеза органических соединений. Так возникает первичная биомасса, доступная другим участникам пищевых цепей.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686381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корней и листьев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улавливают свет и обеспечивают фотосинтез, а корни поглощают воду и минеральные вещества из почвы. Вместе они связывают растение с неживой средой.
</a:t>
            </a:r>
            <a:endParaRPr lang="en-US" sz="1254" dirty="0"/>
          </a:p>
        </p:txBody>
      </p:sp>
      <p:sp>
        <p:nvSpPr>
          <p:cNvPr id="12" name="Text 4"/>
          <p:cNvSpPr txBox="1"/>
          <p:nvPr/>
        </p:nvSpPr>
        <p:spPr>
          <a:xfrm>
            <a:off x="68045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цепей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продуценты запускают круговорот веществ, создавая запас органики. Без их работы консументы и редуценты не получили бы материала для дальнейшего обмена.
</a:t>
            </a:r>
            <a:endParaRPr lang="en-US" sz="1214" dirty="0"/>
          </a:p>
        </p:txBody>
      </p:sp>
      <p:sp>
        <p:nvSpPr>
          <p:cNvPr id="13" name="Text 5"/>
          <p:cNvSpPr txBox="1"/>
          <p:nvPr/>
        </p:nvSpPr>
        <p:spPr>
          <a:xfrm>
            <a:off x="4500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органики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образуют органические вещества из углекислого газа, воды и минеральных солей. Этот процесс лежит в основе питания всех остальных организмов в экосистеме.
</a:t>
            </a:r>
            <a:endParaRPr lang="en-US" sz="112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энергии и круговорот веществ в экосистеме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вещества движутся по-разному: энергия убывает на каждом уровне, а вещества возвращаются в оборот через разложение остатков.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проходит через экосистему однократно, а вещества многократно используются снова; именно это делает круговорот замкнутым.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биологии; условные значения для наглядного сравнения.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вещества возвращаются в среду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разложения органических остатков и повторного использования веществ в экосистеме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1663" y="1162275"/>
            <a:ext cx="634067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круговорота веществ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группы организмов поддерживают обмен веществ в экосистеме.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группы взаимозависимы: без продуцентов не будет органики, без консументов нарушится перенос веществ, без редуцентов цикл не замкнется.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биологии.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завершают цикл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среду возвращаются минеральные соли, вода и углекислый газ. Эти соединения снова поглощаются растениями и включаются в образование новых органических веществ.
</a:t>
            </a:r>
            <a:endParaRPr lang="en-US" sz="893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участвуют в формировании гумуса и поддерживают плодородие почвы. Благодаря их работе почвенная среда сохраняет способность обеспечивать растения элементами питания.
</a:t>
            </a:r>
            <a:endParaRPr lang="en-US" sz="849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остатков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 бактерии разрушают сложные органические вещества до более простых соединений, постепенно переводя мертвую органику в форму, доступную для повторного использования в экосистеме.
</a:t>
            </a:r>
            <a:endParaRPr lang="en-US" sz="849" dirty="0"/>
          </a:p>
        </p:txBody>
      </p:sp>
      <p:sp>
        <p:nvSpPr>
          <p:cNvPr id="12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Азот, фосфор, сера и калий возвращаются в биологический круговорот именно через деятельность микроорганизмов. Без этого круговорот быстро бы нарушился.
</a:t>
            </a:r>
            <a:endParaRPr lang="en-US" sz="92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как главный резервуар веществ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Гумусовый слой хранит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2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верхнем слое почвы скапливаются гумус, вода и минеральные соли. Здесь сосредоточены корни растений, а также множество бактерий и грибов, которые перерабатывают органические остатки в доступные соединения. Этот слой особенно важен для питания растений и сохранения плодородия.
</a:t>
            </a:r>
            <a:endParaRPr lang="en-US" sz="812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работа обитателей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черви, мокрицы и личинки насекомых измельчают мертвые листья и остатки организмов. После этого разложение идет быстрее, потому что микробы легче разрушают мелкие частицы. Так почва становится активным звеном круговорота веществ, а не просто опорой для корней.
</a:t>
            </a:r>
            <a:endParaRPr lang="en-US" sz="811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как вход в круговорот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волоски поглощают растворенные вещества из почвенного раствора и переносят их в растение. Далее элементы включаются в состав тканей, проходят по цепям питания и со временем снова возвращаются в почву через разложение.
</a:t>
            </a:r>
            <a:endParaRPr lang="en-US" sz="84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 экосистеме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связывает атмосферу, почву, растения и водоемы, перенося растворенные вещества и обеспечивая минеральное питание организмов.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поддерживает обмен веществ в наземных и водных экосистемах и делает возможным перенос растворенных соединений.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биологии; этапы отражены в учебной последовательности.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углекислого газа напрямую влияет на фотосинтез, накопление биомассы и климатические процессы в биосфере.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420 ppm
</a:t>
            </a:r>
            <a:endParaRPr lang="en-US" sz="6349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таков ориентировочный современный уровень CO₂ в атмосфере, из-за которого усиливается парниковый эффект.
</a:t>
            </a:r>
            <a:endParaRPr lang="en-US" sz="1906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NOAA Global Monitoring Laboratory, данные по атмосферному CO₂, 2024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азота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50000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в атмосфере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запас азота находится в воздухе, но в молекулярной форме он недоступен большинству растений и животных.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544604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Фиксация азота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 молнии переводят атмосферный азот в соединения, которые могут накапливаться в почве и воде.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639207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растениями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усваивают соединения азота, а затем он входит в состав белков, ферментов и нуклеиновых кислот.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733811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в среду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разложения остатков бактерии возвращают азот в почву и атмосферу, завершая круговорот.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Азотный цикл в почве и биосфере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превращения азота в атмосфере, почве и живых организмах, включая роль бактерий на ключевых этапах.
</a:t>
            </a:r>
            <a:endParaRPr lang="en-US" sz="96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 нарушении круговорота веществ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обычно действуют одновременно: один фактор усиливает другой, поэтому последствия быстро распространяются по всей экосистеме.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разрушается один элемент цикла, падает плодородие, накапливаются отходы и снижается устойчивость природного сообщества.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сообществ и восстановление круговорота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38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поселенцы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нарушения территории ее заселяют неприхотливые организмы: мхи, лишайники, травы и быстрорастущие растения. Они закрепляют почву и создают первые условия для накопления органического вещества.
</a:t>
            </a:r>
            <a:endParaRPr lang="en-US" sz="927" dirty="0"/>
          </a:p>
        </p:txBody>
      </p:sp>
      <p:sp>
        <p:nvSpPr>
          <p:cNvPr id="11" name="Text 3"/>
          <p:cNvSpPr txBox="1"/>
          <p:nvPr/>
        </p:nvSpPr>
        <p:spPr>
          <a:xfrm>
            <a:off x="2674377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Нарастание биомассы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развития сукцессии увеличивается число видов, возрастает плотность растительного покрова и возрастает запас биомассы. Это ускоряет поступление опада и усиливает круговорот веществ.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4762319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накапливается гумус, активизируются микроорганизмы и почвенные животные. Разложение органики становится более полным, а минеральные вещества быстрее возвращаются растениям.
</a:t>
            </a:r>
            <a:endParaRPr lang="en-US" sz="944" dirty="0"/>
          </a:p>
        </p:txBody>
      </p:sp>
      <p:sp>
        <p:nvSpPr>
          <p:cNvPr id="13" name="Text 5"/>
          <p:cNvSpPr txBox="1"/>
          <p:nvPr/>
        </p:nvSpPr>
        <p:spPr>
          <a:xfrm>
            <a:off x="6850258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Стабильное сообщество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поздних этапах возникает более устойчивое сообщество, в котором потоки вещества и энергии согласованы. Круговорот становится более замкнутым и менее зависимым от случайных внешних воздействий.
</a:t>
            </a:r>
            <a:endParaRPr lang="en-US" sz="92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128696"/>
            <a:ext cx="4122000" cy="11638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круговорота веществ в разных экосистемах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экосистемах вещества возвращаются в оборот с разной скоростью и через разные звенья пищевых цепей.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круговорота определяется влажностью, климатом и составом организмов: где разложение идёт медленно, органика накапливается; где быстро — вещества быстрее возвращаются в оборот.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нарушение замкнутости круговорота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растительности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уменьшает площадь фотосинтеза, снижает накопление органики и нарушает поступление опада в почву, из-за чего замедляется восстановление плодородия.
</a:t>
            </a:r>
            <a:endParaRPr lang="en-US" sz="930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Токсичные и стойкие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Пестициды и пластик долго сохраняются в среде, накапливаются в почве и водоемах и мешают работе организмов, которые обеспечивают разложение и очистку экосистем.
</a:t>
            </a:r>
            <a:endParaRPr lang="en-US" sz="849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Изъятие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полезных ископаемых и сжигание угля, нефти и газа выводят часть веществ из естественного биологического оборота и переводят их в форму загрязняющих выбросов.
</a:t>
            </a:r>
            <a:endParaRPr lang="en-US" sz="912" dirty="0"/>
          </a:p>
        </p:txBody>
      </p:sp>
      <p:sp>
        <p:nvSpPr>
          <p:cNvPr id="12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саморегуляции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потоки веществ нарушены, экосистема хуже сопротивляется засухам, пожарам и болезням. Снижается разнообразие видов, а пищевые цепи становятся более уязвимыми.
</a:t>
            </a:r>
            <a:endParaRPr lang="en-US" sz="84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сохранения круговорота веществ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меры работают на разных уровнях: уменьшают потери органики, снижают загрязнение и поддерживают почвенные организмы, участвующие в разложении.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полнее человек возвращает органические остатки в оборот и чем меньше загрязняет среду, тем устойчивее становится экосистема.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6579" y="1548524"/>
            <a:ext cx="357600" cy="35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6570" y="2214515"/>
            <a:ext cx="357600" cy="357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6570" y="2900373"/>
            <a:ext cx="357600" cy="3178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46570" y="3582242"/>
            <a:ext cx="357600" cy="28608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46570" y="4212460"/>
            <a:ext cx="357600" cy="3576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экологический смысл замкнутого цикла
</a:t>
            </a:r>
            <a:endParaRPr lang="en-US" sz="2400" dirty="0"/>
          </a:p>
        </p:txBody>
      </p:sp>
      <p:sp>
        <p:nvSpPr>
          <p:cNvPr id="1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9" name="Text 2"/>
          <p:cNvSpPr txBox="1"/>
          <p:nvPr/>
        </p:nvSpPr>
        <p:spPr>
          <a:xfrm>
            <a:off x="3113280" y="1491916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Непрерывность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Вещества не исчезают бесследно: они переходят из одной формы в другую и снова становятся строительным материалом для новых организмов.
</a:t>
            </a:r>
            <a:endParaRPr lang="en-US" sz="737" dirty="0"/>
          </a:p>
        </p:txBody>
      </p:sp>
      <p:sp>
        <p:nvSpPr>
          <p:cNvPr id="20" name="Text 3"/>
          <p:cNvSpPr txBox="1"/>
          <p:nvPr/>
        </p:nvSpPr>
        <p:spPr>
          <a:xfrm>
            <a:off x="3113269" y="2157905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использование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остатки возвращаются в минеральную форму, поэтому одни и те же элементы многократно участвуют в обмене веществ.
</a:t>
            </a:r>
            <a:endParaRPr lang="en-US" sz="737" dirty="0"/>
          </a:p>
        </p:txBody>
      </p:sp>
      <p:sp>
        <p:nvSpPr>
          <p:cNvPr id="21" name="Text 4"/>
          <p:cNvSpPr txBox="1"/>
          <p:nvPr/>
        </p:nvSpPr>
        <p:spPr>
          <a:xfrm>
            <a:off x="3113269" y="2823894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Почва, вода и воздух служат посредниками, которые переносят растворенные соединения и связывают все звенья экосистемы.
</a:t>
            </a:r>
            <a:endParaRPr lang="en-US" sz="737" dirty="0"/>
          </a:p>
        </p:txBody>
      </p:sp>
      <p:sp>
        <p:nvSpPr>
          <p:cNvPr id="22" name="Text 5"/>
          <p:cNvSpPr txBox="1"/>
          <p:nvPr/>
        </p:nvSpPr>
        <p:spPr>
          <a:xfrm>
            <a:off x="3113269" y="3489871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 бактерии завершают разложение органики и поддерживают доступность азота, фосфора, серы и других элементов.
</a:t>
            </a:r>
            <a:endParaRPr lang="en-US" sz="737" dirty="0"/>
          </a:p>
        </p:txBody>
      </p:sp>
      <p:sp>
        <p:nvSpPr>
          <p:cNvPr id="23" name="Text 6"/>
          <p:cNvSpPr txBox="1"/>
          <p:nvPr/>
        </p:nvSpPr>
        <p:spPr>
          <a:xfrm>
            <a:off x="3113269" y="4155848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биосферы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Замкнутый круговорот помогает сообществам сохранять продуктивность, а биосфере — поддерживать условия, пригодные для жизни.
</a:t>
            </a:r>
            <a:endParaRPr lang="en-US" sz="73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удерживает жизнь в обороте веществ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существует, пока вещества непрерывно возвращаются в оборот через растения, животных, грибы, бактерии и почву. Сохранение этого процесса поддерживает плодородие, разнообразие видов и устойчивость биосферы.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2026-06-01T15:17:17Z</dcterms:created>
  <dcterms:modified xsi:type="dcterms:W3CDTF">2026-06-01T15:17:17Z</dcterms:modified>
</cp:coreProperties>
</file>